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sldIdLst>
    <p:sldId id="274" r:id="rId2"/>
    <p:sldId id="257" r:id="rId3"/>
    <p:sldId id="286" r:id="rId4"/>
    <p:sldId id="287" r:id="rId5"/>
    <p:sldId id="276" r:id="rId6"/>
    <p:sldId id="285" r:id="rId7"/>
    <p:sldId id="271" r:id="rId8"/>
    <p:sldId id="277" r:id="rId9"/>
    <p:sldId id="278" r:id="rId10"/>
    <p:sldId id="272" r:id="rId11"/>
    <p:sldId id="289" r:id="rId12"/>
    <p:sldId id="294" r:id="rId13"/>
    <p:sldId id="295" r:id="rId14"/>
    <p:sldId id="296" r:id="rId15"/>
    <p:sldId id="299" r:id="rId16"/>
    <p:sldId id="301" r:id="rId17"/>
    <p:sldId id="281" r:id="rId18"/>
    <p:sldId id="279" r:id="rId19"/>
    <p:sldId id="280" r:id="rId20"/>
    <p:sldId id="315" r:id="rId21"/>
    <p:sldId id="306" r:id="rId22"/>
    <p:sldId id="303" r:id="rId23"/>
    <p:sldId id="264" r:id="rId24"/>
    <p:sldId id="316" r:id="rId25"/>
    <p:sldId id="288" r:id="rId26"/>
    <p:sldId id="302" r:id="rId27"/>
    <p:sldId id="304" r:id="rId28"/>
    <p:sldId id="305" r:id="rId29"/>
    <p:sldId id="317" r:id="rId30"/>
    <p:sldId id="318" r:id="rId31"/>
    <p:sldId id="269" r:id="rId32"/>
    <p:sldId id="307" r:id="rId33"/>
    <p:sldId id="308" r:id="rId34"/>
    <p:sldId id="309" r:id="rId35"/>
    <p:sldId id="310" r:id="rId36"/>
    <p:sldId id="311" r:id="rId37"/>
    <p:sldId id="312" r:id="rId38"/>
    <p:sldId id="313" r:id="rId39"/>
    <p:sldId id="314" r:id="rId40"/>
    <p:sldId id="319" r:id="rId41"/>
    <p:sldId id="270" r:id="rId42"/>
  </p:sldIdLst>
  <p:sldSz cx="9144000" cy="6858000" type="screen4x3"/>
  <p:notesSz cx="6858000" cy="9144000"/>
  <p:defaultText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Objects="1">
      <p:cViewPr varScale="1">
        <p:scale>
          <a:sx n="70" d="100"/>
          <a:sy n="70" d="100"/>
        </p:scale>
        <p:origin x="1386"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623D9D0-2293-4A47-86FA-43BF396BA648}" type="datetimeFigureOut">
              <a:rPr lang="da-DK" smtClean="0"/>
              <a:pPr/>
              <a:t>22-05-2014</a:t>
            </a:fld>
            <a:endParaRPr lang="da-DK"/>
          </a:p>
        </p:txBody>
      </p:sp>
      <p:sp>
        <p:nvSpPr>
          <p:cNvPr id="4" name="Pladsholder til diasbille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6" name="Pladsholder til sidefod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a-DK"/>
          </a:p>
        </p:txBody>
      </p:sp>
      <p:sp>
        <p:nvSpPr>
          <p:cNvPr id="7" name="Pladsholder til dias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BCD5B7C-3C64-824F-B679-52FBB89230A7}" type="slidenum">
              <a:rPr lang="da-DK" smtClean="0"/>
              <a:pPr/>
              <a:t>‹nr.›</a:t>
            </a:fld>
            <a:endParaRPr lang="da-DK"/>
          </a:p>
        </p:txBody>
      </p:sp>
    </p:spTree>
    <p:extLst>
      <p:ext uri="{BB962C8B-B14F-4D97-AF65-F5344CB8AC3E}">
        <p14:creationId xmlns:p14="http://schemas.microsoft.com/office/powerpoint/2010/main" val="239444945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Verdana" charset="0"/>
                <a:ea typeface="MS PGothic" charset="0"/>
                <a:cs typeface="MS PGothic" charset="0"/>
              </a:defRPr>
            </a:lvl1pPr>
            <a:lvl2pPr marL="742950" indent="-285750" eaLnBrk="0" hangingPunct="0">
              <a:defRPr sz="2400">
                <a:solidFill>
                  <a:schemeClr val="tx1"/>
                </a:solidFill>
                <a:latin typeface="Verdana" charset="0"/>
                <a:ea typeface="MS PGothic" charset="0"/>
                <a:cs typeface="MS PGothic" charset="0"/>
              </a:defRPr>
            </a:lvl2pPr>
            <a:lvl3pPr marL="1143000" indent="-228600" eaLnBrk="0" hangingPunct="0">
              <a:defRPr sz="2400">
                <a:solidFill>
                  <a:schemeClr val="tx1"/>
                </a:solidFill>
                <a:latin typeface="Verdana" charset="0"/>
                <a:ea typeface="MS PGothic" charset="0"/>
                <a:cs typeface="MS PGothic" charset="0"/>
              </a:defRPr>
            </a:lvl3pPr>
            <a:lvl4pPr marL="1600200" indent="-228600" eaLnBrk="0" hangingPunct="0">
              <a:defRPr sz="2400">
                <a:solidFill>
                  <a:schemeClr val="tx1"/>
                </a:solidFill>
                <a:latin typeface="Verdana" charset="0"/>
                <a:ea typeface="MS PGothic" charset="0"/>
                <a:cs typeface="MS PGothic" charset="0"/>
              </a:defRPr>
            </a:lvl4pPr>
            <a:lvl5pPr marL="2057400" indent="-228600" eaLnBrk="0" hangingPunct="0">
              <a:defRPr sz="2400">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Verdana" charset="0"/>
                <a:ea typeface="MS PGothic" charset="0"/>
                <a:cs typeface="MS PGothic" charset="0"/>
              </a:defRPr>
            </a:lvl9pPr>
          </a:lstStyle>
          <a:p>
            <a:pPr eaLnBrk="1" hangingPunct="1"/>
            <a:fld id="{EC17217E-A5B3-674C-9E68-E434EEC1932A}" type="slidenum">
              <a:rPr lang="da-DK" sz="1200">
                <a:latin typeface="Arial" charset="0"/>
              </a:rPr>
              <a:pPr eaLnBrk="1" hangingPunct="1"/>
              <a:t>3</a:t>
            </a:fld>
            <a:endParaRPr lang="da-DK" sz="1200">
              <a:latin typeface="Arial" charset="0"/>
            </a:endParaRPr>
          </a:p>
        </p:txBody>
      </p:sp>
      <p:sp>
        <p:nvSpPr>
          <p:cNvPr id="18434" name="Rectangle 2"/>
          <p:cNvSpPr>
            <a:spLocks noGrp="1" noRot="1" noChangeAspect="1" noChangeArrowheads="1" noTextEdit="1"/>
          </p:cNvSpPr>
          <p:nvPr>
            <p:ph type="sldImg"/>
          </p:nvPr>
        </p:nvSpPr>
        <p:spPr>
          <a:xfrm>
            <a:off x="1144588" y="685800"/>
            <a:ext cx="4572000" cy="3429000"/>
          </a:xfrm>
          <a:ln/>
        </p:spPr>
      </p:sp>
      <p:sp>
        <p:nvSpPr>
          <p:cNvPr id="184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da-DK">
              <a:ea typeface="MS PGothic" charset="0"/>
            </a:endParaRPr>
          </a:p>
        </p:txBody>
      </p:sp>
    </p:spTree>
    <p:extLst>
      <p:ext uri="{BB962C8B-B14F-4D97-AF65-F5344CB8AC3E}">
        <p14:creationId xmlns:p14="http://schemas.microsoft.com/office/powerpoint/2010/main" val="3033348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smtClean="0"/>
              <a:t>Klik for at redigere i masteren</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undertiteltypografien i masteren</a:t>
            </a:r>
            <a:endParaRPr lang="da-DK"/>
          </a:p>
        </p:txBody>
      </p:sp>
      <p:sp>
        <p:nvSpPr>
          <p:cNvPr id="4" name="Pladsholder til dato 3"/>
          <p:cNvSpPr>
            <a:spLocks noGrp="1"/>
          </p:cNvSpPr>
          <p:nvPr>
            <p:ph type="dt" sz="half" idx="10"/>
          </p:nvPr>
        </p:nvSpPr>
        <p:spPr/>
        <p:txBody>
          <a:bodyPr/>
          <a:lstStyle/>
          <a:p>
            <a:fld id="{1DEAF811-F7DF-9844-B5B8-31E696A4547F}" type="datetimeFigureOut">
              <a:rPr lang="da-DK" smtClean="0"/>
              <a:pPr/>
              <a:t>22-05-2014</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A203AD4E-A3F1-2445-A72F-5A92E2F0AA3D}" type="slidenum">
              <a:rPr lang="da-DK" smtClean="0"/>
              <a:pPr/>
              <a:t>‹nr.›</a:t>
            </a:fld>
            <a:endParaRPr lang="da-DK"/>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1DEAF811-F7DF-9844-B5B8-31E696A4547F}" type="datetimeFigureOut">
              <a:rPr lang="da-DK" smtClean="0"/>
              <a:pPr/>
              <a:t>22-05-2014</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A203AD4E-A3F1-2445-A72F-5A92E2F0AA3D}" type="slidenum">
              <a:rPr lang="da-DK" smtClean="0"/>
              <a:pPr/>
              <a:t>‹nr.›</a:t>
            </a:fld>
            <a:endParaRPr lang="da-DK"/>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da-DK" smtClean="0"/>
              <a:t>Klik for at redigere i masteren</a:t>
            </a:r>
            <a:endParaRPr lang="da-DK"/>
          </a:p>
        </p:txBody>
      </p:sp>
      <p:sp>
        <p:nvSpPr>
          <p:cNvPr id="3" name="Pladsholder til lodret titel 2"/>
          <p:cNvSpPr>
            <a:spLocks noGrp="1"/>
          </p:cNvSpPr>
          <p:nvPr>
            <p:ph type="body" orient="vert" idx="1"/>
          </p:nvPr>
        </p:nvSpPr>
        <p:spPr>
          <a:xfrm>
            <a:off x="457200" y="274638"/>
            <a:ext cx="6019800" cy="5851525"/>
          </a:xfrm>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1DEAF811-F7DF-9844-B5B8-31E696A4547F}" type="datetimeFigureOut">
              <a:rPr lang="da-DK" smtClean="0"/>
              <a:pPr/>
              <a:t>22-05-2014</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A203AD4E-A3F1-2445-A72F-5A92E2F0AA3D}" type="slidenum">
              <a:rPr lang="da-DK" smtClean="0"/>
              <a:pPr/>
              <a:t>‹nr.›</a:t>
            </a:fld>
            <a:endParaRPr lang="da-DK"/>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idx="1"/>
          </p:nvPr>
        </p:nvSpPr>
        <p:spPr/>
        <p:txBody>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1DEAF811-F7DF-9844-B5B8-31E696A4547F}" type="datetimeFigureOut">
              <a:rPr lang="da-DK" smtClean="0"/>
              <a:pPr/>
              <a:t>22-05-2014</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A203AD4E-A3F1-2445-A72F-5A92E2F0AA3D}" type="slidenum">
              <a:rPr lang="da-DK" smtClean="0"/>
              <a:pPr/>
              <a:t>‹nr.›</a:t>
            </a:fld>
            <a:endParaRPr lang="da-DK"/>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i masteren</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teksttypografierne i masteren</a:t>
            </a:r>
          </a:p>
        </p:txBody>
      </p:sp>
      <p:sp>
        <p:nvSpPr>
          <p:cNvPr id="4" name="Pladsholder til dato 3"/>
          <p:cNvSpPr>
            <a:spLocks noGrp="1"/>
          </p:cNvSpPr>
          <p:nvPr>
            <p:ph type="dt" sz="half" idx="10"/>
          </p:nvPr>
        </p:nvSpPr>
        <p:spPr/>
        <p:txBody>
          <a:bodyPr/>
          <a:lstStyle/>
          <a:p>
            <a:fld id="{1DEAF811-F7DF-9844-B5B8-31E696A4547F}" type="datetimeFigureOut">
              <a:rPr lang="da-DK" smtClean="0"/>
              <a:pPr/>
              <a:t>22-05-2014</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A203AD4E-A3F1-2445-A72F-5A92E2F0AA3D}" type="slidenum">
              <a:rPr lang="da-DK" smtClean="0"/>
              <a:pPr/>
              <a:t>‹nr.›</a:t>
            </a:fld>
            <a:endParaRPr lang="da-DK"/>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fld id="{1DEAF811-F7DF-9844-B5B8-31E696A4547F}" type="datetimeFigureOut">
              <a:rPr lang="da-DK" smtClean="0"/>
              <a:pPr/>
              <a:t>22-05-2014</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A203AD4E-A3F1-2445-A72F-5A92E2F0AA3D}" type="slidenum">
              <a:rPr lang="da-DK" smtClean="0"/>
              <a:pPr/>
              <a:t>‹nr.›</a:t>
            </a:fld>
            <a:endParaRPr lang="da-DK"/>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smtClean="0"/>
              <a:t>Klik for at redigere i masteren</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fld id="{1DEAF811-F7DF-9844-B5B8-31E696A4547F}" type="datetimeFigureOut">
              <a:rPr lang="da-DK" smtClean="0"/>
              <a:pPr/>
              <a:t>22-05-2014</a:t>
            </a:fld>
            <a:endParaRPr lang="da-DK"/>
          </a:p>
        </p:txBody>
      </p:sp>
      <p:sp>
        <p:nvSpPr>
          <p:cNvPr id="8" name="Pladsholder til sidefod 7"/>
          <p:cNvSpPr>
            <a:spLocks noGrp="1"/>
          </p:cNvSpPr>
          <p:nvPr>
            <p:ph type="ftr" sz="quarter" idx="11"/>
          </p:nvPr>
        </p:nvSpPr>
        <p:spPr/>
        <p:txBody>
          <a:bodyPr/>
          <a:lstStyle/>
          <a:p>
            <a:endParaRPr lang="da-DK"/>
          </a:p>
        </p:txBody>
      </p:sp>
      <p:sp>
        <p:nvSpPr>
          <p:cNvPr id="9" name="Pladsholder til diasnummer 8"/>
          <p:cNvSpPr>
            <a:spLocks noGrp="1"/>
          </p:cNvSpPr>
          <p:nvPr>
            <p:ph type="sldNum" sz="quarter" idx="12"/>
          </p:nvPr>
        </p:nvSpPr>
        <p:spPr/>
        <p:txBody>
          <a:bodyPr/>
          <a:lstStyle/>
          <a:p>
            <a:fld id="{A203AD4E-A3F1-2445-A72F-5A92E2F0AA3D}" type="slidenum">
              <a:rPr lang="da-DK" smtClean="0"/>
              <a:pPr/>
              <a:t>‹nr.›</a:t>
            </a:fld>
            <a:endParaRPr lang="da-DK"/>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1DEAF811-F7DF-9844-B5B8-31E696A4547F}" type="datetimeFigureOut">
              <a:rPr lang="da-DK" smtClean="0"/>
              <a:pPr/>
              <a:t>22-05-2014</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diasnummer 4"/>
          <p:cNvSpPr>
            <a:spLocks noGrp="1"/>
          </p:cNvSpPr>
          <p:nvPr>
            <p:ph type="sldNum" sz="quarter" idx="12"/>
          </p:nvPr>
        </p:nvSpPr>
        <p:spPr/>
        <p:txBody>
          <a:bodyPr/>
          <a:lstStyle/>
          <a:p>
            <a:fld id="{A203AD4E-A3F1-2445-A72F-5A92E2F0AA3D}" type="slidenum">
              <a:rPr lang="da-DK" smtClean="0"/>
              <a:pPr/>
              <a:t>‹nr.›</a:t>
            </a:fld>
            <a:endParaRPr lang="da-DK"/>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1DEAF811-F7DF-9844-B5B8-31E696A4547F}" type="datetimeFigureOut">
              <a:rPr lang="da-DK" smtClean="0"/>
              <a:pPr/>
              <a:t>22-05-2014</a:t>
            </a:fld>
            <a:endParaRPr lang="da-DK"/>
          </a:p>
        </p:txBody>
      </p:sp>
      <p:sp>
        <p:nvSpPr>
          <p:cNvPr id="3" name="Pladsholder til sidefod 2"/>
          <p:cNvSpPr>
            <a:spLocks noGrp="1"/>
          </p:cNvSpPr>
          <p:nvPr>
            <p:ph type="ftr" sz="quarter" idx="11"/>
          </p:nvPr>
        </p:nvSpPr>
        <p:spPr/>
        <p:txBody>
          <a:bodyPr/>
          <a:lstStyle/>
          <a:p>
            <a:endParaRPr lang="da-DK"/>
          </a:p>
        </p:txBody>
      </p:sp>
      <p:sp>
        <p:nvSpPr>
          <p:cNvPr id="4" name="Pladsholder til diasnummer 3"/>
          <p:cNvSpPr>
            <a:spLocks noGrp="1"/>
          </p:cNvSpPr>
          <p:nvPr>
            <p:ph type="sldNum" sz="quarter" idx="12"/>
          </p:nvPr>
        </p:nvSpPr>
        <p:spPr/>
        <p:txBody>
          <a:bodyPr/>
          <a:lstStyle/>
          <a:p>
            <a:fld id="{A203AD4E-A3F1-2445-A72F-5A92E2F0AA3D}" type="slidenum">
              <a:rPr lang="da-DK" smtClean="0"/>
              <a:pPr/>
              <a:t>‹nr.›</a:t>
            </a:fld>
            <a:endParaRPr lang="da-DK"/>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i masteren</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1DEAF811-F7DF-9844-B5B8-31E696A4547F}" type="datetimeFigureOut">
              <a:rPr lang="da-DK" smtClean="0"/>
              <a:pPr/>
              <a:t>22-05-2014</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A203AD4E-A3F1-2445-A72F-5A92E2F0AA3D}" type="slidenum">
              <a:rPr lang="da-DK" smtClean="0"/>
              <a:pPr/>
              <a:t>‹nr.›</a:t>
            </a:fld>
            <a:endParaRPr lang="da-DK"/>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i masteren</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1DEAF811-F7DF-9844-B5B8-31E696A4547F}" type="datetimeFigureOut">
              <a:rPr lang="da-DK" smtClean="0"/>
              <a:pPr/>
              <a:t>22-05-2014</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A203AD4E-A3F1-2445-A72F-5A92E2F0AA3D}" type="slidenum">
              <a:rPr lang="da-DK" smtClean="0"/>
              <a:pPr/>
              <a:t>‹nr.›</a:t>
            </a:fld>
            <a:endParaRPr lang="da-DK"/>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Klik for at redigere i masteren</a:t>
            </a:r>
            <a:endParaRPr lang="da-DK"/>
          </a:p>
        </p:txBody>
      </p:sp>
      <p:sp>
        <p:nvSpPr>
          <p:cNvPr id="3" name="Pladsholder til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Klik for at redigere teksttypografierne i masteren</a:t>
            </a:r>
          </a:p>
          <a:p>
            <a:pPr lvl="1"/>
            <a:r>
              <a:rPr lang="en-US" smtClean="0"/>
              <a:t>Andet niveau</a:t>
            </a:r>
          </a:p>
          <a:p>
            <a:pPr lvl="2"/>
            <a:r>
              <a:rPr lang="en-US" smtClean="0"/>
              <a:t>Tredje niveau</a:t>
            </a:r>
          </a:p>
          <a:p>
            <a:pPr lvl="3"/>
            <a:r>
              <a:rPr lang="en-US" smtClean="0"/>
              <a:t>Fjerde niveau</a:t>
            </a:r>
          </a:p>
          <a:p>
            <a:pPr lvl="4"/>
            <a:r>
              <a:rPr lang="en-US" smtClean="0"/>
              <a:t>Femte niveau</a:t>
            </a:r>
            <a:endParaRPr lang="da-DK"/>
          </a:p>
        </p:txBody>
      </p:sp>
      <p:sp>
        <p:nvSpPr>
          <p:cNvPr id="4" name="Pladsholder til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EAF811-F7DF-9844-B5B8-31E696A4547F}" type="datetimeFigureOut">
              <a:rPr lang="da-DK" smtClean="0"/>
              <a:pPr/>
              <a:t>22-05-2014</a:t>
            </a:fld>
            <a:endParaRPr lang="da-DK"/>
          </a:p>
        </p:txBody>
      </p:sp>
      <p:sp>
        <p:nvSpPr>
          <p:cNvPr id="5" name="Pladsholder til sidefod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03AD4E-A3F1-2445-A72F-5A92E2F0AA3D}" type="slidenum">
              <a:rPr lang="da-DK" smtClean="0"/>
              <a:pPr/>
              <a:t>‹nr.›</a:t>
            </a:fld>
            <a:endParaRPr lang="da-DK"/>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fade/>
  </p:transition>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hyperlink" Target="http://www.socialstyrelsen.dk/siso/fysisk-psykisk-vold/fakta-1/resolveuid/effb79062d25e21394692d6341cee4c7"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jpe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emf"/><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emf"/><Relationship Id="rId1" Type="http://schemas.openxmlformats.org/officeDocument/2006/relationships/slideLayout" Target="../slideLayouts/slideLayout7.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4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hyperlink" Target="http://www.boerneraadet.dk/files/Brd.dk%20Filbibliotek/BRD%20De%20pr%C3%B8ver.pdf" TargetMode="External"/><Relationship Id="rId7" Type="http://schemas.openxmlformats.org/officeDocument/2006/relationships/image" Target="../media/image2.emf"/><Relationship Id="rId2" Type="http://schemas.openxmlformats.org/officeDocument/2006/relationships/hyperlink" Target="http://www.udsatteundervisning.dk" TargetMode="External"/><Relationship Id="rId1" Type="http://schemas.openxmlformats.org/officeDocument/2006/relationships/slideLayout" Target="../slideLayouts/slideLayout2.xml"/><Relationship Id="rId6" Type="http://schemas.openxmlformats.org/officeDocument/2006/relationships/hyperlink" Target="http://ast.dk/nyheder/nyheder/del-din-bekymring" TargetMode="External"/><Relationship Id="rId5" Type="http://schemas.openxmlformats.org/officeDocument/2006/relationships/hyperlink" Target="http://www.taastrup-p.blaakors.dk/Default.aspx?ID=6350&amp;video=BUNDLINIEN.mp4" TargetMode="External"/><Relationship Id="rId4" Type="http://schemas.openxmlformats.org/officeDocument/2006/relationships/hyperlink" Target="http://www.tuba.dk/sites/default/files/til-download/hvadertubasungebelastedeaf.pdf"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hyperlink" Target="http://www.dr.dk/tv/se/zornigs-kamp/zornigs-kamp/" TargetMode="Externa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4625975"/>
            <a:ext cx="7772400" cy="1470025"/>
          </a:xfrm>
        </p:spPr>
        <p:txBody>
          <a:bodyPr>
            <a:normAutofit/>
          </a:bodyPr>
          <a:lstStyle/>
          <a:p>
            <a:r>
              <a:rPr lang="da-DK" sz="3200" dirty="0" smtClean="0">
                <a:latin typeface="+mn-lt"/>
                <a:cs typeface="Arial"/>
              </a:rPr>
              <a:t>360 grader om den udsatte familie</a:t>
            </a:r>
            <a:endParaRPr lang="da-DK" sz="3200" dirty="0">
              <a:latin typeface="+mn-lt"/>
              <a:cs typeface="Arial"/>
            </a:endParaRPr>
          </a:p>
        </p:txBody>
      </p:sp>
      <p:pic>
        <p:nvPicPr>
          <p:cNvPr id="7" name="Picture 4" descr="2-6%20ecology%20small"/>
          <p:cNvPicPr>
            <a:picLocks noChangeAspect="1" noChangeArrowheads="1"/>
          </p:cNvPicPr>
          <p:nvPr/>
        </p:nvPicPr>
        <p:blipFill>
          <a:blip r:embed="rId2"/>
          <a:srcRect/>
          <a:stretch>
            <a:fillRect/>
          </a:stretch>
        </p:blipFill>
        <p:spPr bwMode="auto">
          <a:xfrm>
            <a:off x="2667000" y="1828800"/>
            <a:ext cx="3960876" cy="2972143"/>
          </a:xfrm>
          <a:prstGeom prst="rect">
            <a:avLst/>
          </a:prstGeom>
          <a:noFill/>
          <a:ln w="9525">
            <a:noFill/>
            <a:miter lim="800000"/>
            <a:headEnd/>
            <a:tailEnd/>
          </a:ln>
        </p:spPr>
      </p:pic>
      <p:sp>
        <p:nvSpPr>
          <p:cNvPr id="9" name="Titel 1"/>
          <p:cNvSpPr txBox="1">
            <a:spLocks/>
          </p:cNvSpPr>
          <p:nvPr/>
        </p:nvSpPr>
        <p:spPr>
          <a:xfrm>
            <a:off x="762000" y="533400"/>
            <a:ext cx="7772400" cy="1470025"/>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da-DK" sz="2400" dirty="0" smtClean="0">
                <a:ea typeface="+mj-ea"/>
                <a:cs typeface="Arial"/>
              </a:rPr>
              <a:t>Kursusdag den 23. maj, 2014</a:t>
            </a:r>
            <a:endParaRPr kumimoji="0" lang="da-DK" sz="2400" b="0" i="0" u="none" strike="noStrike" kern="1200" cap="none" spc="0" normalizeH="0" baseline="0" noProof="0" dirty="0">
              <a:ln>
                <a:noFill/>
              </a:ln>
              <a:solidFill>
                <a:schemeClr val="tx1"/>
              </a:solidFill>
              <a:effectLst/>
              <a:uLnTx/>
              <a:uFillTx/>
              <a:ea typeface="+mj-ea"/>
              <a:cs typeface="Arial"/>
            </a:endParaRPr>
          </a:p>
        </p:txBody>
      </p:sp>
      <p:pic>
        <p:nvPicPr>
          <p:cNvPr id="8" name="Billede 7" descr="HusetZornig_Logotype_positiv-RGB.eps"/>
          <p:cNvPicPr>
            <a:picLocks noChangeAspect="1"/>
          </p:cNvPicPr>
          <p:nvPr/>
        </p:nvPicPr>
        <p:blipFill>
          <a:blip r:embed="rId3"/>
          <a:stretch>
            <a:fillRect/>
          </a:stretch>
        </p:blipFill>
        <p:spPr>
          <a:xfrm>
            <a:off x="304800" y="280958"/>
            <a:ext cx="1331903" cy="504884"/>
          </a:xfrm>
          <a:prstGeom prst="rect">
            <a:avLst/>
          </a:prstGeom>
        </p:spPr>
      </p:pic>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620688"/>
            <a:ext cx="8229600" cy="1143000"/>
          </a:xfrm>
        </p:spPr>
        <p:txBody>
          <a:bodyPr>
            <a:normAutofit/>
          </a:bodyPr>
          <a:lstStyle/>
          <a:p>
            <a:r>
              <a:rPr lang="da-DK" sz="3200" dirty="0" smtClean="0"/>
              <a:t>Den socialt udsatte familie – det her berører vi i dag.</a:t>
            </a:r>
            <a:endParaRPr lang="da-DK" sz="3200" dirty="0"/>
          </a:p>
        </p:txBody>
      </p:sp>
      <p:sp>
        <p:nvSpPr>
          <p:cNvPr id="3" name="Pladsholder til indhold 2"/>
          <p:cNvSpPr>
            <a:spLocks noGrp="1"/>
          </p:cNvSpPr>
          <p:nvPr>
            <p:ph idx="1"/>
          </p:nvPr>
        </p:nvSpPr>
        <p:spPr>
          <a:xfrm>
            <a:off x="2286000" y="1828800"/>
            <a:ext cx="8229600" cy="4525963"/>
          </a:xfrm>
        </p:spPr>
        <p:txBody>
          <a:bodyPr>
            <a:normAutofit fontScale="70000" lnSpcReduction="20000"/>
          </a:bodyPr>
          <a:lstStyle/>
          <a:p>
            <a:r>
              <a:rPr lang="da-DK" b="1" dirty="0" smtClean="0"/>
              <a:t>Fattigdom</a:t>
            </a:r>
          </a:p>
          <a:p>
            <a:r>
              <a:rPr lang="da-DK" dirty="0" smtClean="0"/>
              <a:t>Arbejdsløshed</a:t>
            </a:r>
          </a:p>
          <a:p>
            <a:r>
              <a:rPr lang="da-DK" dirty="0" smtClean="0"/>
              <a:t>Sygdom</a:t>
            </a:r>
          </a:p>
          <a:p>
            <a:r>
              <a:rPr lang="da-DK" dirty="0" smtClean="0"/>
              <a:t>Gæld</a:t>
            </a:r>
          </a:p>
          <a:p>
            <a:r>
              <a:rPr lang="da-DK" dirty="0" smtClean="0"/>
              <a:t>Dårlige boliger</a:t>
            </a:r>
          </a:p>
          <a:p>
            <a:r>
              <a:rPr lang="da-DK" dirty="0" smtClean="0"/>
              <a:t>Manglende uddannelse</a:t>
            </a:r>
          </a:p>
          <a:p>
            <a:r>
              <a:rPr lang="da-DK" dirty="0" smtClean="0"/>
              <a:t>Frygten for systemet </a:t>
            </a:r>
          </a:p>
          <a:p>
            <a:r>
              <a:rPr lang="da-DK" dirty="0" smtClean="0"/>
              <a:t>Kriminalitet</a:t>
            </a:r>
          </a:p>
          <a:p>
            <a:r>
              <a:rPr lang="da-DK" b="1" dirty="0" smtClean="0"/>
              <a:t>Rusmiddelmisbrug</a:t>
            </a:r>
          </a:p>
          <a:p>
            <a:r>
              <a:rPr lang="da-DK" dirty="0" smtClean="0"/>
              <a:t>Manglende netværk</a:t>
            </a:r>
          </a:p>
          <a:p>
            <a:r>
              <a:rPr lang="da-DK" b="1" dirty="0" smtClean="0"/>
              <a:t>Vold</a:t>
            </a:r>
          </a:p>
          <a:p>
            <a:r>
              <a:rPr lang="da-DK" b="1" dirty="0"/>
              <a:t>S</a:t>
            </a:r>
            <a:r>
              <a:rPr lang="da-DK" b="1" dirty="0" smtClean="0"/>
              <a:t>eksuelle overgreb</a:t>
            </a:r>
          </a:p>
          <a:p>
            <a:r>
              <a:rPr lang="da-DK" dirty="0" smtClean="0"/>
              <a:t>Normløshed</a:t>
            </a:r>
          </a:p>
          <a:p>
            <a:endParaRPr lang="da-DK" b="1" dirty="0"/>
          </a:p>
        </p:txBody>
      </p:sp>
      <p:pic>
        <p:nvPicPr>
          <p:cNvPr id="5" name="Billede 4" descr="HusetZornig_Logotype_positiv-RGB.eps"/>
          <p:cNvPicPr>
            <a:picLocks noChangeAspect="1"/>
          </p:cNvPicPr>
          <p:nvPr/>
        </p:nvPicPr>
        <p:blipFill>
          <a:blip r:embed="rId2"/>
          <a:stretch>
            <a:fillRect/>
          </a:stretch>
        </p:blipFill>
        <p:spPr>
          <a:xfrm>
            <a:off x="304800" y="280958"/>
            <a:ext cx="1331903" cy="504884"/>
          </a:xfrm>
          <a:prstGeom prst="rect">
            <a:avLst/>
          </a:prstGeom>
        </p:spPr>
      </p:pic>
      <p:pic>
        <p:nvPicPr>
          <p:cNvPr id="6" name="Billede 5" descr="debat_alkohol_685659a.jpg"/>
          <p:cNvPicPr>
            <a:picLocks noChangeAspect="1"/>
          </p:cNvPicPr>
          <p:nvPr/>
        </p:nvPicPr>
        <p:blipFill>
          <a:blip r:embed="rId3"/>
          <a:stretch>
            <a:fillRect/>
          </a:stretch>
        </p:blipFill>
        <p:spPr>
          <a:xfrm>
            <a:off x="6704295" y="5230368"/>
            <a:ext cx="2439705" cy="1627632"/>
          </a:xfrm>
          <a:prstGeom prst="rect">
            <a:avLst/>
          </a:prstGeom>
        </p:spPr>
      </p:pic>
    </p:spTree>
    <p:extLst>
      <p:ext uri="{BB962C8B-B14F-4D97-AF65-F5344CB8AC3E}">
        <p14:creationId xmlns:p14="http://schemas.microsoft.com/office/powerpoint/2010/main" val="718474639"/>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descr="HusetZornig_Logotype_positiv-RGB.eps"/>
          <p:cNvPicPr>
            <a:picLocks noChangeAspect="1"/>
          </p:cNvPicPr>
          <p:nvPr/>
        </p:nvPicPr>
        <p:blipFill>
          <a:blip r:embed="rId2"/>
          <a:stretch>
            <a:fillRect/>
          </a:stretch>
        </p:blipFill>
        <p:spPr>
          <a:xfrm>
            <a:off x="304800" y="280958"/>
            <a:ext cx="1331903" cy="504884"/>
          </a:xfrm>
          <a:prstGeom prst="rect">
            <a:avLst/>
          </a:prstGeom>
        </p:spPr>
      </p:pic>
      <p:pic>
        <p:nvPicPr>
          <p:cNvPr id="3" name="Billede 2" descr="flytterellerflygterde03042014-1.jpg"/>
          <p:cNvPicPr>
            <a:picLocks noChangeAspect="1"/>
          </p:cNvPicPr>
          <p:nvPr/>
        </p:nvPicPr>
        <p:blipFill>
          <a:blip r:embed="rId3">
            <a:extLst>
              <a:ext uri="{28A0092B-C50C-407E-A947-70E740481C1C}">
                <a14:useLocalDpi xmlns:a14="http://schemas.microsoft.com/office/drawing/2010/main" val="0"/>
              </a:ext>
            </a:extLst>
          </a:blip>
          <a:srcRect b="29537"/>
          <a:stretch>
            <a:fillRect/>
          </a:stretch>
        </p:blipFill>
        <p:spPr>
          <a:xfrm>
            <a:off x="2426775" y="324845"/>
            <a:ext cx="4848315" cy="4832347"/>
          </a:xfrm>
          <a:prstGeom prst="rect">
            <a:avLst/>
          </a:prstGeom>
        </p:spPr>
      </p:pic>
      <p:sp>
        <p:nvSpPr>
          <p:cNvPr id="4" name="Tekstboks 3"/>
          <p:cNvSpPr txBox="1"/>
          <p:nvPr/>
        </p:nvSpPr>
        <p:spPr>
          <a:xfrm>
            <a:off x="1198100" y="5694347"/>
            <a:ext cx="6833120" cy="830997"/>
          </a:xfrm>
          <a:prstGeom prst="rect">
            <a:avLst/>
          </a:prstGeom>
          <a:noFill/>
        </p:spPr>
        <p:txBody>
          <a:bodyPr wrap="none" rtlCol="0">
            <a:spAutoFit/>
          </a:bodyPr>
          <a:lstStyle/>
          <a:p>
            <a:pPr algn="ctr"/>
            <a:r>
              <a:rPr lang="da-DK" sz="2400" b="1" dirty="0" smtClean="0"/>
              <a:t>Ny rapport: Sociale nomader – flygtninge i eget land</a:t>
            </a:r>
          </a:p>
          <a:p>
            <a:pPr algn="ctr"/>
            <a:endParaRPr lang="da-DK" sz="2400" b="1" dirty="0" smtClean="0"/>
          </a:p>
        </p:txBody>
      </p:sp>
    </p:spTree>
    <p:extLst>
      <p:ext uri="{BB962C8B-B14F-4D97-AF65-F5344CB8AC3E}">
        <p14:creationId xmlns:p14="http://schemas.microsoft.com/office/powerpoint/2010/main" val="2619220487"/>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mp:transition xmlns:mp="http://schemas.microsoft.com/office/mac/powerpoint/2008/mai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04800" y="1269896"/>
            <a:ext cx="8229600" cy="1143000"/>
          </a:xfrm>
        </p:spPr>
        <p:txBody>
          <a:bodyPr>
            <a:normAutofit/>
          </a:bodyPr>
          <a:lstStyle/>
          <a:p>
            <a:r>
              <a:rPr lang="da-DK" sz="2800" dirty="0" smtClean="0"/>
              <a:t>Undersøgelsens karakter</a:t>
            </a:r>
            <a:endParaRPr lang="da-DK" sz="2800" dirty="0"/>
          </a:p>
        </p:txBody>
      </p:sp>
      <p:sp>
        <p:nvSpPr>
          <p:cNvPr id="3" name="Pladsholder til indhold 2"/>
          <p:cNvSpPr>
            <a:spLocks noGrp="1"/>
          </p:cNvSpPr>
          <p:nvPr>
            <p:ph idx="1"/>
          </p:nvPr>
        </p:nvSpPr>
        <p:spPr>
          <a:xfrm>
            <a:off x="1636703" y="2573506"/>
            <a:ext cx="6465773" cy="4525963"/>
          </a:xfrm>
        </p:spPr>
        <p:txBody>
          <a:bodyPr/>
          <a:lstStyle/>
          <a:p>
            <a:pPr marL="0" indent="0">
              <a:buNone/>
            </a:pPr>
            <a:r>
              <a:rPr lang="da-DK" sz="2000" i="1" dirty="0"/>
              <a:t>”Der mangler viden om, hvordan der mest hensigtsmæssigt arbejdes med lukkede familier.”</a:t>
            </a:r>
            <a:endParaRPr lang="da-DK" sz="2000" dirty="0"/>
          </a:p>
          <a:p>
            <a:pPr marL="0" indent="0">
              <a:buNone/>
            </a:pPr>
            <a:endParaRPr lang="da-DK" dirty="0" smtClean="0"/>
          </a:p>
          <a:p>
            <a:pPr marL="0" indent="0" algn="r">
              <a:buNone/>
            </a:pPr>
            <a:r>
              <a:rPr lang="da-DK" sz="2000" dirty="0" smtClean="0"/>
              <a:t>           Rapport </a:t>
            </a:r>
            <a:r>
              <a:rPr lang="da-DK" sz="2000" dirty="0"/>
              <a:t>fra social- og integrationsministeriets ekspertpanel om overgreb mod børn, 2012</a:t>
            </a:r>
          </a:p>
          <a:p>
            <a:pPr marL="0" indent="0">
              <a:buNone/>
            </a:pPr>
            <a:endParaRPr lang="da-DK" dirty="0"/>
          </a:p>
        </p:txBody>
      </p:sp>
      <p:pic>
        <p:nvPicPr>
          <p:cNvPr id="4" name="Billede 3" descr="HusetZornig_Logotype_positiv-RGB.eps"/>
          <p:cNvPicPr>
            <a:picLocks noChangeAspect="1"/>
          </p:cNvPicPr>
          <p:nvPr/>
        </p:nvPicPr>
        <p:blipFill>
          <a:blip r:embed="rId2"/>
          <a:stretch>
            <a:fillRect/>
          </a:stretch>
        </p:blipFill>
        <p:spPr>
          <a:xfrm>
            <a:off x="304800" y="280958"/>
            <a:ext cx="1331903" cy="504884"/>
          </a:xfrm>
          <a:prstGeom prst="rect">
            <a:avLst/>
          </a:prstGeom>
        </p:spPr>
      </p:pic>
      <p:pic>
        <p:nvPicPr>
          <p:cNvPr id="8" name="Billede 7" descr="debat_alkohol_685659a.jpg"/>
          <p:cNvPicPr>
            <a:picLocks noChangeAspect="1"/>
          </p:cNvPicPr>
          <p:nvPr/>
        </p:nvPicPr>
        <p:blipFill>
          <a:blip r:embed="rId3"/>
          <a:stretch>
            <a:fillRect/>
          </a:stretch>
        </p:blipFill>
        <p:spPr>
          <a:xfrm>
            <a:off x="304800" y="5016846"/>
            <a:ext cx="2439705" cy="1627632"/>
          </a:xfrm>
          <a:prstGeom prst="rect">
            <a:avLst/>
          </a:prstGeom>
        </p:spPr>
      </p:pic>
    </p:spTree>
    <p:extLst>
      <p:ext uri="{BB962C8B-B14F-4D97-AF65-F5344CB8AC3E}">
        <p14:creationId xmlns:p14="http://schemas.microsoft.com/office/powerpoint/2010/main" val="2454941054"/>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04800" y="975515"/>
            <a:ext cx="8229600" cy="1143000"/>
          </a:xfrm>
        </p:spPr>
        <p:txBody>
          <a:bodyPr>
            <a:normAutofit/>
          </a:bodyPr>
          <a:lstStyle/>
          <a:p>
            <a:r>
              <a:rPr lang="da-DK" sz="2800" dirty="0" smtClean="0"/>
              <a:t>Lidt tal</a:t>
            </a:r>
            <a:endParaRPr lang="da-DK" sz="2800" dirty="0"/>
          </a:p>
        </p:txBody>
      </p:sp>
      <p:sp>
        <p:nvSpPr>
          <p:cNvPr id="3" name="Pladsholder til indhold 2"/>
          <p:cNvSpPr>
            <a:spLocks noGrp="1"/>
          </p:cNvSpPr>
          <p:nvPr>
            <p:ph idx="1"/>
          </p:nvPr>
        </p:nvSpPr>
        <p:spPr>
          <a:xfrm>
            <a:off x="2744505" y="2118515"/>
            <a:ext cx="4971040" cy="4525963"/>
          </a:xfrm>
        </p:spPr>
        <p:txBody>
          <a:bodyPr>
            <a:normAutofit/>
          </a:bodyPr>
          <a:lstStyle/>
          <a:p>
            <a:r>
              <a:rPr lang="da-DK" sz="2000" dirty="0" smtClean="0"/>
              <a:t>22 deltagere</a:t>
            </a:r>
          </a:p>
          <a:p>
            <a:r>
              <a:rPr lang="da-DK" sz="2000" dirty="0" smtClean="0"/>
              <a:t>17 familier </a:t>
            </a:r>
          </a:p>
          <a:p>
            <a:r>
              <a:rPr lang="da-DK" sz="2000" dirty="0" smtClean="0"/>
              <a:t>I alderen 14 til 64 år</a:t>
            </a:r>
          </a:p>
          <a:p>
            <a:r>
              <a:rPr lang="da-DK" sz="2000" dirty="0" smtClean="0"/>
              <a:t>Nuværende og forhenværende – langt de fleste betegner sig selv som forhenværende</a:t>
            </a:r>
          </a:p>
          <a:p>
            <a:r>
              <a:rPr lang="da-DK" sz="2000" dirty="0" smtClean="0"/>
              <a:t>De fleste deltagere har flyttet mellem 6 og 100 gange </a:t>
            </a:r>
          </a:p>
          <a:p>
            <a:endParaRPr lang="da-DK" sz="2000" dirty="0"/>
          </a:p>
        </p:txBody>
      </p:sp>
      <p:pic>
        <p:nvPicPr>
          <p:cNvPr id="4" name="Billede 3" descr="HusetZornig_Logotype_positiv-RGB.eps"/>
          <p:cNvPicPr>
            <a:picLocks noChangeAspect="1"/>
          </p:cNvPicPr>
          <p:nvPr/>
        </p:nvPicPr>
        <p:blipFill>
          <a:blip r:embed="rId2"/>
          <a:stretch>
            <a:fillRect/>
          </a:stretch>
        </p:blipFill>
        <p:spPr>
          <a:xfrm>
            <a:off x="304800" y="280958"/>
            <a:ext cx="1331903" cy="504884"/>
          </a:xfrm>
          <a:prstGeom prst="rect">
            <a:avLst/>
          </a:prstGeom>
        </p:spPr>
      </p:pic>
      <p:pic>
        <p:nvPicPr>
          <p:cNvPr id="5" name="Billede 4" descr="debat_alkohol_685659a.jpg"/>
          <p:cNvPicPr>
            <a:picLocks noChangeAspect="1"/>
          </p:cNvPicPr>
          <p:nvPr/>
        </p:nvPicPr>
        <p:blipFill>
          <a:blip r:embed="rId3"/>
          <a:stretch>
            <a:fillRect/>
          </a:stretch>
        </p:blipFill>
        <p:spPr>
          <a:xfrm>
            <a:off x="304800" y="5016846"/>
            <a:ext cx="2439705" cy="1627632"/>
          </a:xfrm>
          <a:prstGeom prst="rect">
            <a:avLst/>
          </a:prstGeom>
        </p:spPr>
      </p:pic>
    </p:spTree>
    <p:extLst>
      <p:ext uri="{BB962C8B-B14F-4D97-AF65-F5344CB8AC3E}">
        <p14:creationId xmlns:p14="http://schemas.microsoft.com/office/powerpoint/2010/main" val="994821322"/>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14400" y="785842"/>
            <a:ext cx="8229600" cy="1143000"/>
          </a:xfrm>
        </p:spPr>
        <p:txBody>
          <a:bodyPr>
            <a:normAutofit/>
          </a:bodyPr>
          <a:lstStyle/>
          <a:p>
            <a:r>
              <a:rPr lang="da-DK" sz="2800" dirty="0" smtClean="0"/>
              <a:t>Lidt flere tal på de 22 deltagere</a:t>
            </a:r>
            <a:endParaRPr lang="da-DK" sz="2800" dirty="0"/>
          </a:p>
        </p:txBody>
      </p:sp>
      <p:sp>
        <p:nvSpPr>
          <p:cNvPr id="3" name="Pladsholder til indhold 2"/>
          <p:cNvSpPr>
            <a:spLocks noGrp="1"/>
          </p:cNvSpPr>
          <p:nvPr>
            <p:ph idx="1"/>
          </p:nvPr>
        </p:nvSpPr>
        <p:spPr>
          <a:xfrm>
            <a:off x="2446428" y="1935693"/>
            <a:ext cx="5690310" cy="4525963"/>
          </a:xfrm>
        </p:spPr>
        <p:txBody>
          <a:bodyPr>
            <a:normAutofit/>
          </a:bodyPr>
          <a:lstStyle/>
          <a:p>
            <a:r>
              <a:rPr lang="da-DK" sz="2000" dirty="0" smtClean="0"/>
              <a:t>Fattigdom 18</a:t>
            </a:r>
          </a:p>
          <a:p>
            <a:r>
              <a:rPr lang="da-DK" sz="2000" dirty="0" smtClean="0"/>
              <a:t>Fysisk/psykisk vold 12/12</a:t>
            </a:r>
          </a:p>
          <a:p>
            <a:r>
              <a:rPr lang="da-DK" sz="2000" dirty="0" smtClean="0"/>
              <a:t>Rusmidler 13</a:t>
            </a:r>
          </a:p>
          <a:p>
            <a:r>
              <a:rPr lang="da-DK" sz="2000" dirty="0" smtClean="0"/>
              <a:t>Psykiske lidelser 10</a:t>
            </a:r>
          </a:p>
          <a:p>
            <a:r>
              <a:rPr lang="da-DK" sz="2000" dirty="0" smtClean="0"/>
              <a:t>Seksuelle overgreb 9</a:t>
            </a:r>
          </a:p>
          <a:p>
            <a:r>
              <a:rPr lang="da-DK" sz="2000" dirty="0" smtClean="0"/>
              <a:t>Næsten alle har fysiske lidelser – både børn og voksne</a:t>
            </a:r>
          </a:p>
          <a:p>
            <a:r>
              <a:rPr lang="da-DK" sz="2000" dirty="0" smtClean="0"/>
              <a:t>I arbejde i dag 3 ud af 20 myndige deltagere</a:t>
            </a:r>
          </a:p>
        </p:txBody>
      </p:sp>
      <p:pic>
        <p:nvPicPr>
          <p:cNvPr id="4" name="Billede 3" descr="HusetZornig_Logotype_positiv-RGB.eps"/>
          <p:cNvPicPr>
            <a:picLocks noChangeAspect="1"/>
          </p:cNvPicPr>
          <p:nvPr/>
        </p:nvPicPr>
        <p:blipFill>
          <a:blip r:embed="rId2"/>
          <a:stretch>
            <a:fillRect/>
          </a:stretch>
        </p:blipFill>
        <p:spPr>
          <a:xfrm>
            <a:off x="304800" y="280958"/>
            <a:ext cx="1331903" cy="504884"/>
          </a:xfrm>
          <a:prstGeom prst="rect">
            <a:avLst/>
          </a:prstGeom>
        </p:spPr>
      </p:pic>
      <p:pic>
        <p:nvPicPr>
          <p:cNvPr id="5" name="Billede 4" descr="debat_alkohol_685659a.jpg"/>
          <p:cNvPicPr>
            <a:picLocks noChangeAspect="1"/>
          </p:cNvPicPr>
          <p:nvPr/>
        </p:nvPicPr>
        <p:blipFill>
          <a:blip r:embed="rId3"/>
          <a:stretch>
            <a:fillRect/>
          </a:stretch>
        </p:blipFill>
        <p:spPr>
          <a:xfrm>
            <a:off x="304800" y="5016846"/>
            <a:ext cx="2439705" cy="1627632"/>
          </a:xfrm>
          <a:prstGeom prst="rect">
            <a:avLst/>
          </a:prstGeom>
        </p:spPr>
      </p:pic>
    </p:spTree>
    <p:extLst>
      <p:ext uri="{BB962C8B-B14F-4D97-AF65-F5344CB8AC3E}">
        <p14:creationId xmlns:p14="http://schemas.microsoft.com/office/powerpoint/2010/main" val="1446285402"/>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04800" y="846138"/>
            <a:ext cx="8229600" cy="1143000"/>
          </a:xfrm>
        </p:spPr>
        <p:txBody>
          <a:bodyPr>
            <a:normAutofit/>
          </a:bodyPr>
          <a:lstStyle/>
          <a:p>
            <a:r>
              <a:rPr lang="da-DK" sz="2800" dirty="0" smtClean="0"/>
              <a:t>Familiebegrebet - en banegård</a:t>
            </a:r>
            <a:endParaRPr lang="da-DK" sz="2800" dirty="0"/>
          </a:p>
        </p:txBody>
      </p:sp>
      <p:sp>
        <p:nvSpPr>
          <p:cNvPr id="3" name="Pladsholder til indhold 2"/>
          <p:cNvSpPr>
            <a:spLocks noGrp="1"/>
          </p:cNvSpPr>
          <p:nvPr>
            <p:ph idx="1"/>
          </p:nvPr>
        </p:nvSpPr>
        <p:spPr>
          <a:xfrm>
            <a:off x="1636703" y="2332037"/>
            <a:ext cx="6308433" cy="4525963"/>
          </a:xfrm>
        </p:spPr>
        <p:txBody>
          <a:bodyPr>
            <a:normAutofit/>
          </a:bodyPr>
          <a:lstStyle/>
          <a:p>
            <a:pPr marL="0" indent="0">
              <a:buNone/>
            </a:pPr>
            <a:r>
              <a:rPr lang="da-DK" sz="2000" i="1" dirty="0" smtClean="0"/>
              <a:t>”Normalitet </a:t>
            </a:r>
            <a:r>
              <a:rPr lang="da-DK" sz="2000" i="1" dirty="0"/>
              <a:t>er et udflydende begreb i de fleste af </a:t>
            </a:r>
            <a:r>
              <a:rPr lang="da-DK" sz="2000" i="1" dirty="0" smtClean="0"/>
              <a:t>familierne. </a:t>
            </a:r>
            <a:r>
              <a:rPr lang="da-DK" sz="2000" i="1" dirty="0"/>
              <a:t>De komplicerede familiestrukturer repræsenterer i visse familier en udfordring i sig selv, især når mor også er søster, bror også er fætter, eller det er usikkert, hvem den biologiske far </a:t>
            </a:r>
            <a:r>
              <a:rPr lang="da-DK" sz="2000" i="1" dirty="0" smtClean="0"/>
              <a:t>er”.</a:t>
            </a:r>
            <a:r>
              <a:rPr lang="da-DK" sz="2000" i="1" dirty="0" smtClean="0">
                <a:effectLst/>
              </a:rPr>
              <a:t> </a:t>
            </a:r>
            <a:endParaRPr lang="da-DK" sz="2000" i="1" dirty="0"/>
          </a:p>
        </p:txBody>
      </p:sp>
      <p:pic>
        <p:nvPicPr>
          <p:cNvPr id="4" name="Billede 3" descr="HusetZornig_Logotype_positiv-RGB.eps"/>
          <p:cNvPicPr>
            <a:picLocks noChangeAspect="1"/>
          </p:cNvPicPr>
          <p:nvPr/>
        </p:nvPicPr>
        <p:blipFill>
          <a:blip r:embed="rId2"/>
          <a:stretch>
            <a:fillRect/>
          </a:stretch>
        </p:blipFill>
        <p:spPr>
          <a:xfrm>
            <a:off x="304800" y="280958"/>
            <a:ext cx="1331903" cy="504884"/>
          </a:xfrm>
          <a:prstGeom prst="rect">
            <a:avLst/>
          </a:prstGeom>
        </p:spPr>
      </p:pic>
      <p:pic>
        <p:nvPicPr>
          <p:cNvPr id="5" name="Billede 4" descr="blodetsbaand_tv2-300x300.jpg"/>
          <p:cNvPicPr>
            <a:picLocks noChangeAspect="1"/>
          </p:cNvPicPr>
          <p:nvPr/>
        </p:nvPicPr>
        <p:blipFill>
          <a:blip r:embed="rId3"/>
          <a:stretch>
            <a:fillRect/>
          </a:stretch>
        </p:blipFill>
        <p:spPr>
          <a:xfrm>
            <a:off x="6252111" y="4141714"/>
            <a:ext cx="2716286" cy="2716286"/>
          </a:xfrm>
          <a:prstGeom prst="rect">
            <a:avLst/>
          </a:prstGeom>
        </p:spPr>
      </p:pic>
    </p:spTree>
    <p:extLst>
      <p:ext uri="{BB962C8B-B14F-4D97-AF65-F5344CB8AC3E}">
        <p14:creationId xmlns:p14="http://schemas.microsoft.com/office/powerpoint/2010/main" val="952280630"/>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785842"/>
            <a:ext cx="8229600" cy="1143000"/>
          </a:xfrm>
        </p:spPr>
        <p:txBody>
          <a:bodyPr>
            <a:normAutofit/>
          </a:bodyPr>
          <a:lstStyle/>
          <a:p>
            <a:r>
              <a:rPr lang="da-DK" sz="2800" dirty="0" smtClean="0"/>
              <a:t>En personlig beretning</a:t>
            </a:r>
            <a:endParaRPr lang="da-DK" sz="2800" dirty="0"/>
          </a:p>
        </p:txBody>
      </p:sp>
      <p:sp>
        <p:nvSpPr>
          <p:cNvPr id="3" name="Pladsholder til indhold 2"/>
          <p:cNvSpPr>
            <a:spLocks noGrp="1"/>
          </p:cNvSpPr>
          <p:nvPr>
            <p:ph idx="1"/>
          </p:nvPr>
        </p:nvSpPr>
        <p:spPr>
          <a:xfrm>
            <a:off x="1973861" y="1928842"/>
            <a:ext cx="6061184" cy="4525963"/>
          </a:xfrm>
        </p:spPr>
        <p:txBody>
          <a:bodyPr>
            <a:normAutofit/>
          </a:bodyPr>
          <a:lstStyle/>
          <a:p>
            <a:pPr marL="0" indent="0">
              <a:buNone/>
            </a:pPr>
            <a:r>
              <a:rPr lang="da-DK" sz="2000" dirty="0" smtClean="0"/>
              <a:t>Nynne – en mor i en nomadefamilie </a:t>
            </a:r>
          </a:p>
          <a:p>
            <a:pPr marL="0" indent="0">
              <a:buNone/>
            </a:pPr>
            <a:endParaRPr lang="da-DK" sz="2000" dirty="0"/>
          </a:p>
          <a:p>
            <a:pPr marL="0" indent="0">
              <a:buNone/>
            </a:pPr>
            <a:r>
              <a:rPr lang="da-DK" sz="2000" dirty="0" smtClean="0"/>
              <a:t>Steffie – barn i en nomadefamilie </a:t>
            </a:r>
            <a:endParaRPr lang="da-DK" sz="2000" dirty="0"/>
          </a:p>
        </p:txBody>
      </p:sp>
      <p:pic>
        <p:nvPicPr>
          <p:cNvPr id="4" name="Billede 3" descr="HusetZornig_Logotype_positiv-RGB.eps"/>
          <p:cNvPicPr>
            <a:picLocks noChangeAspect="1"/>
          </p:cNvPicPr>
          <p:nvPr/>
        </p:nvPicPr>
        <p:blipFill>
          <a:blip r:embed="rId2"/>
          <a:stretch>
            <a:fillRect/>
          </a:stretch>
        </p:blipFill>
        <p:spPr>
          <a:xfrm>
            <a:off x="304800" y="280958"/>
            <a:ext cx="1331903" cy="504884"/>
          </a:xfrm>
          <a:prstGeom prst="rect">
            <a:avLst/>
          </a:prstGeom>
        </p:spPr>
      </p:pic>
      <p:pic>
        <p:nvPicPr>
          <p:cNvPr id="5" name="Billede 4" descr="flytterellerflygterde03042014-1.jpg"/>
          <p:cNvPicPr>
            <a:picLocks noChangeAspect="1"/>
          </p:cNvPicPr>
          <p:nvPr/>
        </p:nvPicPr>
        <p:blipFill>
          <a:blip r:embed="rId3">
            <a:extLst>
              <a:ext uri="{28A0092B-C50C-407E-A947-70E740481C1C}">
                <a14:useLocalDpi xmlns:a14="http://schemas.microsoft.com/office/drawing/2010/main" val="0"/>
              </a:ext>
            </a:extLst>
          </a:blip>
          <a:srcRect b="29537"/>
          <a:stretch>
            <a:fillRect/>
          </a:stretch>
        </p:blipFill>
        <p:spPr>
          <a:xfrm>
            <a:off x="2685263" y="3418357"/>
            <a:ext cx="3451009" cy="3439643"/>
          </a:xfrm>
          <a:prstGeom prst="rect">
            <a:avLst/>
          </a:prstGeom>
        </p:spPr>
      </p:pic>
    </p:spTree>
    <p:extLst>
      <p:ext uri="{BB962C8B-B14F-4D97-AF65-F5344CB8AC3E}">
        <p14:creationId xmlns:p14="http://schemas.microsoft.com/office/powerpoint/2010/main" val="1370679646"/>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629816"/>
            <a:ext cx="8229600" cy="1143000"/>
          </a:xfrm>
        </p:spPr>
        <p:txBody>
          <a:bodyPr>
            <a:noAutofit/>
          </a:bodyPr>
          <a:lstStyle/>
          <a:p>
            <a:r>
              <a:rPr lang="da-DK" sz="3600" dirty="0" smtClean="0"/>
              <a:t>Børn og alkohol</a:t>
            </a:r>
            <a:r>
              <a:rPr lang="da-DK" sz="3600" dirty="0"/>
              <a:t/>
            </a:r>
            <a:br>
              <a:rPr lang="da-DK" sz="3600" dirty="0"/>
            </a:br>
            <a:endParaRPr lang="da-DK" sz="3600" dirty="0"/>
          </a:p>
        </p:txBody>
      </p:sp>
      <p:sp>
        <p:nvSpPr>
          <p:cNvPr id="3" name="Pladsholder til indhold 2"/>
          <p:cNvSpPr>
            <a:spLocks noGrp="1"/>
          </p:cNvSpPr>
          <p:nvPr>
            <p:ph idx="1"/>
          </p:nvPr>
        </p:nvSpPr>
        <p:spPr>
          <a:xfrm>
            <a:off x="1524000" y="1124744"/>
            <a:ext cx="6858000" cy="4323928"/>
          </a:xfrm>
        </p:spPr>
        <p:txBody>
          <a:bodyPr>
            <a:noAutofit/>
          </a:bodyPr>
          <a:lstStyle/>
          <a:p>
            <a:pPr marL="0" indent="0">
              <a:buNone/>
            </a:pPr>
            <a:endParaRPr lang="da-DK" sz="2400" dirty="0" smtClean="0"/>
          </a:p>
          <a:p>
            <a:pPr marL="0" indent="0">
              <a:buNone/>
            </a:pPr>
            <a:r>
              <a:rPr lang="da-DK" sz="2400" dirty="0" smtClean="0"/>
              <a:t>Hvordan påvirker rusmiddelmisbrug </a:t>
            </a:r>
            <a:r>
              <a:rPr lang="da-DK" sz="2400" dirty="0"/>
              <a:t>barnet</a:t>
            </a:r>
            <a:r>
              <a:rPr lang="da-DK" sz="2400" dirty="0" smtClean="0"/>
              <a:t>?</a:t>
            </a:r>
          </a:p>
          <a:p>
            <a:pPr marL="0" indent="0">
              <a:buNone/>
            </a:pPr>
            <a:endParaRPr lang="da-DK" sz="2400" dirty="0" smtClean="0"/>
          </a:p>
          <a:p>
            <a:pPr marL="0" indent="0">
              <a:buNone/>
            </a:pPr>
            <a:r>
              <a:rPr lang="da-DK" sz="2400" dirty="0" smtClean="0"/>
              <a:t>Hvordan </a:t>
            </a:r>
            <a:r>
              <a:rPr lang="da-DK" sz="2400" dirty="0"/>
              <a:t>bliver vi bedre til at håndtere og reagere, når vi opdager, at børnene vokser op i alkoholfamilier?</a:t>
            </a:r>
          </a:p>
          <a:p>
            <a:pPr marL="0" indent="0">
              <a:buNone/>
            </a:pPr>
            <a:r>
              <a:rPr lang="da-DK" sz="2400" dirty="0" smtClean="0"/>
              <a:t> </a:t>
            </a:r>
          </a:p>
          <a:p>
            <a:pPr marL="0" indent="0">
              <a:buNone/>
            </a:pPr>
            <a:r>
              <a:rPr lang="da-DK" sz="2400" dirty="0" smtClean="0"/>
              <a:t>Filmen: Bundlinjen </a:t>
            </a:r>
          </a:p>
          <a:p>
            <a:pPr marL="0" indent="0">
              <a:buNone/>
            </a:pPr>
            <a:r>
              <a:rPr lang="da-DK" sz="2400" dirty="0"/>
              <a:t>http://</a:t>
            </a:r>
            <a:r>
              <a:rPr lang="da-DK" sz="2400" dirty="0" err="1"/>
              <a:t>www.taastrup-p.blaakors.dk</a:t>
            </a:r>
            <a:r>
              <a:rPr lang="da-DK" sz="2400" dirty="0"/>
              <a:t>/</a:t>
            </a:r>
            <a:r>
              <a:rPr lang="da-DK" sz="2400" dirty="0" err="1"/>
              <a:t>Default.aspx?ID</a:t>
            </a:r>
            <a:r>
              <a:rPr lang="da-DK" sz="2400" dirty="0"/>
              <a:t>=6350&amp;video=BUNDLINIEN.mp4</a:t>
            </a:r>
          </a:p>
        </p:txBody>
      </p:sp>
      <p:pic>
        <p:nvPicPr>
          <p:cNvPr id="4" name="Billede 3" descr="HusetZornig_Logotype_positiv-RGB.eps"/>
          <p:cNvPicPr>
            <a:picLocks noChangeAspect="1"/>
          </p:cNvPicPr>
          <p:nvPr/>
        </p:nvPicPr>
        <p:blipFill>
          <a:blip r:embed="rId2"/>
          <a:stretch>
            <a:fillRect/>
          </a:stretch>
        </p:blipFill>
        <p:spPr>
          <a:xfrm>
            <a:off x="304800" y="280958"/>
            <a:ext cx="1331903" cy="504884"/>
          </a:xfrm>
          <a:prstGeom prst="rect">
            <a:avLst/>
          </a:prstGeom>
        </p:spPr>
      </p:pic>
      <p:pic>
        <p:nvPicPr>
          <p:cNvPr id="5" name="Picture 4" descr="2-6%20ecology%20small"/>
          <p:cNvPicPr>
            <a:picLocks noChangeAspect="1" noChangeArrowheads="1"/>
          </p:cNvPicPr>
          <p:nvPr/>
        </p:nvPicPr>
        <p:blipFill>
          <a:blip r:embed="rId3"/>
          <a:srcRect/>
          <a:stretch>
            <a:fillRect/>
          </a:stretch>
        </p:blipFill>
        <p:spPr bwMode="auto">
          <a:xfrm>
            <a:off x="6757441" y="5029200"/>
            <a:ext cx="2081759" cy="1562100"/>
          </a:xfrm>
          <a:prstGeom prst="rect">
            <a:avLst/>
          </a:prstGeom>
          <a:noFill/>
          <a:ln w="9525">
            <a:noFill/>
            <a:miter lim="800000"/>
            <a:headEnd/>
            <a:tailEnd/>
          </a:ln>
        </p:spPr>
      </p:pic>
    </p:spTree>
    <p:extLst>
      <p:ext uri="{BB962C8B-B14F-4D97-AF65-F5344CB8AC3E}">
        <p14:creationId xmlns:p14="http://schemas.microsoft.com/office/powerpoint/2010/main" val="1913336075"/>
      </p:ext>
    </p:extLst>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22920" y="557808"/>
            <a:ext cx="8229600" cy="1143000"/>
          </a:xfrm>
        </p:spPr>
        <p:txBody>
          <a:bodyPr>
            <a:noAutofit/>
          </a:bodyPr>
          <a:lstStyle/>
          <a:p>
            <a:r>
              <a:rPr lang="da-DK" sz="3600" dirty="0"/>
              <a:t>Børnelivet i en familie med </a:t>
            </a:r>
            <a:r>
              <a:rPr lang="da-DK" sz="3600" dirty="0" smtClean="0"/>
              <a:t>og uden alkoholproblemer (TUBA):</a:t>
            </a:r>
            <a:r>
              <a:rPr lang="da-DK" sz="3600" dirty="0"/>
              <a:t/>
            </a:r>
            <a:br>
              <a:rPr lang="da-DK" sz="3600" dirty="0"/>
            </a:br>
            <a:endParaRPr lang="da-DK" sz="3600" dirty="0"/>
          </a:p>
        </p:txBody>
      </p:sp>
      <p:sp>
        <p:nvSpPr>
          <p:cNvPr id="3" name="Pladsholder til indhold 2"/>
          <p:cNvSpPr>
            <a:spLocks noGrp="1"/>
          </p:cNvSpPr>
          <p:nvPr>
            <p:ph idx="1"/>
          </p:nvPr>
        </p:nvSpPr>
        <p:spPr>
          <a:xfrm>
            <a:off x="457200" y="1927373"/>
            <a:ext cx="8229600" cy="4525963"/>
          </a:xfrm>
        </p:spPr>
        <p:txBody>
          <a:bodyPr>
            <a:normAutofit fontScale="70000" lnSpcReduction="20000"/>
          </a:bodyPr>
          <a:lstStyle/>
          <a:p>
            <a:pPr marL="0" indent="0">
              <a:buNone/>
            </a:pPr>
            <a:endParaRPr lang="da-DK" dirty="0"/>
          </a:p>
          <a:p>
            <a:r>
              <a:rPr lang="da-DK" dirty="0" smtClean="0"/>
              <a:t>Selvmordsadfærd </a:t>
            </a:r>
            <a:r>
              <a:rPr lang="da-DK" dirty="0"/>
              <a:t>hos forældrene	</a:t>
            </a:r>
            <a:r>
              <a:rPr lang="da-DK" dirty="0" smtClean="0"/>
              <a:t>			32 </a:t>
            </a:r>
            <a:r>
              <a:rPr lang="da-DK" dirty="0"/>
              <a:t>%	1 %	</a:t>
            </a:r>
            <a:endParaRPr lang="da-DK" dirty="0" smtClean="0"/>
          </a:p>
          <a:p>
            <a:endParaRPr lang="da-DK" dirty="0"/>
          </a:p>
          <a:p>
            <a:r>
              <a:rPr lang="da-DK" dirty="0"/>
              <a:t>Dødsfald blandt forældrene	</a:t>
            </a:r>
            <a:r>
              <a:rPr lang="da-DK" dirty="0" smtClean="0"/>
              <a:t>					26 </a:t>
            </a:r>
            <a:r>
              <a:rPr lang="da-DK" dirty="0"/>
              <a:t>%	10 %	</a:t>
            </a:r>
            <a:endParaRPr lang="da-DK" dirty="0" smtClean="0"/>
          </a:p>
          <a:p>
            <a:endParaRPr lang="da-DK" dirty="0"/>
          </a:p>
          <a:p>
            <a:r>
              <a:rPr lang="da-DK" dirty="0"/>
              <a:t>Vold i familien 	</a:t>
            </a:r>
            <a:r>
              <a:rPr lang="da-DK" dirty="0" smtClean="0"/>
              <a:t>								19 %</a:t>
            </a:r>
            <a:r>
              <a:rPr lang="da-DK" dirty="0"/>
              <a:t>	1 %	</a:t>
            </a:r>
            <a:endParaRPr lang="da-DK" dirty="0" smtClean="0"/>
          </a:p>
          <a:p>
            <a:endParaRPr lang="da-DK" dirty="0"/>
          </a:p>
          <a:p>
            <a:r>
              <a:rPr lang="da-DK" dirty="0"/>
              <a:t>Forældrene </a:t>
            </a:r>
            <a:r>
              <a:rPr lang="da-DK" dirty="0" smtClean="0"/>
              <a:t>skilt								</a:t>
            </a:r>
            <a:r>
              <a:rPr lang="da-DK" dirty="0"/>
              <a:t>	46 %	21 %	</a:t>
            </a:r>
            <a:endParaRPr lang="da-DK" dirty="0" smtClean="0"/>
          </a:p>
          <a:p>
            <a:endParaRPr lang="da-DK" dirty="0"/>
          </a:p>
          <a:p>
            <a:r>
              <a:rPr lang="da-DK" dirty="0"/>
              <a:t>Været udsat for gentagen fysisk afstraffelse	</a:t>
            </a:r>
            <a:r>
              <a:rPr lang="da-DK" dirty="0" smtClean="0"/>
              <a:t>	18 </a:t>
            </a:r>
            <a:r>
              <a:rPr lang="da-DK" dirty="0"/>
              <a:t>%	6 %	</a:t>
            </a:r>
            <a:endParaRPr lang="da-DK" dirty="0" smtClean="0"/>
          </a:p>
          <a:p>
            <a:endParaRPr lang="da-DK" dirty="0"/>
          </a:p>
          <a:p>
            <a:r>
              <a:rPr lang="da-DK" dirty="0"/>
              <a:t>Været udsat for seksuelle overgreb fra </a:t>
            </a:r>
            <a:r>
              <a:rPr lang="da-DK" dirty="0" smtClean="0"/>
              <a:t>familie</a:t>
            </a:r>
            <a:r>
              <a:rPr lang="da-DK" dirty="0"/>
              <a:t>	13 %	4 %	</a:t>
            </a:r>
          </a:p>
          <a:p>
            <a:pPr marL="0" indent="0">
              <a:buNone/>
            </a:pPr>
            <a:endParaRPr lang="da-DK" dirty="0"/>
          </a:p>
        </p:txBody>
      </p:sp>
      <p:pic>
        <p:nvPicPr>
          <p:cNvPr id="4" name="Billede 3" descr="HusetZornig_Logotype_positiv-RGB.eps"/>
          <p:cNvPicPr>
            <a:picLocks noChangeAspect="1"/>
          </p:cNvPicPr>
          <p:nvPr/>
        </p:nvPicPr>
        <p:blipFill>
          <a:blip r:embed="rId2"/>
          <a:stretch>
            <a:fillRect/>
          </a:stretch>
        </p:blipFill>
        <p:spPr>
          <a:xfrm>
            <a:off x="304800" y="280958"/>
            <a:ext cx="1331903" cy="504884"/>
          </a:xfrm>
          <a:prstGeom prst="rect">
            <a:avLst/>
          </a:prstGeom>
        </p:spPr>
      </p:pic>
    </p:spTree>
    <p:extLst>
      <p:ext uri="{BB962C8B-B14F-4D97-AF65-F5344CB8AC3E}">
        <p14:creationId xmlns:p14="http://schemas.microsoft.com/office/powerpoint/2010/main" val="3665804450"/>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31640" y="522471"/>
            <a:ext cx="7355160" cy="1143000"/>
          </a:xfrm>
        </p:spPr>
        <p:txBody>
          <a:bodyPr>
            <a:normAutofit fontScale="90000"/>
          </a:bodyPr>
          <a:lstStyle/>
          <a:p>
            <a:r>
              <a:rPr lang="da-DK" dirty="0" smtClean="0"/>
              <a:t>Voksne børn </a:t>
            </a:r>
            <a:r>
              <a:rPr lang="da-DK" dirty="0"/>
              <a:t>i en familie med og uden alkoholproblemer:</a:t>
            </a:r>
            <a:br>
              <a:rPr lang="da-DK" dirty="0"/>
            </a:br>
            <a:endParaRPr lang="da-DK" dirty="0"/>
          </a:p>
        </p:txBody>
      </p:sp>
      <p:sp>
        <p:nvSpPr>
          <p:cNvPr id="3" name="Pladsholder til indhold 2"/>
          <p:cNvSpPr>
            <a:spLocks noGrp="1"/>
          </p:cNvSpPr>
          <p:nvPr>
            <p:ph idx="1"/>
          </p:nvPr>
        </p:nvSpPr>
        <p:spPr>
          <a:xfrm>
            <a:off x="457200" y="1600200"/>
            <a:ext cx="8229600" cy="4853136"/>
          </a:xfrm>
        </p:spPr>
        <p:txBody>
          <a:bodyPr>
            <a:noAutofit/>
          </a:bodyPr>
          <a:lstStyle/>
          <a:p>
            <a:r>
              <a:rPr lang="da-DK" sz="1800" dirty="0" smtClean="0"/>
              <a:t>Psykiske </a:t>
            </a:r>
            <a:r>
              <a:rPr lang="da-DK" sz="1800" dirty="0"/>
              <a:t>problemer (såsom angst og depression)	</a:t>
            </a:r>
            <a:r>
              <a:rPr lang="da-DK" sz="1800" dirty="0" smtClean="0"/>
              <a:t>			36 </a:t>
            </a:r>
            <a:r>
              <a:rPr lang="da-DK" sz="1800" dirty="0"/>
              <a:t>%	</a:t>
            </a:r>
            <a:r>
              <a:rPr lang="da-DK" sz="1800" dirty="0" smtClean="0"/>
              <a:t> 	6 </a:t>
            </a:r>
            <a:r>
              <a:rPr lang="da-DK" sz="1800" dirty="0"/>
              <a:t>%	</a:t>
            </a:r>
          </a:p>
          <a:p>
            <a:r>
              <a:rPr lang="da-DK" sz="1800" dirty="0"/>
              <a:t>Spiseforstyrrelser	</a:t>
            </a:r>
            <a:r>
              <a:rPr lang="da-DK" sz="1800" dirty="0" smtClean="0"/>
              <a:t>									14 </a:t>
            </a:r>
            <a:r>
              <a:rPr lang="da-DK" sz="1800" dirty="0"/>
              <a:t>%	</a:t>
            </a:r>
            <a:r>
              <a:rPr lang="da-DK" sz="1800" dirty="0" smtClean="0"/>
              <a:t>	 7 </a:t>
            </a:r>
            <a:r>
              <a:rPr lang="da-DK" sz="1800" dirty="0"/>
              <a:t>%	</a:t>
            </a:r>
          </a:p>
          <a:p>
            <a:r>
              <a:rPr lang="da-DK" sz="1800" dirty="0"/>
              <a:t>Selvmordsadfærd	</a:t>
            </a:r>
            <a:r>
              <a:rPr lang="da-DK" sz="1800" dirty="0" smtClean="0"/>
              <a:t>									25 % </a:t>
            </a:r>
            <a:r>
              <a:rPr lang="da-DK" sz="1800" dirty="0"/>
              <a:t>	8 %	</a:t>
            </a:r>
          </a:p>
          <a:p>
            <a:r>
              <a:rPr lang="nb-NO" sz="1800" dirty="0"/>
              <a:t>Selv fraskilt	</a:t>
            </a:r>
            <a:r>
              <a:rPr lang="nb-NO" sz="1800" dirty="0" smtClean="0"/>
              <a:t>										21 %	</a:t>
            </a:r>
            <a:r>
              <a:rPr lang="nb-NO" sz="1800" dirty="0"/>
              <a:t>	10 %	</a:t>
            </a:r>
          </a:p>
          <a:p>
            <a:r>
              <a:rPr lang="nb-NO" sz="1800" dirty="0"/>
              <a:t>Været </a:t>
            </a:r>
            <a:r>
              <a:rPr lang="nb-NO" sz="1800" dirty="0" err="1"/>
              <a:t>udsat</a:t>
            </a:r>
            <a:r>
              <a:rPr lang="nb-NO" sz="1800" dirty="0"/>
              <a:t> for vold på et eller andet tidspunkt i livet	</a:t>
            </a:r>
            <a:r>
              <a:rPr lang="nb-NO" sz="1800" dirty="0" smtClean="0"/>
              <a:t>		35 %	</a:t>
            </a:r>
            <a:r>
              <a:rPr lang="nb-NO" sz="1800" dirty="0"/>
              <a:t>	</a:t>
            </a:r>
            <a:r>
              <a:rPr lang="nb-NO" sz="1800" dirty="0" smtClean="0"/>
              <a:t>16%</a:t>
            </a:r>
            <a:r>
              <a:rPr lang="nb-NO" sz="1800" dirty="0"/>
              <a:t>	</a:t>
            </a:r>
          </a:p>
          <a:p>
            <a:r>
              <a:rPr lang="nb-NO" sz="1800" dirty="0" err="1"/>
              <a:t>Modtaget</a:t>
            </a:r>
            <a:r>
              <a:rPr lang="nb-NO" sz="1800" dirty="0"/>
              <a:t> </a:t>
            </a:r>
            <a:r>
              <a:rPr lang="nb-NO" sz="1800" dirty="0" err="1"/>
              <a:t>intervention</a:t>
            </a:r>
            <a:r>
              <a:rPr lang="nb-NO" sz="1800" dirty="0"/>
              <a:t> (psykolog, psykiater eller egen </a:t>
            </a:r>
            <a:r>
              <a:rPr lang="nb-NO" sz="1800" dirty="0" err="1"/>
              <a:t>læge</a:t>
            </a:r>
            <a:r>
              <a:rPr lang="nb-NO" sz="1800" dirty="0" smtClean="0"/>
              <a:t>)	</a:t>
            </a:r>
            <a:r>
              <a:rPr lang="nb-NO" sz="1800" dirty="0"/>
              <a:t>	62 </a:t>
            </a:r>
            <a:r>
              <a:rPr lang="nb-NO" sz="1800" dirty="0" smtClean="0"/>
              <a:t>%	</a:t>
            </a:r>
            <a:r>
              <a:rPr lang="nb-NO" sz="1800" dirty="0"/>
              <a:t>	21 %	</a:t>
            </a:r>
          </a:p>
          <a:p>
            <a:r>
              <a:rPr lang="nb-NO" sz="1800" dirty="0" err="1"/>
              <a:t>Modtaget</a:t>
            </a:r>
            <a:r>
              <a:rPr lang="nb-NO" sz="1800" dirty="0"/>
              <a:t> </a:t>
            </a:r>
            <a:r>
              <a:rPr lang="nb-NO" sz="1800" dirty="0" err="1"/>
              <a:t>lægeordineret</a:t>
            </a:r>
            <a:r>
              <a:rPr lang="nb-NO" sz="1800" dirty="0"/>
              <a:t> </a:t>
            </a:r>
            <a:r>
              <a:rPr lang="nb-NO" sz="1800" dirty="0" err="1"/>
              <a:t>medicin</a:t>
            </a:r>
            <a:r>
              <a:rPr lang="nb-NO" sz="1800" dirty="0"/>
              <a:t> for psykisk </a:t>
            </a:r>
            <a:r>
              <a:rPr lang="nb-NO" sz="1800" dirty="0" smtClean="0"/>
              <a:t>problem		</a:t>
            </a:r>
            <a:r>
              <a:rPr lang="nb-NO" sz="1800" dirty="0"/>
              <a:t>	27 </a:t>
            </a:r>
            <a:r>
              <a:rPr lang="nb-NO" sz="1800" dirty="0" smtClean="0"/>
              <a:t>%	</a:t>
            </a:r>
            <a:r>
              <a:rPr lang="nb-NO" sz="1800" dirty="0"/>
              <a:t>	6 %	</a:t>
            </a:r>
          </a:p>
          <a:p>
            <a:r>
              <a:rPr lang="nb-NO" sz="1800" dirty="0"/>
              <a:t>Egne </a:t>
            </a:r>
            <a:r>
              <a:rPr lang="nb-NO" sz="1800" dirty="0" smtClean="0"/>
              <a:t>alkoholproblemer								</a:t>
            </a:r>
            <a:r>
              <a:rPr lang="nb-NO" sz="1800" dirty="0"/>
              <a:t>	33 %	</a:t>
            </a:r>
            <a:r>
              <a:rPr lang="nb-NO" sz="1800" dirty="0" smtClean="0"/>
              <a:t>	8 </a:t>
            </a:r>
            <a:r>
              <a:rPr lang="nb-NO" sz="1800" dirty="0"/>
              <a:t>%	</a:t>
            </a:r>
          </a:p>
          <a:p>
            <a:r>
              <a:rPr lang="nb-NO" sz="1800" dirty="0"/>
              <a:t>Egne alkoholproblemer (</a:t>
            </a:r>
            <a:r>
              <a:rPr lang="nb-NO" sz="1800" dirty="0" err="1"/>
              <a:t>blandt</a:t>
            </a:r>
            <a:r>
              <a:rPr lang="nb-NO" sz="1800" dirty="0"/>
              <a:t> </a:t>
            </a:r>
            <a:r>
              <a:rPr lang="nb-NO" sz="1800" dirty="0" err="1"/>
              <a:t>mænd</a:t>
            </a:r>
            <a:r>
              <a:rPr lang="nb-NO" sz="1800" dirty="0" smtClean="0"/>
              <a:t>)					</a:t>
            </a:r>
            <a:r>
              <a:rPr lang="nb-NO" sz="1800" dirty="0"/>
              <a:t>	67 %	</a:t>
            </a:r>
            <a:r>
              <a:rPr lang="nb-NO" sz="1800" dirty="0" smtClean="0"/>
              <a:t>	17 </a:t>
            </a:r>
            <a:r>
              <a:rPr lang="nb-NO" sz="1800" dirty="0"/>
              <a:t>%	</a:t>
            </a:r>
          </a:p>
          <a:p>
            <a:r>
              <a:rPr lang="nb-NO" sz="1800" dirty="0"/>
              <a:t>Egne alkoholproblemer (</a:t>
            </a:r>
            <a:r>
              <a:rPr lang="nb-NO" sz="1800" dirty="0" err="1"/>
              <a:t>blandt</a:t>
            </a:r>
            <a:r>
              <a:rPr lang="nb-NO" sz="1800" dirty="0"/>
              <a:t> </a:t>
            </a:r>
            <a:r>
              <a:rPr lang="nb-NO" sz="1800" dirty="0" err="1"/>
              <a:t>kvinder</a:t>
            </a:r>
            <a:r>
              <a:rPr lang="nb-NO" sz="1800" dirty="0"/>
              <a:t>)	</a:t>
            </a:r>
            <a:r>
              <a:rPr lang="nb-NO" sz="1800" dirty="0" smtClean="0"/>
              <a:t>					24 %	</a:t>
            </a:r>
            <a:r>
              <a:rPr lang="nb-NO" sz="1800" dirty="0"/>
              <a:t>	5 %	</a:t>
            </a:r>
          </a:p>
          <a:p>
            <a:r>
              <a:rPr lang="da-DK" sz="1800" dirty="0"/>
              <a:t>Brugt </a:t>
            </a:r>
            <a:r>
              <a:rPr lang="da-DK" sz="1800" dirty="0" smtClean="0"/>
              <a:t>hash	</a:t>
            </a:r>
            <a:r>
              <a:rPr lang="da-DK" sz="1800" dirty="0"/>
              <a:t>	</a:t>
            </a:r>
            <a:r>
              <a:rPr lang="da-DK" sz="1800" dirty="0" smtClean="0"/>
              <a:t>										43 %	</a:t>
            </a:r>
            <a:r>
              <a:rPr lang="da-DK" sz="1800" dirty="0"/>
              <a:t>	22 %	</a:t>
            </a:r>
          </a:p>
          <a:p>
            <a:r>
              <a:rPr lang="da-DK" sz="1800" dirty="0"/>
              <a:t>brugt amfetamin eller </a:t>
            </a:r>
            <a:r>
              <a:rPr lang="da-DK" sz="1800" dirty="0" err="1" smtClean="0"/>
              <a:t>ecstacy</a:t>
            </a:r>
            <a:r>
              <a:rPr lang="da-DK" sz="1800" dirty="0" smtClean="0"/>
              <a:t>	</a:t>
            </a:r>
            <a:r>
              <a:rPr lang="da-DK" sz="1800" dirty="0"/>
              <a:t>	</a:t>
            </a:r>
            <a:r>
              <a:rPr lang="da-DK" sz="1800" dirty="0" smtClean="0"/>
              <a:t>						20 %	</a:t>
            </a:r>
            <a:r>
              <a:rPr lang="da-DK" sz="1800" dirty="0"/>
              <a:t>	6 %	</a:t>
            </a:r>
          </a:p>
          <a:p>
            <a:r>
              <a:rPr lang="da-DK" sz="1800" dirty="0"/>
              <a:t>Brugt nerve- eller </a:t>
            </a:r>
            <a:r>
              <a:rPr lang="da-DK" sz="1800" dirty="0" smtClean="0"/>
              <a:t>sovemedicin							</a:t>
            </a:r>
            <a:r>
              <a:rPr lang="da-DK" sz="1800" dirty="0"/>
              <a:t>	29 </a:t>
            </a:r>
            <a:r>
              <a:rPr lang="da-DK" sz="1800" dirty="0" smtClean="0"/>
              <a:t>%	</a:t>
            </a:r>
            <a:r>
              <a:rPr lang="da-DK" sz="1800" dirty="0"/>
              <a:t>	8%	</a:t>
            </a:r>
          </a:p>
          <a:p>
            <a:r>
              <a:rPr lang="da-DK" sz="1800" dirty="0"/>
              <a:t>Oplevet alkoholproblemer hos </a:t>
            </a:r>
            <a:r>
              <a:rPr lang="da-DK" sz="1800" dirty="0" smtClean="0"/>
              <a:t>partner	</a:t>
            </a:r>
            <a:r>
              <a:rPr lang="da-DK" sz="1800" dirty="0"/>
              <a:t>	</a:t>
            </a:r>
            <a:r>
              <a:rPr lang="da-DK" sz="1800" dirty="0" smtClean="0"/>
              <a:t>				36 </a:t>
            </a:r>
            <a:r>
              <a:rPr lang="da-DK" sz="1800" dirty="0"/>
              <a:t>%	</a:t>
            </a:r>
            <a:r>
              <a:rPr lang="da-DK" sz="1800" dirty="0" smtClean="0"/>
              <a:t>	14 </a:t>
            </a:r>
            <a:r>
              <a:rPr lang="da-DK" sz="1800" dirty="0"/>
              <a:t>%	</a:t>
            </a:r>
          </a:p>
          <a:p>
            <a:pPr marL="0" indent="0">
              <a:buNone/>
            </a:pPr>
            <a:endParaRPr lang="da-DK" sz="1800" dirty="0"/>
          </a:p>
        </p:txBody>
      </p:sp>
      <p:pic>
        <p:nvPicPr>
          <p:cNvPr id="4" name="Billede 3" descr="HusetZornig_Logotype_positiv-RGB.eps"/>
          <p:cNvPicPr>
            <a:picLocks noChangeAspect="1"/>
          </p:cNvPicPr>
          <p:nvPr/>
        </p:nvPicPr>
        <p:blipFill>
          <a:blip r:embed="rId2"/>
          <a:stretch>
            <a:fillRect/>
          </a:stretch>
        </p:blipFill>
        <p:spPr>
          <a:xfrm>
            <a:off x="304800" y="280958"/>
            <a:ext cx="1331903" cy="504884"/>
          </a:xfrm>
          <a:prstGeom prst="rect">
            <a:avLst/>
          </a:prstGeom>
        </p:spPr>
      </p:pic>
    </p:spTree>
    <p:extLst>
      <p:ext uri="{BB962C8B-B14F-4D97-AF65-F5344CB8AC3E}">
        <p14:creationId xmlns:p14="http://schemas.microsoft.com/office/powerpoint/2010/main" val="3470917145"/>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992197" y="3314700"/>
            <a:ext cx="2284403" cy="2133600"/>
          </a:xfrm>
        </p:spPr>
        <p:txBody>
          <a:bodyPr>
            <a:noAutofit/>
          </a:bodyPr>
          <a:lstStyle/>
          <a:p>
            <a:pPr>
              <a:buNone/>
            </a:pPr>
            <a:r>
              <a:rPr lang="da-DK" sz="1800" b="1" dirty="0" smtClean="0">
                <a:latin typeface="Arial"/>
                <a:cs typeface="Arial"/>
              </a:rPr>
              <a:t>Rådgivning</a:t>
            </a:r>
          </a:p>
          <a:p>
            <a:pPr>
              <a:buNone/>
            </a:pPr>
            <a:r>
              <a:rPr lang="da-DK" sz="1800" b="1" dirty="0" smtClean="0">
                <a:latin typeface="Arial"/>
                <a:cs typeface="Arial"/>
              </a:rPr>
              <a:t>Konsulentydelser</a:t>
            </a:r>
          </a:p>
          <a:p>
            <a:pPr>
              <a:buNone/>
            </a:pPr>
            <a:r>
              <a:rPr lang="da-DK" sz="1800" b="1" dirty="0" smtClean="0">
                <a:latin typeface="Arial"/>
                <a:cs typeface="Arial"/>
              </a:rPr>
              <a:t>Kurser</a:t>
            </a:r>
          </a:p>
          <a:p>
            <a:pPr>
              <a:buNone/>
            </a:pPr>
            <a:r>
              <a:rPr lang="da-DK" sz="1800" b="1" dirty="0" smtClean="0">
                <a:latin typeface="Arial"/>
                <a:cs typeface="Arial"/>
              </a:rPr>
              <a:t>Medieproduktion</a:t>
            </a:r>
          </a:p>
        </p:txBody>
      </p:sp>
      <p:pic>
        <p:nvPicPr>
          <p:cNvPr id="6" name="Billede 5" descr="HusetZornig_Logotype_positiv-RGB.eps"/>
          <p:cNvPicPr>
            <a:picLocks noChangeAspect="1"/>
          </p:cNvPicPr>
          <p:nvPr/>
        </p:nvPicPr>
        <p:blipFill>
          <a:blip r:embed="rId2"/>
          <a:stretch>
            <a:fillRect/>
          </a:stretch>
        </p:blipFill>
        <p:spPr>
          <a:xfrm>
            <a:off x="1066800" y="2362200"/>
            <a:ext cx="1331903" cy="504884"/>
          </a:xfrm>
          <a:prstGeom prst="rect">
            <a:avLst/>
          </a:prstGeom>
        </p:spPr>
      </p:pic>
      <p:sp>
        <p:nvSpPr>
          <p:cNvPr id="8" name="Pladsholder til indhold 2"/>
          <p:cNvSpPr txBox="1">
            <a:spLocks/>
          </p:cNvSpPr>
          <p:nvPr/>
        </p:nvSpPr>
        <p:spPr>
          <a:xfrm>
            <a:off x="3677223" y="3352800"/>
            <a:ext cx="2494977" cy="5410200"/>
          </a:xfrm>
          <a:prstGeom prst="rect">
            <a:avLst/>
          </a:prstGeom>
        </p:spPr>
        <p:txBody>
          <a:bodyPr vert="horz" lIns="91440" tIns="45720" rIns="91440" bIns="45720" rtlCol="0">
            <a:noAutofit/>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da-DK" sz="1800" b="1" i="0" u="none" strike="noStrike" kern="1200" cap="none" spc="0" normalizeH="0" baseline="0" noProof="0" dirty="0" smtClean="0">
                <a:ln>
                  <a:noFill/>
                </a:ln>
                <a:solidFill>
                  <a:schemeClr val="tx1"/>
                </a:solidFill>
                <a:effectLst/>
                <a:uLnTx/>
                <a:uFillTx/>
                <a:latin typeface="Arial"/>
                <a:ea typeface="+mn-ea"/>
                <a:cs typeface="Arial"/>
              </a:rPr>
              <a:t>Tænketank</a:t>
            </a: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lang="da-DK" b="1" dirty="0" smtClean="0">
                <a:latin typeface="Arial"/>
                <a:cs typeface="Arial"/>
              </a:rPr>
              <a:t>Analyser</a:t>
            </a: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da-DK" sz="1800" b="1" i="0" u="none" strike="noStrike" kern="1200" cap="none" spc="0" normalizeH="0" baseline="0" noProof="0" dirty="0" smtClean="0">
                <a:ln>
                  <a:noFill/>
                </a:ln>
                <a:solidFill>
                  <a:schemeClr val="tx1"/>
                </a:solidFill>
                <a:effectLst/>
                <a:uLnTx/>
                <a:uFillTx/>
                <a:latin typeface="Arial"/>
                <a:ea typeface="+mn-ea"/>
                <a:cs typeface="Arial"/>
              </a:rPr>
              <a:t>Innovation</a:t>
            </a: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lang="da-DK" b="1" dirty="0" smtClean="0">
                <a:latin typeface="Arial"/>
                <a:cs typeface="Arial"/>
              </a:rPr>
              <a:t>Kommunikation</a:t>
            </a: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da-DK" sz="18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da-DK" sz="16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9" name="Pladsholder til indhold 2"/>
          <p:cNvSpPr txBox="1">
            <a:spLocks/>
          </p:cNvSpPr>
          <p:nvPr/>
        </p:nvSpPr>
        <p:spPr>
          <a:xfrm>
            <a:off x="6400800" y="3276600"/>
            <a:ext cx="2057400" cy="2171700"/>
          </a:xfrm>
          <a:prstGeom prst="rect">
            <a:avLst/>
          </a:prstGeom>
        </p:spPr>
        <p:txBody>
          <a:bodyPr vert="horz" lIns="91440" tIns="45720" rIns="91440" bIns="45720" rtlCol="0">
            <a:noAutofit/>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da-DK" sz="1800" b="1" i="0" u="none" strike="noStrike" kern="1200" cap="none" spc="0" normalizeH="0" baseline="0" noProof="0" dirty="0" smtClean="0">
                <a:ln>
                  <a:noFill/>
                </a:ln>
                <a:solidFill>
                  <a:schemeClr val="tx1"/>
                </a:solidFill>
                <a:effectLst/>
                <a:uLnTx/>
                <a:uFillTx/>
                <a:latin typeface="Arial"/>
                <a:ea typeface="+mn-ea"/>
                <a:cs typeface="Arial"/>
              </a:rPr>
              <a:t>Foreningen</a:t>
            </a: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da-DK" sz="1800" b="1" i="0" u="none" strike="noStrike" kern="1200" cap="none" spc="0" normalizeH="0" baseline="0" noProof="0" dirty="0" smtClean="0">
                <a:ln>
                  <a:noFill/>
                </a:ln>
                <a:solidFill>
                  <a:schemeClr val="tx1"/>
                </a:solidFill>
                <a:effectLst/>
                <a:uLnTx/>
                <a:uFillTx/>
                <a:latin typeface="Arial"/>
                <a:ea typeface="+mn-ea"/>
                <a:cs typeface="Arial"/>
              </a:rPr>
              <a:t>Stemmer På</a:t>
            </a:r>
            <a:endParaRPr lang="da-DK" b="1" dirty="0">
              <a:latin typeface="Arial"/>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da-DK" sz="1800" b="1" i="0" u="none" strike="noStrike" kern="1200" cap="none" spc="0" normalizeH="0" baseline="0" noProof="0" dirty="0" smtClean="0">
                <a:ln>
                  <a:noFill/>
                </a:ln>
                <a:solidFill>
                  <a:schemeClr val="tx1"/>
                </a:solidFill>
                <a:effectLst/>
                <a:uLnTx/>
                <a:uFillTx/>
                <a:latin typeface="Arial"/>
                <a:ea typeface="+mn-ea"/>
                <a:cs typeface="Arial"/>
              </a:rPr>
              <a:t>Kanten</a:t>
            </a:r>
            <a:endParaRPr lang="da-DK" b="1" dirty="0" smtClean="0">
              <a:latin typeface="Arial"/>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da-DK" sz="16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0" name="Pladsholder til indhold 2"/>
          <p:cNvSpPr txBox="1">
            <a:spLocks/>
          </p:cNvSpPr>
          <p:nvPr/>
        </p:nvSpPr>
        <p:spPr>
          <a:xfrm>
            <a:off x="1676400" y="4846637"/>
            <a:ext cx="5791200" cy="1401763"/>
          </a:xfrm>
          <a:prstGeom prst="rect">
            <a:avLst/>
          </a:prstGeom>
        </p:spPr>
        <p:txBody>
          <a:bodyPr vert="horz" wrap="none" lIns="91440" tIns="45720" rIns="91440" bIns="45720" rtlCol="0">
            <a:norm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endParaRPr kumimoji="0" lang="da-DK" b="0" i="0" u="none" strike="noStrike" kern="1200" cap="none" spc="0" normalizeH="0" baseline="0" noProof="0" dirty="0" smtClean="0">
              <a:ln>
                <a:noFill/>
              </a:ln>
              <a:solidFill>
                <a:schemeClr val="tx1"/>
              </a:solidFill>
              <a:effectLst/>
              <a:uLnTx/>
              <a:uFillTx/>
              <a:latin typeface="Arial"/>
              <a:ea typeface="+mn-ea"/>
              <a:cs typeface="Arial"/>
            </a:endParaRPr>
          </a:p>
          <a:p>
            <a:pPr marL="342900" marR="0" lvl="0" indent="-342900" algn="ctr" defTabSz="457200" rtl="0" eaLnBrk="1" fontAlgn="auto" latinLnBrk="0" hangingPunct="1">
              <a:lnSpc>
                <a:spcPct val="100000"/>
              </a:lnSpc>
              <a:spcBef>
                <a:spcPct val="20000"/>
              </a:spcBef>
              <a:spcAft>
                <a:spcPts val="0"/>
              </a:spcAft>
              <a:buClrTx/>
              <a:buSzTx/>
              <a:tabLst/>
              <a:defRPr/>
            </a:pPr>
            <a:r>
              <a:rPr kumimoji="0" lang="da-DK" b="0" i="0" u="none" strike="noStrike" kern="1200" cap="none" spc="0" normalizeH="0" baseline="0" noProof="0" dirty="0" smtClean="0">
                <a:ln>
                  <a:noFill/>
                </a:ln>
                <a:solidFill>
                  <a:schemeClr val="tx1"/>
                </a:solidFill>
                <a:effectLst/>
                <a:uLnTx/>
                <a:uFillTx/>
                <a:latin typeface="Arial"/>
                <a:ea typeface="+mn-ea"/>
                <a:cs typeface="Arial"/>
              </a:rPr>
              <a:t>Formål: At bidrage med viden, ideer og initiativer, der kan skabe</a:t>
            </a:r>
          </a:p>
          <a:p>
            <a:pPr marL="342900" marR="0" lvl="0" indent="-342900" algn="ctr" defTabSz="457200" rtl="0" eaLnBrk="1" fontAlgn="auto" latinLnBrk="0" hangingPunct="1">
              <a:lnSpc>
                <a:spcPct val="100000"/>
              </a:lnSpc>
              <a:spcBef>
                <a:spcPct val="20000"/>
              </a:spcBef>
              <a:spcAft>
                <a:spcPts val="0"/>
              </a:spcAft>
              <a:buClrTx/>
              <a:buSzTx/>
              <a:tabLst/>
              <a:defRPr/>
            </a:pPr>
            <a:r>
              <a:rPr kumimoji="0" lang="da-DK" b="0" i="0" u="none" strike="noStrike" kern="1200" cap="none" spc="0" normalizeH="0" baseline="0" noProof="0" dirty="0" smtClean="0">
                <a:ln>
                  <a:noFill/>
                </a:ln>
                <a:solidFill>
                  <a:schemeClr val="tx1"/>
                </a:solidFill>
                <a:effectLst/>
                <a:uLnTx/>
                <a:uFillTx/>
                <a:latin typeface="Arial"/>
                <a:ea typeface="+mn-ea"/>
                <a:cs typeface="Arial"/>
              </a:rPr>
              <a:t>bedre vilkår for</a:t>
            </a:r>
            <a:r>
              <a:rPr lang="da-DK" dirty="0" smtClean="0">
                <a:latin typeface="Arial"/>
                <a:cs typeface="Arial"/>
              </a:rPr>
              <a:t> </a:t>
            </a:r>
            <a:r>
              <a:rPr kumimoji="0" lang="da-DK" b="0" i="0" u="none" strike="noStrike" kern="1200" cap="none" spc="0" normalizeH="0" baseline="0" noProof="0" dirty="0" smtClean="0">
                <a:ln>
                  <a:noFill/>
                </a:ln>
                <a:solidFill>
                  <a:schemeClr val="tx1"/>
                </a:solidFill>
                <a:effectLst/>
                <a:uLnTx/>
                <a:uFillTx/>
                <a:latin typeface="Arial"/>
                <a:ea typeface="+mn-ea"/>
                <a:cs typeface="Arial"/>
              </a:rPr>
              <a:t>socialt udsatte familier i Danmark.</a:t>
            </a:r>
            <a:endParaRPr kumimoji="0" lang="da-DK" b="0" i="0" u="none" strike="noStrike" kern="1200" cap="none" spc="0" normalizeH="0" baseline="0" noProof="0" dirty="0">
              <a:ln>
                <a:noFill/>
              </a:ln>
              <a:solidFill>
                <a:schemeClr val="tx1"/>
              </a:solidFill>
              <a:effectLst/>
              <a:uLnTx/>
              <a:uFillTx/>
              <a:latin typeface="Arial"/>
              <a:ea typeface="+mn-ea"/>
              <a:cs typeface="Arial"/>
            </a:endParaRPr>
          </a:p>
        </p:txBody>
      </p:sp>
      <p:pic>
        <p:nvPicPr>
          <p:cNvPr id="11" name="Billede 10" descr="HusetZornig_Logotype_positiv-RGB.eps"/>
          <p:cNvPicPr>
            <a:picLocks noChangeAspect="1"/>
          </p:cNvPicPr>
          <p:nvPr/>
        </p:nvPicPr>
        <p:blipFill>
          <a:blip r:embed="rId2"/>
          <a:stretch>
            <a:fillRect/>
          </a:stretch>
        </p:blipFill>
        <p:spPr>
          <a:xfrm>
            <a:off x="304800" y="280958"/>
            <a:ext cx="1331903" cy="504884"/>
          </a:xfrm>
          <a:prstGeom prst="rect">
            <a:avLst/>
          </a:prstGeom>
        </p:spPr>
      </p:pic>
      <p:pic>
        <p:nvPicPr>
          <p:cNvPr id="12" name="Picture 4" descr="2-6%20ecology%20small"/>
          <p:cNvPicPr>
            <a:picLocks noChangeAspect="1" noChangeArrowheads="1"/>
          </p:cNvPicPr>
          <p:nvPr/>
        </p:nvPicPr>
        <p:blipFill>
          <a:blip r:embed="rId3"/>
          <a:srcRect/>
          <a:stretch>
            <a:fillRect/>
          </a:stretch>
        </p:blipFill>
        <p:spPr bwMode="auto">
          <a:xfrm>
            <a:off x="7162800" y="228600"/>
            <a:ext cx="1700530" cy="1276035"/>
          </a:xfrm>
          <a:prstGeom prst="rect">
            <a:avLst/>
          </a:prstGeom>
          <a:noFill/>
          <a:ln w="9525">
            <a:noFill/>
            <a:miter lim="800000"/>
            <a:headEnd/>
            <a:tailEnd/>
          </a:ln>
        </p:spPr>
      </p:pic>
      <p:sp>
        <p:nvSpPr>
          <p:cNvPr id="13" name="Pladsholder til indhold 2"/>
          <p:cNvSpPr txBox="1">
            <a:spLocks/>
          </p:cNvSpPr>
          <p:nvPr/>
        </p:nvSpPr>
        <p:spPr>
          <a:xfrm>
            <a:off x="1524000" y="914400"/>
            <a:ext cx="5791200" cy="1401763"/>
          </a:xfrm>
          <a:prstGeom prst="rect">
            <a:avLst/>
          </a:prstGeom>
        </p:spPr>
        <p:txBody>
          <a:bodyPr vert="horz" wrap="none" lIns="91440" tIns="45720" rIns="91440" bIns="45720" rtlCol="0">
            <a:norm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endParaRPr kumimoji="0" lang="da-DK" sz="1600" b="0" i="0" u="none" strike="noStrike" kern="1200" cap="none" spc="0" normalizeH="0" baseline="0" noProof="0" dirty="0" smtClean="0">
              <a:ln>
                <a:noFill/>
              </a:ln>
              <a:solidFill>
                <a:schemeClr val="tx1"/>
              </a:solidFill>
              <a:effectLst/>
              <a:uLnTx/>
              <a:uFillTx/>
              <a:latin typeface="Arial"/>
              <a:ea typeface="+mn-ea"/>
              <a:cs typeface="Arial"/>
            </a:endParaRPr>
          </a:p>
          <a:p>
            <a:pPr marL="342900" marR="0" lvl="0" indent="-342900" algn="ctr" defTabSz="457200" rtl="0" eaLnBrk="1" fontAlgn="auto" latinLnBrk="0" hangingPunct="1">
              <a:lnSpc>
                <a:spcPct val="100000"/>
              </a:lnSpc>
              <a:spcBef>
                <a:spcPct val="20000"/>
              </a:spcBef>
              <a:spcAft>
                <a:spcPts val="0"/>
              </a:spcAft>
              <a:buClrTx/>
              <a:buSzTx/>
              <a:tabLst/>
              <a:defRPr/>
            </a:pPr>
            <a:r>
              <a:rPr lang="da-DK" sz="3200" dirty="0" smtClean="0">
                <a:cs typeface="Arial"/>
              </a:rPr>
              <a:t>Lidt om hvem vi er…</a:t>
            </a:r>
            <a:endParaRPr kumimoji="0" lang="da-DK" sz="3200" b="0" i="0" u="none" strike="noStrike" kern="1200" cap="none" spc="0" normalizeH="0" baseline="0" noProof="0" dirty="0">
              <a:ln>
                <a:noFill/>
              </a:ln>
              <a:solidFill>
                <a:schemeClr val="tx1"/>
              </a:solidFill>
              <a:effectLst/>
              <a:uLnTx/>
              <a:uFillTx/>
              <a:ea typeface="+mn-ea"/>
              <a:cs typeface="Arial"/>
            </a:endParaRPr>
          </a:p>
        </p:txBody>
      </p:sp>
    </p:spTree>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3212976"/>
            <a:ext cx="8229600" cy="1143000"/>
          </a:xfrm>
        </p:spPr>
        <p:txBody>
          <a:bodyPr/>
          <a:lstStyle/>
          <a:p>
            <a:r>
              <a:rPr lang="da-DK" dirty="0" smtClean="0"/>
              <a:t>Pause</a:t>
            </a:r>
            <a:endParaRPr lang="da-DK" dirty="0"/>
          </a:p>
        </p:txBody>
      </p:sp>
      <p:pic>
        <p:nvPicPr>
          <p:cNvPr id="4" name="Billede 3" descr="HusetZornig_Logotype_positiv-RGB.eps"/>
          <p:cNvPicPr>
            <a:picLocks noChangeAspect="1"/>
          </p:cNvPicPr>
          <p:nvPr/>
        </p:nvPicPr>
        <p:blipFill>
          <a:blip r:embed="rId2"/>
          <a:stretch>
            <a:fillRect/>
          </a:stretch>
        </p:blipFill>
        <p:spPr>
          <a:xfrm>
            <a:off x="304800" y="280958"/>
            <a:ext cx="1331903" cy="504884"/>
          </a:xfrm>
          <a:prstGeom prst="rect">
            <a:avLst/>
          </a:prstGeom>
        </p:spPr>
      </p:pic>
    </p:spTree>
    <p:extLst>
      <p:ext uri="{BB962C8B-B14F-4D97-AF65-F5344CB8AC3E}">
        <p14:creationId xmlns:p14="http://schemas.microsoft.com/office/powerpoint/2010/main" val="2023656195"/>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646040"/>
            <a:ext cx="8229600" cy="1143000"/>
          </a:xfrm>
        </p:spPr>
        <p:txBody>
          <a:bodyPr/>
          <a:lstStyle/>
          <a:p>
            <a:r>
              <a:rPr lang="da-DK" dirty="0" smtClean="0"/>
              <a:t>Vold</a:t>
            </a:r>
            <a:endParaRPr lang="da-DK" dirty="0"/>
          </a:p>
        </p:txBody>
      </p:sp>
      <p:pic>
        <p:nvPicPr>
          <p:cNvPr id="4" name="Billede 3" descr="HusetZornig_Logotype_positiv-RGB.eps"/>
          <p:cNvPicPr>
            <a:picLocks noChangeAspect="1"/>
          </p:cNvPicPr>
          <p:nvPr/>
        </p:nvPicPr>
        <p:blipFill>
          <a:blip r:embed="rId2"/>
          <a:stretch>
            <a:fillRect/>
          </a:stretch>
        </p:blipFill>
        <p:spPr>
          <a:xfrm>
            <a:off x="304800" y="280958"/>
            <a:ext cx="1331903" cy="504884"/>
          </a:xfrm>
          <a:prstGeom prst="rect">
            <a:avLst/>
          </a:prstGeom>
        </p:spPr>
      </p:pic>
    </p:spTree>
    <p:extLst>
      <p:ext uri="{BB962C8B-B14F-4D97-AF65-F5344CB8AC3E}">
        <p14:creationId xmlns:p14="http://schemas.microsoft.com/office/powerpoint/2010/main" val="2697743092"/>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3600" dirty="0" smtClean="0"/>
              <a:t>Vold</a:t>
            </a:r>
            <a:br>
              <a:rPr lang="da-DK" sz="3600" dirty="0" smtClean="0"/>
            </a:br>
            <a:endParaRPr lang="da-DK" sz="2400" dirty="0"/>
          </a:p>
        </p:txBody>
      </p:sp>
      <p:sp>
        <p:nvSpPr>
          <p:cNvPr id="3" name="Pladsholder til indhold 2"/>
          <p:cNvSpPr>
            <a:spLocks noGrp="1"/>
          </p:cNvSpPr>
          <p:nvPr>
            <p:ph idx="1"/>
          </p:nvPr>
        </p:nvSpPr>
        <p:spPr>
          <a:xfrm>
            <a:off x="457200" y="1672208"/>
            <a:ext cx="8229600" cy="4997152"/>
          </a:xfrm>
        </p:spPr>
        <p:txBody>
          <a:bodyPr>
            <a:normAutofit fontScale="62500" lnSpcReduction="20000"/>
          </a:bodyPr>
          <a:lstStyle/>
          <a:p>
            <a:pPr marL="0" indent="0">
              <a:buNone/>
            </a:pPr>
            <a:r>
              <a:rPr lang="da-DK" dirty="0"/>
              <a:t>SFI gennemførte i 2010 en spørgeskemaundersøgelse blandt 1042 8. klasses elever, der undersøgte om de havde været udsat for fysisk vold</a:t>
            </a:r>
            <a:r>
              <a:rPr lang="da-DK" dirty="0" smtClean="0"/>
              <a:t>.</a:t>
            </a:r>
          </a:p>
          <a:p>
            <a:pPr marL="0" indent="0">
              <a:buNone/>
            </a:pPr>
            <a:endParaRPr lang="da-DK" dirty="0"/>
          </a:p>
          <a:p>
            <a:r>
              <a:rPr lang="da-DK" dirty="0"/>
              <a:t>20% svarer, at de har været udsat for vold af deres forældre indenfor de sidste 12 måneder.</a:t>
            </a:r>
          </a:p>
          <a:p>
            <a:r>
              <a:rPr lang="da-DK" dirty="0"/>
              <a:t>12% af disse har oplevet vold fra forældrene flere gange indenfor de sidste 12 måneder.</a:t>
            </a:r>
          </a:p>
          <a:p>
            <a:r>
              <a:rPr lang="da-DK" dirty="0"/>
              <a:t>80% af dem, som har været udsat for vold fra forældrene, da de gik i 5. klasse har også været udsat for vold indenfor de seneste 12 måneder. Mange børn og unge lever altså med vold over en lang periode.</a:t>
            </a:r>
          </a:p>
          <a:p>
            <a:r>
              <a:rPr lang="da-DK" dirty="0"/>
              <a:t>Her kan du finde rapporten </a:t>
            </a:r>
            <a:r>
              <a:rPr lang="da-DK" dirty="0">
                <a:hlinkClick r:id="rId2"/>
              </a:rPr>
              <a:t>"Vold mod unge i </a:t>
            </a:r>
            <a:r>
              <a:rPr lang="da-DK" dirty="0" smtClean="0">
                <a:hlinkClick r:id="rId2"/>
              </a:rPr>
              <a:t>Danmark”</a:t>
            </a:r>
            <a:endParaRPr lang="da-DK" dirty="0" smtClean="0"/>
          </a:p>
          <a:p>
            <a:r>
              <a:rPr lang="da-DK" dirty="0" smtClean="0"/>
              <a:t>Tegn på vold – se tegnene på seksuelle overgreb i de efterfølgende slides</a:t>
            </a:r>
          </a:p>
          <a:p>
            <a:pPr marL="0" indent="0">
              <a:buNone/>
            </a:pPr>
            <a:r>
              <a:rPr lang="da-DK" dirty="0" smtClean="0"/>
              <a:t>	</a:t>
            </a:r>
          </a:p>
          <a:p>
            <a:pPr marL="0" indent="0">
              <a:buNone/>
            </a:pPr>
            <a:endParaRPr lang="da-DK" dirty="0" smtClean="0"/>
          </a:p>
          <a:p>
            <a:pPr marL="0" indent="0">
              <a:buNone/>
            </a:pPr>
            <a:r>
              <a:rPr lang="da-DK" dirty="0" smtClean="0"/>
              <a:t>http</a:t>
            </a:r>
            <a:r>
              <a:rPr lang="da-DK" dirty="0"/>
              <a:t>://</a:t>
            </a:r>
            <a:r>
              <a:rPr lang="da-DK" dirty="0" err="1"/>
              <a:t>www.socialstyrelsen.dk</a:t>
            </a:r>
            <a:r>
              <a:rPr lang="da-DK" dirty="0"/>
              <a:t>/</a:t>
            </a:r>
            <a:r>
              <a:rPr lang="da-DK" dirty="0" err="1"/>
              <a:t>siso</a:t>
            </a:r>
            <a:r>
              <a:rPr lang="da-DK" dirty="0"/>
              <a:t>/fysisk-psykisk-vold/fakta-1</a:t>
            </a:r>
          </a:p>
        </p:txBody>
      </p:sp>
      <p:pic>
        <p:nvPicPr>
          <p:cNvPr id="4" name="Billede 3" descr="HusetZornig_Logotype_positiv-RGB.eps"/>
          <p:cNvPicPr>
            <a:picLocks noChangeAspect="1"/>
          </p:cNvPicPr>
          <p:nvPr/>
        </p:nvPicPr>
        <p:blipFill>
          <a:blip r:embed="rId3"/>
          <a:stretch>
            <a:fillRect/>
          </a:stretch>
        </p:blipFill>
        <p:spPr>
          <a:xfrm>
            <a:off x="304800" y="280958"/>
            <a:ext cx="1331903" cy="504884"/>
          </a:xfrm>
          <a:prstGeom prst="rect">
            <a:avLst/>
          </a:prstGeom>
        </p:spPr>
      </p:pic>
    </p:spTree>
    <p:extLst>
      <p:ext uri="{BB962C8B-B14F-4D97-AF65-F5344CB8AC3E}">
        <p14:creationId xmlns:p14="http://schemas.microsoft.com/office/powerpoint/2010/main" val="1410128638"/>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384"/>
            <a:ext cx="8229600" cy="1143000"/>
          </a:xfrm>
        </p:spPr>
        <p:txBody>
          <a:bodyPr>
            <a:normAutofit/>
          </a:bodyPr>
          <a:lstStyle/>
          <a:p>
            <a:r>
              <a:rPr lang="da-DK" sz="3200" dirty="0" smtClean="0"/>
              <a:t>Vold i familien</a:t>
            </a:r>
            <a:endParaRPr lang="da-DK" sz="3200" dirty="0"/>
          </a:p>
        </p:txBody>
      </p:sp>
      <p:sp>
        <p:nvSpPr>
          <p:cNvPr id="3" name="Pladsholder til indhold 2"/>
          <p:cNvSpPr>
            <a:spLocks noGrp="1"/>
          </p:cNvSpPr>
          <p:nvPr>
            <p:ph idx="1"/>
          </p:nvPr>
        </p:nvSpPr>
        <p:spPr>
          <a:xfrm>
            <a:off x="457200" y="548680"/>
            <a:ext cx="8229600" cy="4525963"/>
          </a:xfrm>
        </p:spPr>
        <p:txBody>
          <a:bodyPr>
            <a:normAutofit/>
          </a:bodyPr>
          <a:lstStyle/>
          <a:p>
            <a:pPr marL="0" indent="0">
              <a:buNone/>
            </a:pPr>
            <a:endParaRPr lang="da-DK" sz="2400" dirty="0"/>
          </a:p>
          <a:p>
            <a:pPr marL="0" indent="0">
              <a:buNone/>
            </a:pPr>
            <a:r>
              <a:rPr lang="fo-FO" sz="2000" i="1" dirty="0" smtClean="0"/>
              <a:t>“Ofte </a:t>
            </a:r>
            <a:r>
              <a:rPr lang="fo-FO" sz="2000" i="1" dirty="0"/>
              <a:t>skjulte vi os og holdt vejret, mig og min lillebror. Nogen gange sneg vi os ud om natten, kun iført lidt tøj. Vi løb til vi ikke orkede mere og bankede på døren hos folk vi kendte og som lukkede os ind. Nogle gange nåede vi ikke at få sko </a:t>
            </a:r>
            <a:r>
              <a:rPr lang="fo-FO" sz="2000" i="1" dirty="0" smtClean="0"/>
              <a:t>på”.</a:t>
            </a:r>
          </a:p>
          <a:p>
            <a:pPr marL="0" indent="0">
              <a:buNone/>
            </a:pPr>
            <a:endParaRPr lang="da-DK" sz="2000" dirty="0"/>
          </a:p>
          <a:p>
            <a:pPr marL="0" indent="0">
              <a:buNone/>
            </a:pPr>
            <a:r>
              <a:rPr lang="da-DK" sz="2000" dirty="0" smtClean="0"/>
              <a:t>Spørgsmål til </a:t>
            </a:r>
            <a:r>
              <a:rPr lang="fo-FO" sz="2000" dirty="0" smtClean="0"/>
              <a:t>Maud </a:t>
            </a:r>
            <a:r>
              <a:rPr lang="fo-FO" sz="2000" dirty="0"/>
              <a:t>Wang Hansen </a:t>
            </a:r>
            <a:endParaRPr lang="da-DK" sz="2000" dirty="0" smtClean="0"/>
          </a:p>
          <a:p>
            <a:pPr marL="0" indent="0">
              <a:buNone/>
            </a:pPr>
            <a:endParaRPr lang="da-DK" sz="2400" dirty="0"/>
          </a:p>
          <a:p>
            <a:pPr marL="0" indent="0">
              <a:buNone/>
            </a:pPr>
            <a:endParaRPr lang="da-DK" sz="2400" dirty="0"/>
          </a:p>
        </p:txBody>
      </p:sp>
      <p:pic>
        <p:nvPicPr>
          <p:cNvPr id="4" name="Billede 3" descr="HusetZornig_Logotype_positiv-RGB.eps"/>
          <p:cNvPicPr>
            <a:picLocks noChangeAspect="1"/>
          </p:cNvPicPr>
          <p:nvPr/>
        </p:nvPicPr>
        <p:blipFill>
          <a:blip r:embed="rId2"/>
          <a:stretch>
            <a:fillRect/>
          </a:stretch>
        </p:blipFill>
        <p:spPr>
          <a:xfrm>
            <a:off x="304800" y="280958"/>
            <a:ext cx="1331903" cy="504884"/>
          </a:xfrm>
          <a:prstGeom prst="rect">
            <a:avLst/>
          </a:prstGeom>
        </p:spPr>
      </p:pic>
      <p:pic>
        <p:nvPicPr>
          <p:cNvPr id="6" name="Billede 5" descr="Mau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9632" y="3284984"/>
            <a:ext cx="6061920" cy="3485604"/>
          </a:xfrm>
          <a:prstGeom prst="rect">
            <a:avLst/>
          </a:prstGeom>
        </p:spPr>
      </p:pic>
    </p:spTree>
    <p:extLst>
      <p:ext uri="{BB962C8B-B14F-4D97-AF65-F5344CB8AC3E}">
        <p14:creationId xmlns:p14="http://schemas.microsoft.com/office/powerpoint/2010/main" val="2910135723"/>
      </p:ext>
    </p:extLst>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924944"/>
            <a:ext cx="8229600" cy="1143000"/>
          </a:xfrm>
        </p:spPr>
        <p:txBody>
          <a:bodyPr>
            <a:normAutofit fontScale="90000"/>
          </a:bodyPr>
          <a:lstStyle/>
          <a:p>
            <a:r>
              <a:rPr lang="da-DK" dirty="0"/>
              <a:t>Refleksion over forebyggelse af vold og rusmiddelmisbrug i familierne</a:t>
            </a:r>
            <a:br>
              <a:rPr lang="da-DK" dirty="0"/>
            </a:br>
            <a:endParaRPr lang="da-DK" dirty="0"/>
          </a:p>
        </p:txBody>
      </p:sp>
      <p:pic>
        <p:nvPicPr>
          <p:cNvPr id="4" name="Billede 3" descr="HusetZornig_Logotype_positiv-RGB.eps"/>
          <p:cNvPicPr>
            <a:picLocks noChangeAspect="1"/>
          </p:cNvPicPr>
          <p:nvPr/>
        </p:nvPicPr>
        <p:blipFill>
          <a:blip r:embed="rId2"/>
          <a:stretch>
            <a:fillRect/>
          </a:stretch>
        </p:blipFill>
        <p:spPr>
          <a:xfrm>
            <a:off x="304800" y="280958"/>
            <a:ext cx="1331903" cy="504884"/>
          </a:xfrm>
          <a:prstGeom prst="rect">
            <a:avLst/>
          </a:prstGeom>
        </p:spPr>
      </p:pic>
    </p:spTree>
    <p:extLst>
      <p:ext uri="{BB962C8B-B14F-4D97-AF65-F5344CB8AC3E}">
        <p14:creationId xmlns:p14="http://schemas.microsoft.com/office/powerpoint/2010/main" val="2773347250"/>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762000"/>
            <a:ext cx="8229600" cy="1143000"/>
          </a:xfrm>
        </p:spPr>
        <p:txBody>
          <a:bodyPr>
            <a:normAutofit/>
          </a:bodyPr>
          <a:lstStyle/>
          <a:p>
            <a:r>
              <a:rPr lang="da-DK" sz="3200" dirty="0" smtClean="0"/>
              <a:t>Seksuelle overgreb</a:t>
            </a:r>
            <a:endParaRPr lang="da-DK" sz="3200" dirty="0"/>
          </a:p>
        </p:txBody>
      </p:sp>
      <p:sp>
        <p:nvSpPr>
          <p:cNvPr id="3" name="Pladsholder til indhold 2"/>
          <p:cNvSpPr>
            <a:spLocks noGrp="1"/>
          </p:cNvSpPr>
          <p:nvPr>
            <p:ph idx="1"/>
          </p:nvPr>
        </p:nvSpPr>
        <p:spPr>
          <a:xfrm>
            <a:off x="1636703" y="1905000"/>
            <a:ext cx="7050097" cy="4525963"/>
          </a:xfrm>
        </p:spPr>
        <p:txBody>
          <a:bodyPr>
            <a:normAutofit fontScale="92500"/>
          </a:bodyPr>
          <a:lstStyle/>
          <a:p>
            <a:pPr marL="0" indent="0">
              <a:buNone/>
            </a:pPr>
            <a:endParaRPr lang="da-DK" sz="2400" dirty="0"/>
          </a:p>
          <a:p>
            <a:pPr marL="0" indent="0">
              <a:buNone/>
            </a:pPr>
            <a:r>
              <a:rPr lang="da-DK" sz="2400" dirty="0" smtClean="0"/>
              <a:t>Tandlægerne - tegn</a:t>
            </a:r>
          </a:p>
          <a:p>
            <a:pPr marL="0" indent="0">
              <a:buNone/>
            </a:pPr>
            <a:r>
              <a:rPr lang="da-DK" sz="2400" dirty="0" smtClean="0"/>
              <a:t>Omsorg?</a:t>
            </a:r>
          </a:p>
          <a:p>
            <a:pPr marL="0" indent="0">
              <a:buNone/>
            </a:pPr>
            <a:r>
              <a:rPr lang="da-DK" sz="2400" dirty="0" smtClean="0"/>
              <a:t>Medskyldig?</a:t>
            </a:r>
          </a:p>
          <a:p>
            <a:pPr marL="0" indent="0">
              <a:buNone/>
            </a:pPr>
            <a:r>
              <a:rPr lang="da-DK" sz="2400" dirty="0" smtClean="0"/>
              <a:t>Skam</a:t>
            </a:r>
          </a:p>
          <a:p>
            <a:pPr marL="0" indent="0">
              <a:buNone/>
            </a:pPr>
            <a:r>
              <a:rPr lang="da-DK" sz="2400" dirty="0" smtClean="0"/>
              <a:t>Hvad er værst?</a:t>
            </a:r>
            <a:endParaRPr lang="da-DK" sz="2400" dirty="0"/>
          </a:p>
          <a:p>
            <a:pPr marL="0" indent="0">
              <a:buNone/>
            </a:pPr>
            <a:r>
              <a:rPr lang="da-DK" sz="2400" dirty="0" smtClean="0"/>
              <a:t>Overgrebspakken</a:t>
            </a:r>
          </a:p>
          <a:p>
            <a:pPr marL="0" indent="0">
              <a:buNone/>
            </a:pPr>
            <a:endParaRPr lang="da-DK" sz="2400" dirty="0"/>
          </a:p>
          <a:p>
            <a:pPr marL="0" indent="0">
              <a:buNone/>
            </a:pPr>
            <a:r>
              <a:rPr lang="da-DK" sz="2400" dirty="0" smtClean="0"/>
              <a:t>Spørgsmål til Bettina Smed</a:t>
            </a:r>
          </a:p>
          <a:p>
            <a:pPr marL="0" indent="0">
              <a:buNone/>
            </a:pPr>
            <a:endParaRPr lang="da-DK" sz="2400" dirty="0"/>
          </a:p>
          <a:p>
            <a:pPr marL="0" indent="0">
              <a:buNone/>
            </a:pPr>
            <a:r>
              <a:rPr lang="da-DK" sz="2400" dirty="0" smtClean="0"/>
              <a:t>Inspiration: Læs ”Kun hvis du har lyst” af </a:t>
            </a:r>
            <a:r>
              <a:rPr lang="da-DK" sz="2400" dirty="0" err="1" smtClean="0"/>
              <a:t>Margaux</a:t>
            </a:r>
            <a:r>
              <a:rPr lang="da-DK" sz="2400" dirty="0" smtClean="0"/>
              <a:t> </a:t>
            </a:r>
            <a:r>
              <a:rPr lang="da-DK" sz="2400" dirty="0" err="1" smtClean="0"/>
              <a:t>Fragoso</a:t>
            </a:r>
            <a:r>
              <a:rPr lang="da-DK" sz="2400" dirty="0" smtClean="0"/>
              <a:t> </a:t>
            </a:r>
            <a:endParaRPr lang="da-DK" sz="2400" dirty="0"/>
          </a:p>
          <a:p>
            <a:pPr marL="0" indent="0">
              <a:buNone/>
            </a:pPr>
            <a:endParaRPr lang="da-DK" sz="2400" dirty="0"/>
          </a:p>
        </p:txBody>
      </p:sp>
      <p:pic>
        <p:nvPicPr>
          <p:cNvPr id="4" name="Billede 3" descr="HusetZornig_Logotype_positiv-RGB.eps"/>
          <p:cNvPicPr>
            <a:picLocks noChangeAspect="1"/>
          </p:cNvPicPr>
          <p:nvPr/>
        </p:nvPicPr>
        <p:blipFill>
          <a:blip r:embed="rId2"/>
          <a:stretch>
            <a:fillRect/>
          </a:stretch>
        </p:blipFill>
        <p:spPr>
          <a:xfrm>
            <a:off x="304800" y="280958"/>
            <a:ext cx="1331903" cy="504884"/>
          </a:xfrm>
          <a:prstGeom prst="rect">
            <a:avLst/>
          </a:prstGeom>
        </p:spPr>
      </p:pic>
      <p:pic>
        <p:nvPicPr>
          <p:cNvPr id="7" name="Billede 6" descr="den-professionelle-tvivl_medium.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0232" y="2743558"/>
            <a:ext cx="1828800" cy="1828800"/>
          </a:xfrm>
          <a:prstGeom prst="rect">
            <a:avLst/>
          </a:prstGeom>
        </p:spPr>
      </p:pic>
    </p:spTree>
    <p:extLst>
      <p:ext uri="{BB962C8B-B14F-4D97-AF65-F5344CB8AC3E}">
        <p14:creationId xmlns:p14="http://schemas.microsoft.com/office/powerpoint/2010/main" val="246753980"/>
      </p:ext>
    </p:extLst>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Tegn – små børn</a:t>
            </a:r>
            <a:endParaRPr lang="da-DK" dirty="0"/>
          </a:p>
        </p:txBody>
      </p:sp>
      <p:sp>
        <p:nvSpPr>
          <p:cNvPr id="5" name="Rektangel 4"/>
          <p:cNvSpPr/>
          <p:nvPr/>
        </p:nvSpPr>
        <p:spPr>
          <a:xfrm>
            <a:off x="827584" y="1447030"/>
            <a:ext cx="7560840" cy="5355313"/>
          </a:xfrm>
          <a:prstGeom prst="rect">
            <a:avLst/>
          </a:prstGeom>
        </p:spPr>
        <p:txBody>
          <a:bodyPr wrap="square">
            <a:spAutoFit/>
          </a:bodyPr>
          <a:lstStyle/>
          <a:p>
            <a:r>
              <a:rPr lang="da-DK" b="1" dirty="0"/>
              <a:t>Sociale og adfærdsmæssige tegn – </a:t>
            </a:r>
            <a:r>
              <a:rPr lang="da-DK" b="1" dirty="0" smtClean="0"/>
              <a:t>småbørn</a:t>
            </a:r>
          </a:p>
          <a:p>
            <a:endParaRPr lang="da-DK" b="1" dirty="0"/>
          </a:p>
          <a:p>
            <a:r>
              <a:rPr lang="da-DK" dirty="0"/>
              <a:t>Ændring i adfærd</a:t>
            </a:r>
          </a:p>
          <a:p>
            <a:r>
              <a:rPr lang="da-DK" dirty="0"/>
              <a:t>Seksualiseret adfærd</a:t>
            </a:r>
          </a:p>
          <a:p>
            <a:r>
              <a:rPr lang="da-DK" dirty="0"/>
              <a:t>Overdreven/tvangspræget onani</a:t>
            </a:r>
          </a:p>
          <a:p>
            <a:r>
              <a:rPr lang="da-DK" dirty="0"/>
              <a:t>Usædvanlig interesse i og viden om seksualitet ud over alders- og udviklingsmæssigt niveau</a:t>
            </a:r>
          </a:p>
          <a:p>
            <a:r>
              <a:rPr lang="da-DK" dirty="0"/>
              <a:t>Koncentrationsvanskeligheder</a:t>
            </a:r>
          </a:p>
          <a:p>
            <a:r>
              <a:rPr lang="da-DK" dirty="0"/>
              <a:t>Leg med dukker, hvor seksuelle overgreb illustreres</a:t>
            </a:r>
          </a:p>
          <a:p>
            <a:r>
              <a:rPr lang="da-DK" dirty="0"/>
              <a:t>Regredierende adfærd, babysprog</a:t>
            </a:r>
          </a:p>
          <a:p>
            <a:r>
              <a:rPr lang="da-DK" dirty="0" err="1"/>
              <a:t>Udadreagerende</a:t>
            </a:r>
            <a:r>
              <a:rPr lang="da-DK" dirty="0"/>
              <a:t>, aggressiv adfærd, sparke, slå, bide</a:t>
            </a:r>
          </a:p>
          <a:p>
            <a:r>
              <a:rPr lang="da-DK" dirty="0"/>
              <a:t>Hyperaktivitet</a:t>
            </a:r>
          </a:p>
          <a:p>
            <a:r>
              <a:rPr lang="da-DK" dirty="0"/>
              <a:t>Følelse af frustration og vrede</a:t>
            </a:r>
          </a:p>
          <a:p>
            <a:r>
              <a:rPr lang="da-DK" dirty="0"/>
              <a:t>Frygt for og modvilje mod bestemte personer eller steder</a:t>
            </a:r>
          </a:p>
          <a:p>
            <a:r>
              <a:rPr lang="da-DK" dirty="0"/>
              <a:t>Umotiveret gråd</a:t>
            </a:r>
          </a:p>
          <a:p>
            <a:r>
              <a:rPr lang="da-DK" dirty="0"/>
              <a:t>Koncentrationsvanskeligheder ift. leg og samvær med andre</a:t>
            </a:r>
          </a:p>
          <a:p>
            <a:r>
              <a:rPr lang="da-DK" dirty="0"/>
              <a:t>Tavshed</a:t>
            </a:r>
          </a:p>
          <a:p>
            <a:r>
              <a:rPr lang="da-DK" dirty="0" err="1"/>
              <a:t>Påførelse</a:t>
            </a:r>
            <a:r>
              <a:rPr lang="da-DK" dirty="0"/>
              <a:t> af selvforskyldt smerte, banke hovedet ind i ting, trække i hår, skære i sin krop eller billeder</a:t>
            </a:r>
          </a:p>
        </p:txBody>
      </p:sp>
      <p:pic>
        <p:nvPicPr>
          <p:cNvPr id="6" name="Billede 5" descr="HusetZornig_Logotype_positiv-RGB.eps"/>
          <p:cNvPicPr>
            <a:picLocks noChangeAspect="1"/>
          </p:cNvPicPr>
          <p:nvPr/>
        </p:nvPicPr>
        <p:blipFill>
          <a:blip r:embed="rId2"/>
          <a:stretch>
            <a:fillRect/>
          </a:stretch>
        </p:blipFill>
        <p:spPr>
          <a:xfrm>
            <a:off x="304800" y="280958"/>
            <a:ext cx="1331903" cy="504884"/>
          </a:xfrm>
          <a:prstGeom prst="rect">
            <a:avLst/>
          </a:prstGeom>
        </p:spPr>
      </p:pic>
    </p:spTree>
    <p:extLst>
      <p:ext uri="{BB962C8B-B14F-4D97-AF65-F5344CB8AC3E}">
        <p14:creationId xmlns:p14="http://schemas.microsoft.com/office/powerpoint/2010/main" val="1493939112"/>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Tegn – mellemstore børn</a:t>
            </a:r>
            <a:endParaRPr lang="da-DK" dirty="0"/>
          </a:p>
        </p:txBody>
      </p:sp>
      <p:sp>
        <p:nvSpPr>
          <p:cNvPr id="4" name="Rektangel 3"/>
          <p:cNvSpPr/>
          <p:nvPr/>
        </p:nvSpPr>
        <p:spPr>
          <a:xfrm>
            <a:off x="683568" y="2100912"/>
            <a:ext cx="7200800" cy="3970318"/>
          </a:xfrm>
          <a:prstGeom prst="rect">
            <a:avLst/>
          </a:prstGeom>
        </p:spPr>
        <p:txBody>
          <a:bodyPr wrap="square">
            <a:spAutoFit/>
          </a:bodyPr>
          <a:lstStyle/>
          <a:p>
            <a:r>
              <a:rPr lang="da-DK" b="1" dirty="0"/>
              <a:t>Sociale og adfærdsmæssige tegn – mellemstore børn. Mellemstore børn vil udvise de samme sociale tegn og symptomer som småbørn.</a:t>
            </a:r>
            <a:r>
              <a:rPr lang="da-DK" b="1" dirty="0" smtClean="0"/>
              <a:t> </a:t>
            </a:r>
          </a:p>
          <a:p>
            <a:r>
              <a:rPr lang="da-DK" b="1" dirty="0" smtClean="0"/>
              <a:t>Herudover:</a:t>
            </a:r>
          </a:p>
          <a:p>
            <a:endParaRPr lang="da-DK" b="1" dirty="0"/>
          </a:p>
          <a:p>
            <a:r>
              <a:rPr lang="da-DK" dirty="0"/>
              <a:t>Indlæringsvanskeligheder, manglende koncentration</a:t>
            </a:r>
          </a:p>
          <a:p>
            <a:r>
              <a:rPr lang="da-DK" dirty="0"/>
              <a:t>Udvise voksen seksuel adfærd, gå forførende, flirtende</a:t>
            </a:r>
          </a:p>
          <a:p>
            <a:r>
              <a:rPr lang="da-DK" dirty="0"/>
              <a:t>Påfaldende påklædning</a:t>
            </a:r>
          </a:p>
          <a:p>
            <a:r>
              <a:rPr lang="da-DK" dirty="0"/>
              <a:t>Begyndende selvdestruktiv adfærd</a:t>
            </a:r>
          </a:p>
          <a:p>
            <a:r>
              <a:rPr lang="da-DK" dirty="0"/>
              <a:t>Tab af kompetencer</a:t>
            </a:r>
          </a:p>
          <a:p>
            <a:r>
              <a:rPr lang="da-DK" dirty="0"/>
              <a:t>Begyndende udvikling af beskyttelsesstrategier</a:t>
            </a:r>
          </a:p>
          <a:p>
            <a:r>
              <a:rPr lang="da-DK" dirty="0"/>
              <a:t>Mobning</a:t>
            </a:r>
          </a:p>
          <a:p>
            <a:r>
              <a:rPr lang="da-DK" dirty="0"/>
              <a:t>Begyndende selvmordstanker</a:t>
            </a:r>
          </a:p>
        </p:txBody>
      </p:sp>
      <p:pic>
        <p:nvPicPr>
          <p:cNvPr id="5" name="Billede 4" descr="HusetZornig_Logotype_positiv-RGB.eps"/>
          <p:cNvPicPr>
            <a:picLocks noChangeAspect="1"/>
          </p:cNvPicPr>
          <p:nvPr/>
        </p:nvPicPr>
        <p:blipFill>
          <a:blip r:embed="rId2"/>
          <a:stretch>
            <a:fillRect/>
          </a:stretch>
        </p:blipFill>
        <p:spPr>
          <a:xfrm>
            <a:off x="304800" y="280958"/>
            <a:ext cx="1331903" cy="504884"/>
          </a:xfrm>
          <a:prstGeom prst="rect">
            <a:avLst/>
          </a:prstGeom>
        </p:spPr>
      </p:pic>
    </p:spTree>
    <p:extLst>
      <p:ext uri="{BB962C8B-B14F-4D97-AF65-F5344CB8AC3E}">
        <p14:creationId xmlns:p14="http://schemas.microsoft.com/office/powerpoint/2010/main" val="2585423899"/>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557808"/>
            <a:ext cx="8229600" cy="1143000"/>
          </a:xfrm>
        </p:spPr>
        <p:txBody>
          <a:bodyPr/>
          <a:lstStyle/>
          <a:p>
            <a:r>
              <a:rPr lang="da-DK" dirty="0" smtClean="0"/>
              <a:t>Tegn – store børn/teenagere</a:t>
            </a:r>
            <a:endParaRPr lang="da-DK" dirty="0"/>
          </a:p>
        </p:txBody>
      </p:sp>
      <p:sp>
        <p:nvSpPr>
          <p:cNvPr id="4" name="Rektangel 3"/>
          <p:cNvSpPr/>
          <p:nvPr/>
        </p:nvSpPr>
        <p:spPr>
          <a:xfrm>
            <a:off x="1619672" y="2172920"/>
            <a:ext cx="6480720" cy="3416320"/>
          </a:xfrm>
          <a:prstGeom prst="rect">
            <a:avLst/>
          </a:prstGeom>
        </p:spPr>
        <p:txBody>
          <a:bodyPr wrap="square">
            <a:spAutoFit/>
          </a:bodyPr>
          <a:lstStyle/>
          <a:p>
            <a:r>
              <a:rPr lang="da-DK" b="1" dirty="0"/>
              <a:t>Sociale og adfærdsmæssige tegn – teenagere. Teenagere vil udvise de samme tegn og symptomer som småbørn og mellemstore børn. </a:t>
            </a:r>
            <a:r>
              <a:rPr lang="da-DK" b="1" dirty="0" smtClean="0"/>
              <a:t> </a:t>
            </a:r>
          </a:p>
          <a:p>
            <a:r>
              <a:rPr lang="da-DK" b="1" dirty="0" smtClean="0"/>
              <a:t>Herudover:</a:t>
            </a:r>
          </a:p>
          <a:p>
            <a:endParaRPr lang="da-DK" b="1" dirty="0"/>
          </a:p>
          <a:p>
            <a:r>
              <a:rPr lang="da-DK" dirty="0"/>
              <a:t>Selvskadende adfærd, </a:t>
            </a:r>
            <a:r>
              <a:rPr lang="da-DK" dirty="0" err="1"/>
              <a:t>cutting</a:t>
            </a:r>
            <a:r>
              <a:rPr lang="da-DK" dirty="0"/>
              <a:t>, selvmordstanker- og forsøg</a:t>
            </a:r>
          </a:p>
          <a:p>
            <a:r>
              <a:rPr lang="da-DK" dirty="0"/>
              <a:t>Spiseforstyrrelser</a:t>
            </a:r>
          </a:p>
          <a:p>
            <a:r>
              <a:rPr lang="da-DK" dirty="0"/>
              <a:t>Alkohol og stofmisbrug</a:t>
            </a:r>
          </a:p>
          <a:p>
            <a:r>
              <a:rPr lang="da-DK" dirty="0"/>
              <a:t>Udvise pseudomodenhed</a:t>
            </a:r>
          </a:p>
          <a:p>
            <a:r>
              <a:rPr lang="da-DK" dirty="0"/>
              <a:t>Hemmelighedsfulde, skamfulde</a:t>
            </a:r>
          </a:p>
          <a:p>
            <a:r>
              <a:rPr lang="da-DK" dirty="0"/>
              <a:t>Udvikling af specielt kropssprog, kropsholdning, gangart</a:t>
            </a:r>
          </a:p>
        </p:txBody>
      </p:sp>
      <p:pic>
        <p:nvPicPr>
          <p:cNvPr id="5" name="Billede 4" descr="HusetZornig_Logotype_positiv-RGB.eps"/>
          <p:cNvPicPr>
            <a:picLocks noChangeAspect="1"/>
          </p:cNvPicPr>
          <p:nvPr/>
        </p:nvPicPr>
        <p:blipFill>
          <a:blip r:embed="rId2"/>
          <a:stretch>
            <a:fillRect/>
          </a:stretch>
        </p:blipFill>
        <p:spPr>
          <a:xfrm>
            <a:off x="304800" y="280958"/>
            <a:ext cx="1331903" cy="504884"/>
          </a:xfrm>
          <a:prstGeom prst="rect">
            <a:avLst/>
          </a:prstGeom>
        </p:spPr>
      </p:pic>
    </p:spTree>
    <p:extLst>
      <p:ext uri="{BB962C8B-B14F-4D97-AF65-F5344CB8AC3E}">
        <p14:creationId xmlns:p14="http://schemas.microsoft.com/office/powerpoint/2010/main" val="1226179087"/>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7452" y="2852936"/>
            <a:ext cx="8229600" cy="1143000"/>
          </a:xfrm>
        </p:spPr>
        <p:txBody>
          <a:bodyPr>
            <a:normAutofit fontScale="90000"/>
          </a:bodyPr>
          <a:lstStyle/>
          <a:p>
            <a:r>
              <a:rPr lang="da-DK" dirty="0"/>
              <a:t>Refleksion over forebyggelse af seksuelle overgreb</a:t>
            </a:r>
            <a:br>
              <a:rPr lang="da-DK" dirty="0"/>
            </a:br>
            <a:endParaRPr lang="da-DK" dirty="0"/>
          </a:p>
        </p:txBody>
      </p:sp>
      <p:pic>
        <p:nvPicPr>
          <p:cNvPr id="4" name="Billede 3" descr="HusetZornig_Logotype_positiv-RGB.eps"/>
          <p:cNvPicPr>
            <a:picLocks noChangeAspect="1"/>
          </p:cNvPicPr>
          <p:nvPr/>
        </p:nvPicPr>
        <p:blipFill>
          <a:blip r:embed="rId2"/>
          <a:stretch>
            <a:fillRect/>
          </a:stretch>
        </p:blipFill>
        <p:spPr>
          <a:xfrm>
            <a:off x="304800" y="280958"/>
            <a:ext cx="1331903" cy="504884"/>
          </a:xfrm>
          <a:prstGeom prst="rect">
            <a:avLst/>
          </a:prstGeom>
        </p:spPr>
      </p:pic>
    </p:spTree>
    <p:extLst>
      <p:ext uri="{BB962C8B-B14F-4D97-AF65-F5344CB8AC3E}">
        <p14:creationId xmlns:p14="http://schemas.microsoft.com/office/powerpoint/2010/main" val="2395601126"/>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a:xfrm>
            <a:off x="-323260" y="1403748"/>
            <a:ext cx="4643438" cy="881063"/>
          </a:xfrm>
        </p:spPr>
        <p:txBody>
          <a:bodyPr>
            <a:noAutofit/>
            <a:scene3d>
              <a:camera prst="orthographicFront"/>
              <a:lightRig rig="soft" dir="t">
                <a:rot lat="0" lon="0" rev="16800000"/>
              </a:lightRig>
            </a:scene3d>
            <a:sp3d prstMaterial="softEdge">
              <a:bevelT w="38100" h="38100"/>
            </a:sp3d>
          </a:bodyPr>
          <a:lstStyle/>
          <a:p>
            <a:pPr eaLnBrk="1" fontAlgn="auto" hangingPunct="1">
              <a:spcAft>
                <a:spcPts val="0"/>
              </a:spcAft>
              <a:defRPr/>
            </a:pPr>
            <a:r>
              <a:rPr lang="da-DK" sz="2800" dirty="0" smtClean="0">
                <a:latin typeface="+mn-lt"/>
              </a:rPr>
              <a:t>Hvem jeg er</a:t>
            </a:r>
            <a:endParaRPr lang="da-DK" sz="2800" dirty="0">
              <a:solidFill>
                <a:srgbClr val="CC0000"/>
              </a:solidFill>
              <a:latin typeface="+mn-lt"/>
              <a:ea typeface="+mj-ea"/>
              <a:cs typeface="+mj-cs"/>
            </a:endParaRPr>
          </a:p>
        </p:txBody>
      </p:sp>
      <p:pic>
        <p:nvPicPr>
          <p:cNvPr id="17410" name="Picture 4" descr="Lisbeth bar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5377" y="280958"/>
            <a:ext cx="1863725" cy="1865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1" name="Picture 5" descr="Michael, Tony og René"/>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112" y="1797844"/>
            <a:ext cx="3529012" cy="3508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Billede 4" descr="HusetZornig_Logotype_positiv-RGB.eps"/>
          <p:cNvPicPr>
            <a:picLocks noChangeAspect="1"/>
          </p:cNvPicPr>
          <p:nvPr/>
        </p:nvPicPr>
        <p:blipFill>
          <a:blip r:embed="rId5"/>
          <a:stretch>
            <a:fillRect/>
          </a:stretch>
        </p:blipFill>
        <p:spPr>
          <a:xfrm>
            <a:off x="304800" y="280958"/>
            <a:ext cx="1331903" cy="504884"/>
          </a:xfrm>
          <a:prstGeom prst="rect">
            <a:avLst/>
          </a:prstGeom>
        </p:spPr>
      </p:pic>
      <p:pic>
        <p:nvPicPr>
          <p:cNvPr id="6" name="Billed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072152" y="4800600"/>
            <a:ext cx="1919448"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7" descr="CV magasin 27-10-08-0010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0437" y="3743036"/>
            <a:ext cx="2370654" cy="29625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kstboks 7"/>
          <p:cNvSpPr txBox="1"/>
          <p:nvPr/>
        </p:nvSpPr>
        <p:spPr>
          <a:xfrm>
            <a:off x="1013273" y="2238631"/>
            <a:ext cx="4210474" cy="3139321"/>
          </a:xfrm>
          <a:prstGeom prst="rect">
            <a:avLst/>
          </a:prstGeom>
          <a:noFill/>
        </p:spPr>
        <p:txBody>
          <a:bodyPr wrap="square" rtlCol="0">
            <a:spAutoFit/>
          </a:bodyPr>
          <a:lstStyle/>
          <a:p>
            <a:pPr>
              <a:buFont typeface="Arial"/>
              <a:buChar char="•"/>
            </a:pPr>
            <a:r>
              <a:rPr lang="da-DK" dirty="0" smtClean="0"/>
              <a:t> Lisbeth </a:t>
            </a:r>
            <a:r>
              <a:rPr lang="da-DK" dirty="0" err="1" smtClean="0"/>
              <a:t>Zornig</a:t>
            </a:r>
            <a:r>
              <a:rPr lang="da-DK" dirty="0" smtClean="0"/>
              <a:t> Andersen</a:t>
            </a:r>
          </a:p>
          <a:p>
            <a:pPr>
              <a:buFont typeface="Arial"/>
              <a:buChar char="•"/>
            </a:pPr>
            <a:r>
              <a:rPr lang="da-DK" dirty="0" smtClean="0"/>
              <a:t> Økonom fra Københavns Universitet</a:t>
            </a:r>
          </a:p>
          <a:p>
            <a:pPr>
              <a:buFont typeface="Arial"/>
              <a:buChar char="•"/>
            </a:pPr>
            <a:r>
              <a:rPr lang="da-DK" dirty="0" smtClean="0"/>
              <a:t> Stifter af Huset </a:t>
            </a:r>
            <a:r>
              <a:rPr lang="da-DK" dirty="0" err="1" smtClean="0"/>
              <a:t>Zornig</a:t>
            </a:r>
            <a:endParaRPr lang="da-DK" dirty="0" smtClean="0"/>
          </a:p>
          <a:p>
            <a:pPr>
              <a:buFont typeface="Arial"/>
              <a:buChar char="•"/>
            </a:pPr>
            <a:r>
              <a:rPr lang="da-DK" dirty="0" smtClean="0"/>
              <a:t> Stifter af Børnenes It-fond</a:t>
            </a:r>
          </a:p>
          <a:p>
            <a:pPr>
              <a:buFont typeface="Arial"/>
              <a:buChar char="•"/>
            </a:pPr>
            <a:r>
              <a:rPr lang="da-DK" dirty="0" smtClean="0"/>
              <a:t> Formand for Social Innovations Forum</a:t>
            </a:r>
          </a:p>
          <a:p>
            <a:pPr>
              <a:buFont typeface="Arial"/>
              <a:buChar char="•"/>
            </a:pPr>
            <a:r>
              <a:rPr lang="da-DK" dirty="0" smtClean="0"/>
              <a:t> Konsulent, forfatter, foredragsholder, </a:t>
            </a:r>
          </a:p>
          <a:p>
            <a:r>
              <a:rPr lang="da-DK" dirty="0" smtClean="0"/>
              <a:t>   radio-vært, debattør, m.m. </a:t>
            </a:r>
          </a:p>
          <a:p>
            <a:pPr>
              <a:buFont typeface="Arial"/>
              <a:buChar char="•"/>
            </a:pPr>
            <a:r>
              <a:rPr lang="da-DK" dirty="0" smtClean="0"/>
              <a:t> Tidl. Børneombud, adm. dir.</a:t>
            </a:r>
          </a:p>
          <a:p>
            <a:r>
              <a:rPr lang="da-DK" dirty="0" smtClean="0"/>
              <a:t>   Specialisterne, it-programmør</a:t>
            </a:r>
          </a:p>
          <a:p>
            <a:pPr>
              <a:buFont typeface="Arial"/>
              <a:buChar char="•"/>
            </a:pPr>
            <a:r>
              <a:rPr lang="da-DK" dirty="0" smtClean="0"/>
              <a:t> Børnehjemsbarn</a:t>
            </a:r>
          </a:p>
          <a:p>
            <a:pPr>
              <a:buFont typeface="Arial"/>
              <a:buChar char="•"/>
            </a:pPr>
            <a:r>
              <a:rPr lang="da-DK" dirty="0" smtClean="0"/>
              <a:t> Mor til fem  </a:t>
            </a:r>
            <a:endParaRPr lang="da-DK" dirty="0"/>
          </a:p>
        </p:txBody>
      </p:sp>
      <p:pic>
        <p:nvPicPr>
          <p:cNvPr id="9"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24328" y="364302"/>
            <a:ext cx="1379616" cy="21603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0652251"/>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1560" y="2996952"/>
            <a:ext cx="8229600" cy="1143000"/>
          </a:xfrm>
        </p:spPr>
        <p:txBody>
          <a:bodyPr/>
          <a:lstStyle/>
          <a:p>
            <a:r>
              <a:rPr lang="da-DK" dirty="0" smtClean="0"/>
              <a:t>Pause</a:t>
            </a:r>
            <a:endParaRPr lang="da-DK" dirty="0"/>
          </a:p>
        </p:txBody>
      </p:sp>
      <p:pic>
        <p:nvPicPr>
          <p:cNvPr id="4" name="Billede 3" descr="HusetZornig_Logotype_positiv-RGB.eps"/>
          <p:cNvPicPr>
            <a:picLocks noChangeAspect="1"/>
          </p:cNvPicPr>
          <p:nvPr/>
        </p:nvPicPr>
        <p:blipFill>
          <a:blip r:embed="rId2"/>
          <a:stretch>
            <a:fillRect/>
          </a:stretch>
        </p:blipFill>
        <p:spPr>
          <a:xfrm>
            <a:off x="304800" y="280958"/>
            <a:ext cx="1331903" cy="504884"/>
          </a:xfrm>
          <a:prstGeom prst="rect">
            <a:avLst/>
          </a:prstGeom>
        </p:spPr>
      </p:pic>
    </p:spTree>
    <p:extLst>
      <p:ext uri="{BB962C8B-B14F-4D97-AF65-F5344CB8AC3E}">
        <p14:creationId xmlns:p14="http://schemas.microsoft.com/office/powerpoint/2010/main" val="2233914264"/>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8229600" cy="1143000"/>
          </a:xfrm>
        </p:spPr>
        <p:txBody>
          <a:bodyPr>
            <a:normAutofit/>
          </a:bodyPr>
          <a:lstStyle/>
          <a:p>
            <a:r>
              <a:rPr lang="da-DK" sz="3200" dirty="0" smtClean="0"/>
              <a:t>De forbandede forældre</a:t>
            </a:r>
            <a:r>
              <a:rPr lang="da-DK" sz="3200" dirty="0"/>
              <a:t/>
            </a:r>
            <a:br>
              <a:rPr lang="da-DK" sz="3200" dirty="0"/>
            </a:br>
            <a:endParaRPr lang="da-DK" sz="3200" dirty="0"/>
          </a:p>
        </p:txBody>
      </p:sp>
      <p:sp>
        <p:nvSpPr>
          <p:cNvPr id="3" name="Pladsholder til indhold 2"/>
          <p:cNvSpPr>
            <a:spLocks noGrp="1"/>
          </p:cNvSpPr>
          <p:nvPr>
            <p:ph idx="1"/>
          </p:nvPr>
        </p:nvSpPr>
        <p:spPr>
          <a:xfrm>
            <a:off x="457200" y="1196752"/>
            <a:ext cx="8003232" cy="2304256"/>
          </a:xfrm>
        </p:spPr>
        <p:txBody>
          <a:bodyPr>
            <a:normAutofit/>
          </a:bodyPr>
          <a:lstStyle/>
          <a:p>
            <a:pPr marL="0" indent="0">
              <a:buNone/>
            </a:pPr>
            <a:r>
              <a:rPr lang="da-DK" sz="2400" dirty="0"/>
              <a:t>H</a:t>
            </a:r>
            <a:r>
              <a:rPr lang="da-DK" sz="2400" dirty="0" smtClean="0"/>
              <a:t>vordan </a:t>
            </a:r>
            <a:r>
              <a:rPr lang="da-DK" sz="2400" dirty="0"/>
              <a:t>man favner og rækker ud – om at blive tosset med </a:t>
            </a:r>
            <a:r>
              <a:rPr lang="da-DK" sz="2400" dirty="0" smtClean="0"/>
              <a:t>et barn – og dets forældre.  </a:t>
            </a:r>
            <a:endParaRPr lang="da-DK" sz="2400" dirty="0"/>
          </a:p>
        </p:txBody>
      </p:sp>
      <p:pic>
        <p:nvPicPr>
          <p:cNvPr id="4" name="Billede 3" descr="HusetZornig_Logotype_positiv-RGB.eps"/>
          <p:cNvPicPr>
            <a:picLocks noChangeAspect="1"/>
          </p:cNvPicPr>
          <p:nvPr/>
        </p:nvPicPr>
        <p:blipFill>
          <a:blip r:embed="rId2"/>
          <a:stretch>
            <a:fillRect/>
          </a:stretch>
        </p:blipFill>
        <p:spPr>
          <a:xfrm>
            <a:off x="304800" y="280958"/>
            <a:ext cx="1331903" cy="504884"/>
          </a:xfrm>
          <a:prstGeom prst="rect">
            <a:avLst/>
          </a:prstGeom>
        </p:spPr>
      </p:pic>
      <p:pic>
        <p:nvPicPr>
          <p:cNvPr id="7" name="Billed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1073" y="2636912"/>
            <a:ext cx="5859239" cy="39969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08725304"/>
      </p:ext>
    </p:extLst>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04800" y="2133584"/>
            <a:ext cx="8229600" cy="1143000"/>
          </a:xfrm>
        </p:spPr>
        <p:txBody>
          <a:bodyPr>
            <a:normAutofit/>
          </a:bodyPr>
          <a:lstStyle/>
          <a:p>
            <a:r>
              <a:rPr lang="da-DK" sz="2800" dirty="0" smtClean="0"/>
              <a:t>Anbefalinger</a:t>
            </a:r>
            <a:endParaRPr lang="da-DK" sz="2800" dirty="0"/>
          </a:p>
        </p:txBody>
      </p:sp>
      <p:pic>
        <p:nvPicPr>
          <p:cNvPr id="4" name="Billede 3" descr="HusetZornig_Logotype_positiv-RGB.eps"/>
          <p:cNvPicPr>
            <a:picLocks noChangeAspect="1"/>
          </p:cNvPicPr>
          <p:nvPr/>
        </p:nvPicPr>
        <p:blipFill>
          <a:blip r:embed="rId2"/>
          <a:stretch>
            <a:fillRect/>
          </a:stretch>
        </p:blipFill>
        <p:spPr>
          <a:xfrm>
            <a:off x="304800" y="280958"/>
            <a:ext cx="1331903" cy="504884"/>
          </a:xfrm>
          <a:prstGeom prst="rect">
            <a:avLst/>
          </a:prstGeom>
        </p:spPr>
      </p:pic>
      <p:pic>
        <p:nvPicPr>
          <p:cNvPr id="5" name="Billede 4" descr="Photo 15-08-13 15.29.17.jpg"/>
          <p:cNvPicPr>
            <a:picLocks noChangeAspect="1"/>
          </p:cNvPicPr>
          <p:nvPr/>
        </p:nvPicPr>
        <p:blipFill rotWithShape="1">
          <a:blip r:embed="rId3">
            <a:extLst>
              <a:ext uri="{28A0092B-C50C-407E-A947-70E740481C1C}">
                <a14:useLocalDpi xmlns:a14="http://schemas.microsoft.com/office/drawing/2010/main" val="0"/>
              </a:ext>
            </a:extLst>
          </a:blip>
          <a:srcRect l="5000" t="25547" r="2773" b="32680"/>
          <a:stretch/>
        </p:blipFill>
        <p:spPr>
          <a:xfrm>
            <a:off x="366076" y="4133127"/>
            <a:ext cx="8433201" cy="2424837"/>
          </a:xfrm>
          <a:prstGeom prst="rect">
            <a:avLst/>
          </a:prstGeom>
        </p:spPr>
      </p:pic>
    </p:spTree>
    <p:extLst>
      <p:ext uri="{BB962C8B-B14F-4D97-AF65-F5344CB8AC3E}">
        <p14:creationId xmlns:p14="http://schemas.microsoft.com/office/powerpoint/2010/main" val="3980058449"/>
      </p:ext>
    </p:extLst>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0023"/>
            <a:ext cx="8229600" cy="1143000"/>
          </a:xfrm>
        </p:spPr>
        <p:txBody>
          <a:bodyPr>
            <a:normAutofit/>
          </a:bodyPr>
          <a:lstStyle/>
          <a:p>
            <a:r>
              <a:rPr lang="da-DK" sz="2800" dirty="0" smtClean="0"/>
              <a:t>Anbefalinger</a:t>
            </a:r>
            <a:endParaRPr lang="da-DK" sz="2800" dirty="0"/>
          </a:p>
        </p:txBody>
      </p:sp>
      <p:sp>
        <p:nvSpPr>
          <p:cNvPr id="3" name="Pladsholder til indhold 2"/>
          <p:cNvSpPr>
            <a:spLocks noGrp="1"/>
          </p:cNvSpPr>
          <p:nvPr>
            <p:ph idx="1"/>
          </p:nvPr>
        </p:nvSpPr>
        <p:spPr>
          <a:xfrm>
            <a:off x="786708" y="1299117"/>
            <a:ext cx="7720912" cy="4525963"/>
          </a:xfrm>
        </p:spPr>
        <p:txBody>
          <a:bodyPr>
            <a:noAutofit/>
          </a:bodyPr>
          <a:lstStyle/>
          <a:p>
            <a:pPr marL="0" indent="0">
              <a:buNone/>
            </a:pPr>
            <a:r>
              <a:rPr lang="da-DK" sz="1800" b="1" cap="small" dirty="0" smtClean="0"/>
              <a:t>1. anbefaling </a:t>
            </a:r>
            <a:r>
              <a:rPr lang="da-DK" sz="1800" b="1" cap="small" dirty="0"/>
              <a:t>- </a:t>
            </a:r>
            <a:r>
              <a:rPr lang="da-DK" sz="1800" b="1" dirty="0"/>
              <a:t>Find og hjælp </a:t>
            </a:r>
            <a:r>
              <a:rPr lang="da-DK" sz="1800" b="1" dirty="0" smtClean="0"/>
              <a:t>familierne</a:t>
            </a:r>
            <a:endParaRPr lang="da-DK" sz="1800" b="1" dirty="0"/>
          </a:p>
          <a:p>
            <a:pPr marL="0" indent="0">
              <a:buNone/>
            </a:pPr>
            <a:endParaRPr lang="da-DK" sz="1800" dirty="0" smtClean="0"/>
          </a:p>
          <a:p>
            <a:pPr>
              <a:buFont typeface="+mj-lt"/>
              <a:buAutoNum type="arabicPeriod"/>
            </a:pPr>
            <a:r>
              <a:rPr lang="da-DK" sz="1600" dirty="0" smtClean="0"/>
              <a:t>Familierne </a:t>
            </a:r>
            <a:r>
              <a:rPr lang="da-DK" sz="1600" dirty="0"/>
              <a:t>skal hjælpes med deres udfordringer tidligt, ideelt allerede før familien etableres og det første barn fødes. Det kan blandt andet ske ved hjælp af tilbud om </a:t>
            </a:r>
            <a:r>
              <a:rPr lang="da-DK" sz="1600" b="1" dirty="0"/>
              <a:t>forældrekurser</a:t>
            </a:r>
            <a:r>
              <a:rPr lang="da-DK" sz="1600" dirty="0"/>
              <a:t> til førstegangsforældre.</a:t>
            </a:r>
            <a:r>
              <a:rPr lang="da-DK" sz="1600" dirty="0" smtClean="0"/>
              <a:t> </a:t>
            </a:r>
          </a:p>
          <a:p>
            <a:pPr>
              <a:buFont typeface="+mj-lt"/>
              <a:buAutoNum type="arabicPeriod"/>
            </a:pPr>
            <a:r>
              <a:rPr lang="da-DK" sz="1600" dirty="0" smtClean="0"/>
              <a:t>Der </a:t>
            </a:r>
            <a:r>
              <a:rPr lang="da-DK" sz="1600" dirty="0"/>
              <a:t>er samtidig behov for </a:t>
            </a:r>
            <a:r>
              <a:rPr lang="da-DK" sz="1600" b="1" dirty="0"/>
              <a:t>hurtigere at identificere udsatte familier </a:t>
            </a:r>
            <a:r>
              <a:rPr lang="da-DK" sz="1600" dirty="0"/>
              <a:t>med henblik på tidligere indsats. Det kan ske ved bedre anvendelse af allerede eksisterende oplysninger på tværs af sundhedsmyndigheder, politi og sociale myndigheder.</a:t>
            </a:r>
            <a:r>
              <a:rPr lang="da-DK" sz="1600" dirty="0" smtClean="0"/>
              <a:t> </a:t>
            </a:r>
          </a:p>
          <a:p>
            <a:pPr>
              <a:buFont typeface="+mj-lt"/>
              <a:buAutoNum type="arabicPeriod"/>
            </a:pPr>
            <a:r>
              <a:rPr lang="da-DK" sz="1600" dirty="0" smtClean="0"/>
              <a:t>Der </a:t>
            </a:r>
            <a:r>
              <a:rPr lang="da-DK" sz="1600" dirty="0"/>
              <a:t>er behov for at sætte ind over for familierne med en </a:t>
            </a:r>
            <a:r>
              <a:rPr lang="da-DK" sz="1600" b="1" dirty="0"/>
              <a:t>helhedsorienteret indsats</a:t>
            </a:r>
            <a:r>
              <a:rPr lang="da-DK" sz="1600" dirty="0"/>
              <a:t>, der er tilpasset udfordringerne i den enkelte familie, herunder sundhed, økonomi, boligforhold, uddannelse, beskæftigelse, og som er tilrettelagt i samråd med familierne.</a:t>
            </a:r>
            <a:r>
              <a:rPr lang="da-DK" sz="1600" dirty="0" smtClean="0"/>
              <a:t> </a:t>
            </a:r>
          </a:p>
          <a:p>
            <a:pPr>
              <a:buFont typeface="+mj-lt"/>
              <a:buAutoNum type="arabicPeriod"/>
            </a:pPr>
            <a:r>
              <a:rPr lang="da-DK" sz="1600" dirty="0" smtClean="0"/>
              <a:t>Der </a:t>
            </a:r>
            <a:r>
              <a:rPr lang="da-DK" sz="1600" dirty="0"/>
              <a:t>er derudover behov for </a:t>
            </a:r>
            <a:r>
              <a:rPr lang="da-DK" sz="1600" b="1" dirty="0"/>
              <a:t>specialuddannede medarbejdere</a:t>
            </a:r>
            <a:r>
              <a:rPr lang="da-DK" sz="1600" dirty="0"/>
              <a:t>, der mestrer en tillidsskabende kommunikation med familierne. Det er også en anbefaling at </a:t>
            </a:r>
            <a:r>
              <a:rPr lang="da-DK" sz="1600" b="1" dirty="0"/>
              <a:t>etablere et socialt exit-program med frit lejde i relation til viden om kriminalitet og overgreb</a:t>
            </a:r>
            <a:r>
              <a:rPr lang="da-DK" sz="1600" dirty="0"/>
              <a:t>, som fortrinsvis målrettes volds- og seksuelt overgrebsramte familier.</a:t>
            </a:r>
            <a:r>
              <a:rPr lang="da-DK" sz="1600" dirty="0" smtClean="0"/>
              <a:t> </a:t>
            </a:r>
          </a:p>
          <a:p>
            <a:pPr>
              <a:buFont typeface="+mj-lt"/>
              <a:buAutoNum type="arabicPeriod"/>
            </a:pPr>
            <a:r>
              <a:rPr lang="da-DK" sz="1600" dirty="0" smtClean="0"/>
              <a:t>Desuden </a:t>
            </a:r>
            <a:r>
              <a:rPr lang="da-DK" sz="1600" dirty="0"/>
              <a:t>bør der sikres rettigheder </a:t>
            </a:r>
            <a:r>
              <a:rPr lang="da-DK" sz="1600" b="1" dirty="0"/>
              <a:t>til offentligt betalte terapeutiske forløb</a:t>
            </a:r>
            <a:r>
              <a:rPr lang="da-DK" sz="1600" dirty="0"/>
              <a:t> for dem, der selv er vokset op i socialt udsatte familier, uden at man nødvendigvis</a:t>
            </a:r>
            <a:r>
              <a:rPr lang="da-DK" sz="1800" dirty="0"/>
              <a:t> skal igennem en visitation.</a:t>
            </a:r>
          </a:p>
          <a:p>
            <a:pPr marL="0" indent="0">
              <a:buNone/>
            </a:pPr>
            <a:endParaRPr lang="da-DK" sz="1800" dirty="0"/>
          </a:p>
        </p:txBody>
      </p:sp>
      <p:pic>
        <p:nvPicPr>
          <p:cNvPr id="4" name="Billede 3" descr="HusetZornig_Logotype_positiv-RGB.eps"/>
          <p:cNvPicPr>
            <a:picLocks noChangeAspect="1"/>
          </p:cNvPicPr>
          <p:nvPr/>
        </p:nvPicPr>
        <p:blipFill>
          <a:blip r:embed="rId2"/>
          <a:stretch>
            <a:fillRect/>
          </a:stretch>
        </p:blipFill>
        <p:spPr>
          <a:xfrm>
            <a:off x="304800" y="280958"/>
            <a:ext cx="1331903" cy="504884"/>
          </a:xfrm>
          <a:prstGeom prst="rect">
            <a:avLst/>
          </a:prstGeom>
        </p:spPr>
      </p:pic>
    </p:spTree>
    <p:extLst>
      <p:ext uri="{BB962C8B-B14F-4D97-AF65-F5344CB8AC3E}">
        <p14:creationId xmlns:p14="http://schemas.microsoft.com/office/powerpoint/2010/main" val="787944523"/>
      </p:ext>
    </p:extLst>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images-1.jpeg"/>
          <p:cNvPicPr>
            <a:picLocks noChangeAspect="1"/>
          </p:cNvPicPr>
          <p:nvPr/>
        </p:nvPicPr>
        <p:blipFill>
          <a:blip r:embed="rId2"/>
          <a:stretch>
            <a:fillRect/>
          </a:stretch>
        </p:blipFill>
        <p:spPr>
          <a:xfrm>
            <a:off x="6273800" y="4361696"/>
            <a:ext cx="2870200" cy="2832100"/>
          </a:xfrm>
          <a:prstGeom prst="rect">
            <a:avLst/>
          </a:prstGeom>
        </p:spPr>
      </p:pic>
      <p:sp>
        <p:nvSpPr>
          <p:cNvPr id="2" name="Titel 1"/>
          <p:cNvSpPr>
            <a:spLocks noGrp="1"/>
          </p:cNvSpPr>
          <p:nvPr>
            <p:ph type="title"/>
          </p:nvPr>
        </p:nvSpPr>
        <p:spPr/>
        <p:txBody>
          <a:bodyPr>
            <a:normAutofit/>
          </a:bodyPr>
          <a:lstStyle/>
          <a:p>
            <a:r>
              <a:rPr lang="da-DK" sz="2800" dirty="0" smtClean="0"/>
              <a:t>Anbefalinger</a:t>
            </a:r>
            <a:endParaRPr lang="da-DK" sz="2800" dirty="0"/>
          </a:p>
        </p:txBody>
      </p:sp>
      <p:sp>
        <p:nvSpPr>
          <p:cNvPr id="3" name="Pladsholder til indhold 2"/>
          <p:cNvSpPr>
            <a:spLocks noGrp="1"/>
          </p:cNvSpPr>
          <p:nvPr>
            <p:ph idx="1"/>
          </p:nvPr>
        </p:nvSpPr>
        <p:spPr>
          <a:xfrm>
            <a:off x="985414" y="1600200"/>
            <a:ext cx="6949033" cy="5068158"/>
          </a:xfrm>
        </p:spPr>
        <p:txBody>
          <a:bodyPr>
            <a:normAutofit/>
          </a:bodyPr>
          <a:lstStyle/>
          <a:p>
            <a:pPr marL="514350" indent="-514350">
              <a:buNone/>
            </a:pPr>
            <a:r>
              <a:rPr lang="da-DK" sz="1800" b="1" cap="small" dirty="0" smtClean="0"/>
              <a:t> 2.  anbefaling </a:t>
            </a:r>
            <a:r>
              <a:rPr lang="da-DK" sz="1800" b="1" cap="small" dirty="0"/>
              <a:t>- </a:t>
            </a:r>
            <a:r>
              <a:rPr lang="da-DK" sz="1800" b="1" dirty="0" err="1"/>
              <a:t>Rusmiddeludfordringen</a:t>
            </a:r>
            <a:r>
              <a:rPr lang="da-DK" sz="1800" dirty="0"/>
              <a:t> </a:t>
            </a:r>
            <a:r>
              <a:rPr lang="da-DK" sz="1800" dirty="0" smtClean="0"/>
              <a:t/>
            </a:r>
            <a:br>
              <a:rPr lang="da-DK" sz="1800" dirty="0" smtClean="0"/>
            </a:br>
            <a:endParaRPr lang="da-DK" sz="1800" dirty="0" smtClean="0"/>
          </a:p>
          <a:p>
            <a:pPr marL="0" indent="0">
              <a:buNone/>
            </a:pPr>
            <a:r>
              <a:rPr lang="da-DK" sz="1800" dirty="0" smtClean="0"/>
              <a:t>Tilbud </a:t>
            </a:r>
            <a:r>
              <a:rPr lang="da-DK" sz="1800" dirty="0"/>
              <a:t>om</a:t>
            </a:r>
            <a:r>
              <a:rPr lang="da-DK" sz="1800" b="1" dirty="0"/>
              <a:t> familiebehandling </a:t>
            </a:r>
            <a:r>
              <a:rPr lang="da-DK" sz="1800" dirty="0"/>
              <a:t>i forbindelse med rusmiddelbehandling, uanset om misbrugeren selv er i behandling, bør være lovpligtigt sammen med </a:t>
            </a:r>
            <a:r>
              <a:rPr lang="da-DK" sz="1800" b="1" dirty="0"/>
              <a:t>behandlingsgaranti for pårørende </a:t>
            </a:r>
            <a:r>
              <a:rPr lang="da-DK" sz="1800" dirty="0"/>
              <a:t>til rusmiddelmisbrugere. Samarbejde om indsatsen mellem de professionelle i den pædagogiske sektor, den kommunale sundhedstjeneste, den sociale sektor og alkoholbehandlingen bør styrkes. </a:t>
            </a:r>
            <a:r>
              <a:rPr lang="da-DK" sz="1800" b="1" dirty="0"/>
              <a:t>Kravet om rusmiddelbehandling</a:t>
            </a:r>
            <a:r>
              <a:rPr lang="da-DK" sz="1800" dirty="0"/>
              <a:t> bør bruges mere insisterende i forhold til rettigheder som forældre. </a:t>
            </a:r>
          </a:p>
        </p:txBody>
      </p:sp>
      <p:pic>
        <p:nvPicPr>
          <p:cNvPr id="4" name="Billede 3" descr="HusetZornig_Logotype_positiv-RGB.eps"/>
          <p:cNvPicPr>
            <a:picLocks noChangeAspect="1"/>
          </p:cNvPicPr>
          <p:nvPr/>
        </p:nvPicPr>
        <p:blipFill>
          <a:blip r:embed="rId3"/>
          <a:stretch>
            <a:fillRect/>
          </a:stretch>
        </p:blipFill>
        <p:spPr>
          <a:xfrm>
            <a:off x="304800" y="280958"/>
            <a:ext cx="1331903" cy="504884"/>
          </a:xfrm>
          <a:prstGeom prst="rect">
            <a:avLst/>
          </a:prstGeom>
        </p:spPr>
      </p:pic>
    </p:spTree>
    <p:extLst>
      <p:ext uri="{BB962C8B-B14F-4D97-AF65-F5344CB8AC3E}">
        <p14:creationId xmlns:p14="http://schemas.microsoft.com/office/powerpoint/2010/main" val="690094796"/>
      </p:ext>
    </p:extLst>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2800" dirty="0" smtClean="0"/>
              <a:t>Anbefalinger</a:t>
            </a:r>
            <a:endParaRPr lang="da-DK" sz="2800" dirty="0"/>
          </a:p>
        </p:txBody>
      </p:sp>
      <p:sp>
        <p:nvSpPr>
          <p:cNvPr id="3" name="Pladsholder til indhold 2"/>
          <p:cNvSpPr>
            <a:spLocks noGrp="1"/>
          </p:cNvSpPr>
          <p:nvPr>
            <p:ph idx="1"/>
          </p:nvPr>
        </p:nvSpPr>
        <p:spPr>
          <a:xfrm>
            <a:off x="1064084" y="1541256"/>
            <a:ext cx="7095134" cy="4979952"/>
          </a:xfrm>
        </p:spPr>
        <p:txBody>
          <a:bodyPr>
            <a:normAutofit/>
          </a:bodyPr>
          <a:lstStyle/>
          <a:p>
            <a:pPr marL="0" indent="0">
              <a:buNone/>
            </a:pPr>
            <a:r>
              <a:rPr lang="da-DK" sz="1800" b="1" cap="small" dirty="0"/>
              <a:t>3. Anbefaling</a:t>
            </a:r>
            <a:r>
              <a:rPr lang="da-DK" sz="1800" b="1" cap="small" dirty="0" smtClean="0"/>
              <a:t> – </a:t>
            </a:r>
            <a:r>
              <a:rPr lang="da-DK" sz="1800" b="1" dirty="0"/>
              <a:t>Fattigdomsbekæmpelse</a:t>
            </a:r>
            <a:r>
              <a:rPr lang="da-DK" sz="1800" dirty="0" smtClean="0"/>
              <a:t/>
            </a:r>
            <a:br>
              <a:rPr lang="da-DK" sz="1800" dirty="0" smtClean="0"/>
            </a:br>
            <a:endParaRPr lang="da-DK" sz="1800" dirty="0" smtClean="0"/>
          </a:p>
          <a:p>
            <a:pPr marL="0" indent="0">
              <a:buNone/>
            </a:pPr>
            <a:r>
              <a:rPr lang="da-DK" sz="1800" dirty="0" smtClean="0"/>
              <a:t>Socialt </a:t>
            </a:r>
            <a:r>
              <a:rPr lang="da-DK" sz="1800" dirty="0"/>
              <a:t>udfordrede familier skal have et økonomisk sikkert fundament, så der er råd til mad, tøj, et ordentligt hjem, fritidsaktiviteter, m.m. Familierne skal have tilbud om </a:t>
            </a:r>
            <a:r>
              <a:rPr lang="da-DK" sz="1800" b="1" dirty="0"/>
              <a:t>økonomisk rådgivning</a:t>
            </a:r>
            <a:r>
              <a:rPr lang="da-DK" sz="1800" dirty="0"/>
              <a:t>, herunder </a:t>
            </a:r>
            <a:r>
              <a:rPr lang="da-DK" sz="1800" b="1" dirty="0"/>
              <a:t>oplysning om eksisterende rettigheder</a:t>
            </a:r>
            <a:r>
              <a:rPr lang="da-DK" sz="1800" dirty="0"/>
              <a:t> i form af boligstøtte, hjælp til at identificere sundhedstilbud, hjælp til ansøgninger hos fonde, legater, julehjælp, etc., samt mulighed for hjælp til </a:t>
            </a:r>
            <a:r>
              <a:rPr lang="da-DK" sz="1800" b="1" dirty="0"/>
              <a:t>administration af økonomien</a:t>
            </a:r>
            <a:r>
              <a:rPr lang="da-DK" sz="1800" dirty="0"/>
              <a:t>, så især huslejen er sikret, samt mulighed for </a:t>
            </a:r>
            <a:r>
              <a:rPr lang="da-DK" sz="1800" b="1" dirty="0"/>
              <a:t>gældssanering</a:t>
            </a:r>
            <a:r>
              <a:rPr lang="da-DK" sz="1800" dirty="0"/>
              <a:t> som led i en helhedsorienteret indsats. </a:t>
            </a:r>
          </a:p>
          <a:p>
            <a:pPr marL="0" indent="0">
              <a:buNone/>
            </a:pPr>
            <a:endParaRPr lang="da-DK" sz="1800" dirty="0"/>
          </a:p>
        </p:txBody>
      </p:sp>
      <p:pic>
        <p:nvPicPr>
          <p:cNvPr id="4" name="Billede 3" descr="HusetZornig_Logotype_positiv-RGB.eps"/>
          <p:cNvPicPr>
            <a:picLocks noChangeAspect="1"/>
          </p:cNvPicPr>
          <p:nvPr/>
        </p:nvPicPr>
        <p:blipFill>
          <a:blip r:embed="rId2"/>
          <a:stretch>
            <a:fillRect/>
          </a:stretch>
        </p:blipFill>
        <p:spPr>
          <a:xfrm>
            <a:off x="304800" y="403836"/>
            <a:ext cx="1331903" cy="504884"/>
          </a:xfrm>
          <a:prstGeom prst="rect">
            <a:avLst/>
          </a:prstGeom>
        </p:spPr>
      </p:pic>
      <p:pic>
        <p:nvPicPr>
          <p:cNvPr id="5" name="Billede 4" descr="relativ-fattigdom.jpg"/>
          <p:cNvPicPr>
            <a:picLocks noChangeAspect="1"/>
          </p:cNvPicPr>
          <p:nvPr/>
        </p:nvPicPr>
        <p:blipFill>
          <a:blip r:embed="rId3"/>
          <a:stretch>
            <a:fillRect/>
          </a:stretch>
        </p:blipFill>
        <p:spPr>
          <a:xfrm>
            <a:off x="4245403" y="4454771"/>
            <a:ext cx="3740980" cy="2639227"/>
          </a:xfrm>
          <a:prstGeom prst="rect">
            <a:avLst/>
          </a:prstGeom>
        </p:spPr>
      </p:pic>
    </p:spTree>
    <p:extLst>
      <p:ext uri="{BB962C8B-B14F-4D97-AF65-F5344CB8AC3E}">
        <p14:creationId xmlns:p14="http://schemas.microsoft.com/office/powerpoint/2010/main" val="1516283230"/>
      </p:ext>
    </p:extLst>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2800" dirty="0" smtClean="0"/>
              <a:t>Anbefalinger</a:t>
            </a:r>
            <a:endParaRPr lang="da-DK" sz="2800" dirty="0"/>
          </a:p>
        </p:txBody>
      </p:sp>
      <p:sp>
        <p:nvSpPr>
          <p:cNvPr id="3" name="Pladsholder til indhold 2"/>
          <p:cNvSpPr>
            <a:spLocks noGrp="1"/>
          </p:cNvSpPr>
          <p:nvPr>
            <p:ph idx="1"/>
          </p:nvPr>
        </p:nvSpPr>
        <p:spPr>
          <a:xfrm>
            <a:off x="1412480" y="1600200"/>
            <a:ext cx="6623113" cy="4803540"/>
          </a:xfrm>
        </p:spPr>
        <p:txBody>
          <a:bodyPr>
            <a:normAutofit/>
          </a:bodyPr>
          <a:lstStyle/>
          <a:p>
            <a:pPr marL="0" indent="0">
              <a:buNone/>
            </a:pPr>
            <a:r>
              <a:rPr lang="da-DK" sz="1800" b="1" cap="small" dirty="0"/>
              <a:t>4. Anbefaling - </a:t>
            </a:r>
            <a:r>
              <a:rPr lang="da-DK" sz="1800" b="1" dirty="0" smtClean="0"/>
              <a:t>Boligforhold</a:t>
            </a:r>
            <a:endParaRPr lang="da-DK" sz="1800" dirty="0" smtClean="0"/>
          </a:p>
          <a:p>
            <a:pPr marL="0" indent="0">
              <a:buNone/>
            </a:pPr>
            <a:endParaRPr lang="da-DK" sz="1800" dirty="0" smtClean="0"/>
          </a:p>
          <a:p>
            <a:pPr marL="0" indent="0">
              <a:buNone/>
            </a:pPr>
            <a:r>
              <a:rPr lang="da-DK" sz="1800" dirty="0" smtClean="0"/>
              <a:t>Myndighederne </a:t>
            </a:r>
            <a:r>
              <a:rPr lang="da-DK" sz="1800" dirty="0"/>
              <a:t>bør stille </a:t>
            </a:r>
            <a:r>
              <a:rPr lang="da-DK" sz="1800" b="1" dirty="0"/>
              <a:t>billige, rummelige boliger til rådighed for socialt udfordrede familier i den almennyttige boligsektor</a:t>
            </a:r>
            <a:r>
              <a:rPr lang="da-DK" sz="1800" dirty="0"/>
              <a:t>, hvor der er sociale støtteforanstaltninger. Nogle af familierne kan have brug for hjælp i hjemmet eller anden form for </a:t>
            </a:r>
            <a:r>
              <a:rPr lang="da-DK" sz="1800" b="1" dirty="0" err="1"/>
              <a:t>bostøtte</a:t>
            </a:r>
            <a:r>
              <a:rPr lang="da-DK" sz="1800" dirty="0"/>
              <a:t>. Man kunne tænke i at udvikle nye </a:t>
            </a:r>
            <a:r>
              <a:rPr lang="da-DK" sz="1800" b="1" dirty="0"/>
              <a:t>”skæve” boliger</a:t>
            </a:r>
            <a:r>
              <a:rPr lang="da-DK" sz="1800" dirty="0"/>
              <a:t>, som man i dag gør det til hjemløse med inddragelse af familierne med i ideudviklingen.  </a:t>
            </a:r>
          </a:p>
          <a:p>
            <a:pPr marL="0" indent="0">
              <a:buNone/>
            </a:pPr>
            <a:endParaRPr lang="da-DK" sz="1800" dirty="0"/>
          </a:p>
        </p:txBody>
      </p:sp>
      <p:pic>
        <p:nvPicPr>
          <p:cNvPr id="4" name="Billede 3" descr="HusetZornig_Logotype_positiv-RGB.eps"/>
          <p:cNvPicPr>
            <a:picLocks noChangeAspect="1"/>
          </p:cNvPicPr>
          <p:nvPr/>
        </p:nvPicPr>
        <p:blipFill>
          <a:blip r:embed="rId2"/>
          <a:stretch>
            <a:fillRect/>
          </a:stretch>
        </p:blipFill>
        <p:spPr>
          <a:xfrm>
            <a:off x="304800" y="280958"/>
            <a:ext cx="1331903" cy="504884"/>
          </a:xfrm>
          <a:prstGeom prst="rect">
            <a:avLst/>
          </a:prstGeom>
        </p:spPr>
      </p:pic>
      <p:pic>
        <p:nvPicPr>
          <p:cNvPr id="5" name="Billede 4" descr="images-1.jpeg"/>
          <p:cNvPicPr>
            <a:picLocks noChangeAspect="1"/>
          </p:cNvPicPr>
          <p:nvPr/>
        </p:nvPicPr>
        <p:blipFill>
          <a:blip r:embed="rId3"/>
          <a:stretch>
            <a:fillRect/>
          </a:stretch>
        </p:blipFill>
        <p:spPr>
          <a:xfrm>
            <a:off x="4884071" y="4281685"/>
            <a:ext cx="4259929" cy="2834789"/>
          </a:xfrm>
          <a:prstGeom prst="rect">
            <a:avLst/>
          </a:prstGeom>
        </p:spPr>
      </p:pic>
    </p:spTree>
    <p:extLst>
      <p:ext uri="{BB962C8B-B14F-4D97-AF65-F5344CB8AC3E}">
        <p14:creationId xmlns:p14="http://schemas.microsoft.com/office/powerpoint/2010/main" val="2487291266"/>
      </p:ext>
    </p:extLst>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2800" dirty="0" smtClean="0"/>
              <a:t>Anbefalinger</a:t>
            </a:r>
            <a:endParaRPr lang="da-DK" sz="2800" dirty="0"/>
          </a:p>
        </p:txBody>
      </p:sp>
      <p:sp>
        <p:nvSpPr>
          <p:cNvPr id="3" name="Pladsholder til indhold 2"/>
          <p:cNvSpPr>
            <a:spLocks noGrp="1"/>
          </p:cNvSpPr>
          <p:nvPr>
            <p:ph idx="1"/>
          </p:nvPr>
        </p:nvSpPr>
        <p:spPr>
          <a:xfrm>
            <a:off x="1366967" y="1600200"/>
            <a:ext cx="6623113" cy="4525963"/>
          </a:xfrm>
        </p:spPr>
        <p:txBody>
          <a:bodyPr>
            <a:normAutofit/>
          </a:bodyPr>
          <a:lstStyle/>
          <a:p>
            <a:pPr marL="0" indent="0">
              <a:buNone/>
            </a:pPr>
            <a:r>
              <a:rPr lang="da-DK" sz="1800" b="1" cap="small" dirty="0"/>
              <a:t>5. anbefaling - </a:t>
            </a:r>
            <a:r>
              <a:rPr lang="da-DK" sz="1800" b="1" dirty="0"/>
              <a:t>Frivillige som netværk</a:t>
            </a:r>
          </a:p>
          <a:p>
            <a:pPr marL="0" indent="0">
              <a:buNone/>
            </a:pPr>
            <a:endParaRPr lang="da-DK" sz="1800" dirty="0"/>
          </a:p>
          <a:p>
            <a:pPr marL="0" indent="0">
              <a:buNone/>
            </a:pPr>
            <a:r>
              <a:rPr lang="da-DK" sz="1800" dirty="0" smtClean="0"/>
              <a:t>Sociale </a:t>
            </a:r>
            <a:r>
              <a:rPr lang="da-DK" sz="1800" dirty="0"/>
              <a:t>netværk af frivillige kan understøtte socialt udfordrede familier. Myndighederne bør sikre </a:t>
            </a:r>
            <a:r>
              <a:rPr lang="da-DK" sz="1800" b="1" dirty="0"/>
              <a:t>et systematiseret overblik over og understøtte lokale frivillige kræfter</a:t>
            </a:r>
            <a:r>
              <a:rPr lang="da-DK" sz="1800" dirty="0"/>
              <a:t>, så socialrådgivere derigennem kan rekruttere eller i hvert fald anbefale frivillige netværk til familierne. </a:t>
            </a:r>
          </a:p>
          <a:p>
            <a:pPr marL="0" indent="0">
              <a:buNone/>
            </a:pPr>
            <a:endParaRPr lang="da-DK" sz="1800" dirty="0"/>
          </a:p>
        </p:txBody>
      </p:sp>
      <p:pic>
        <p:nvPicPr>
          <p:cNvPr id="4" name="Billede 3" descr="HusetZornig_Logotype_positiv-RGB.eps"/>
          <p:cNvPicPr>
            <a:picLocks noChangeAspect="1"/>
          </p:cNvPicPr>
          <p:nvPr/>
        </p:nvPicPr>
        <p:blipFill>
          <a:blip r:embed="rId2"/>
          <a:stretch>
            <a:fillRect/>
          </a:stretch>
        </p:blipFill>
        <p:spPr>
          <a:xfrm>
            <a:off x="304800" y="280958"/>
            <a:ext cx="1331903" cy="504884"/>
          </a:xfrm>
          <a:prstGeom prst="rect">
            <a:avLst/>
          </a:prstGeom>
        </p:spPr>
      </p:pic>
      <p:pic>
        <p:nvPicPr>
          <p:cNvPr id="5" name="Billede 4" descr="zornig2_784020c.jpg"/>
          <p:cNvPicPr>
            <a:picLocks noChangeAspect="1"/>
          </p:cNvPicPr>
          <p:nvPr/>
        </p:nvPicPr>
        <p:blipFill>
          <a:blip r:embed="rId3"/>
          <a:srcRect t="34348" b="6370"/>
          <a:stretch>
            <a:fillRect/>
          </a:stretch>
        </p:blipFill>
        <p:spPr>
          <a:xfrm>
            <a:off x="2187392" y="4356188"/>
            <a:ext cx="4488332" cy="1769975"/>
          </a:xfrm>
          <a:prstGeom prst="rect">
            <a:avLst/>
          </a:prstGeom>
        </p:spPr>
      </p:pic>
    </p:spTree>
    <p:extLst>
      <p:ext uri="{BB962C8B-B14F-4D97-AF65-F5344CB8AC3E}">
        <p14:creationId xmlns:p14="http://schemas.microsoft.com/office/powerpoint/2010/main" val="2388129037"/>
      </p:ext>
    </p:extLst>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2800" dirty="0" smtClean="0"/>
              <a:t>Anbefalinger</a:t>
            </a:r>
            <a:endParaRPr lang="da-DK" sz="2800" dirty="0"/>
          </a:p>
        </p:txBody>
      </p:sp>
      <p:sp>
        <p:nvSpPr>
          <p:cNvPr id="3" name="Pladsholder til indhold 2"/>
          <p:cNvSpPr>
            <a:spLocks noGrp="1"/>
          </p:cNvSpPr>
          <p:nvPr>
            <p:ph idx="1"/>
          </p:nvPr>
        </p:nvSpPr>
        <p:spPr>
          <a:xfrm>
            <a:off x="1187708" y="1600200"/>
            <a:ext cx="7016464" cy="4785899"/>
          </a:xfrm>
        </p:spPr>
        <p:txBody>
          <a:bodyPr>
            <a:normAutofit/>
          </a:bodyPr>
          <a:lstStyle/>
          <a:p>
            <a:pPr marL="0" indent="0">
              <a:buNone/>
            </a:pPr>
            <a:r>
              <a:rPr lang="da-DK" sz="1800" b="1" dirty="0"/>
              <a:t>6. </a:t>
            </a:r>
            <a:r>
              <a:rPr lang="da-DK" sz="1800" dirty="0"/>
              <a:t>ANBEFALING</a:t>
            </a:r>
            <a:r>
              <a:rPr lang="da-DK" sz="1800" b="1" dirty="0"/>
              <a:t> - Folkeskolen som katalysator</a:t>
            </a:r>
            <a:endParaRPr lang="da-DK" sz="1800" b="1" dirty="0" smtClean="0"/>
          </a:p>
          <a:p>
            <a:pPr marL="0" indent="0">
              <a:buNone/>
            </a:pPr>
            <a:endParaRPr lang="da-DK" sz="1800" dirty="0" smtClean="0"/>
          </a:p>
          <a:p>
            <a:pPr marL="0" indent="0">
              <a:buNone/>
            </a:pPr>
            <a:r>
              <a:rPr lang="da-DK" sz="1800" dirty="0" smtClean="0"/>
              <a:t>Folkeskolerne </a:t>
            </a:r>
            <a:r>
              <a:rPr lang="da-DK" sz="1800" dirty="0"/>
              <a:t>skal have ressourcer og viden til at kunne se signaler hos og støtte børn i socialt udfordrede </a:t>
            </a:r>
            <a:r>
              <a:rPr lang="da-DK" sz="1800" dirty="0" smtClean="0"/>
              <a:t>familier. </a:t>
            </a:r>
            <a:r>
              <a:rPr lang="da-DK" sz="1800" dirty="0"/>
              <a:t>Der bør etableres et </a:t>
            </a:r>
            <a:r>
              <a:rPr lang="da-DK" sz="1800" b="1" dirty="0"/>
              <a:t>systematisk samarbejde mellem skole og kommune</a:t>
            </a:r>
            <a:r>
              <a:rPr lang="da-DK" sz="1800" dirty="0"/>
              <a:t> om f.eks. at have socialrådgivere på skolen, samt afholdelse af </a:t>
            </a:r>
            <a:r>
              <a:rPr lang="da-DK" sz="1800" b="1" dirty="0"/>
              <a:t>netværksmøder</a:t>
            </a:r>
            <a:r>
              <a:rPr lang="da-DK" sz="1800" dirty="0"/>
              <a:t>. Skolerne skal også hjælpe børnene med </a:t>
            </a:r>
            <a:r>
              <a:rPr lang="da-DK" sz="1800" b="1" dirty="0"/>
              <a:t>inspiration til fritidsaktiviteter</a:t>
            </a:r>
            <a:r>
              <a:rPr lang="da-DK" sz="1800" dirty="0"/>
              <a:t>, ligesom lærerne skal forstå deres afgørende betydning </a:t>
            </a:r>
            <a:r>
              <a:rPr lang="da-DK" sz="1800" b="1" dirty="0"/>
              <a:t>som rollemodeller, og arbejde på </a:t>
            </a:r>
            <a:r>
              <a:rPr lang="da-DK" sz="1800" b="1" dirty="0" err="1"/>
              <a:t>relationsskabelse</a:t>
            </a:r>
            <a:r>
              <a:rPr lang="da-DK" sz="1800" dirty="0"/>
              <a:t> og større rummelighed blandt børn og forældre på skolen. Lektiehjælp og støtte til struktur er også nødvendig, ligesom skolen også skal </a:t>
            </a:r>
            <a:r>
              <a:rPr lang="da-DK" sz="1800" b="1" dirty="0"/>
              <a:t>kunne rumme og motivere børn, der ikke nødvendigvis er boglige. </a:t>
            </a:r>
          </a:p>
          <a:p>
            <a:pPr marL="0" indent="0">
              <a:buNone/>
            </a:pPr>
            <a:endParaRPr lang="da-DK" sz="1800" dirty="0"/>
          </a:p>
        </p:txBody>
      </p:sp>
      <p:pic>
        <p:nvPicPr>
          <p:cNvPr id="4" name="Billede 3" descr="HusetZornig_Logotype_positiv-RGB.eps"/>
          <p:cNvPicPr>
            <a:picLocks noChangeAspect="1"/>
          </p:cNvPicPr>
          <p:nvPr/>
        </p:nvPicPr>
        <p:blipFill>
          <a:blip r:embed="rId2"/>
          <a:stretch>
            <a:fillRect/>
          </a:stretch>
        </p:blipFill>
        <p:spPr>
          <a:xfrm>
            <a:off x="304800" y="280958"/>
            <a:ext cx="1331903" cy="504884"/>
          </a:xfrm>
          <a:prstGeom prst="rect">
            <a:avLst/>
          </a:prstGeom>
        </p:spPr>
      </p:pic>
      <p:pic>
        <p:nvPicPr>
          <p:cNvPr id="5" name="Billede 4" descr="Mobning_i_skolen_4.jpg"/>
          <p:cNvPicPr>
            <a:picLocks noChangeAspect="1"/>
          </p:cNvPicPr>
          <p:nvPr/>
        </p:nvPicPr>
        <p:blipFill>
          <a:blip r:embed="rId3"/>
          <a:srcRect t="18940"/>
          <a:stretch>
            <a:fillRect/>
          </a:stretch>
        </p:blipFill>
        <p:spPr>
          <a:xfrm>
            <a:off x="5484433" y="4989680"/>
            <a:ext cx="3457272" cy="1868320"/>
          </a:xfrm>
          <a:prstGeom prst="rect">
            <a:avLst/>
          </a:prstGeom>
        </p:spPr>
      </p:pic>
    </p:spTree>
    <p:extLst>
      <p:ext uri="{BB962C8B-B14F-4D97-AF65-F5344CB8AC3E}">
        <p14:creationId xmlns:p14="http://schemas.microsoft.com/office/powerpoint/2010/main" val="18932938"/>
      </p:ext>
    </p:extLst>
  </p:cSld>
  <p:clrMapOvr>
    <a:masterClrMapping/>
  </p:clrMapOvr>
  <p:transition spd="med">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2800" dirty="0" smtClean="0"/>
              <a:t>Anbefalinger</a:t>
            </a:r>
            <a:endParaRPr lang="da-DK" sz="2800" dirty="0"/>
          </a:p>
        </p:txBody>
      </p:sp>
      <p:sp>
        <p:nvSpPr>
          <p:cNvPr id="3" name="Pladsholder til indhold 2"/>
          <p:cNvSpPr>
            <a:spLocks noGrp="1"/>
          </p:cNvSpPr>
          <p:nvPr>
            <p:ph idx="1"/>
          </p:nvPr>
        </p:nvSpPr>
        <p:spPr>
          <a:xfrm>
            <a:off x="1468673" y="1600200"/>
            <a:ext cx="6668068" cy="4525963"/>
          </a:xfrm>
        </p:spPr>
        <p:txBody>
          <a:bodyPr>
            <a:normAutofit/>
          </a:bodyPr>
          <a:lstStyle/>
          <a:p>
            <a:pPr marL="0" indent="0">
              <a:buNone/>
            </a:pPr>
            <a:r>
              <a:rPr lang="da-DK" sz="1800" b="1" cap="small" dirty="0"/>
              <a:t>7. anbefaling - </a:t>
            </a:r>
            <a:r>
              <a:rPr lang="da-DK" sz="1800" b="1" dirty="0"/>
              <a:t>Job og uddannelse</a:t>
            </a:r>
          </a:p>
          <a:p>
            <a:pPr marL="0" indent="0">
              <a:buNone/>
            </a:pPr>
            <a:endParaRPr lang="da-DK" sz="1800" dirty="0" smtClean="0"/>
          </a:p>
          <a:p>
            <a:pPr marL="0" indent="0">
              <a:buNone/>
            </a:pPr>
            <a:r>
              <a:rPr lang="da-DK" sz="1800" dirty="0" smtClean="0"/>
              <a:t>Erhvervslivet </a:t>
            </a:r>
            <a:r>
              <a:rPr lang="da-DK" sz="1800" dirty="0"/>
              <a:t>og uddannelsesinstitutioner bør </a:t>
            </a:r>
            <a:r>
              <a:rPr lang="da-DK" sz="1800" dirty="0" err="1"/>
              <a:t>indtænkes</a:t>
            </a:r>
            <a:r>
              <a:rPr lang="da-DK" sz="1800" dirty="0"/>
              <a:t> aktivt i indsatsen over for de socialt udsatte familier. Der findes flere eksempler på initiativer, hvor virksomheder tager socialt udsatte medarbejdere ind for at støtte dem i at opbygge et aktivt og selvforsørgende arbejdsliv, og uddannelsesinstitutioner, der tager særlige hensyn til udsatte studerende. </a:t>
            </a:r>
            <a:r>
              <a:rPr lang="da-DK" sz="1800" b="1" dirty="0"/>
              <a:t>En forankring på en arbejdsplads eller uddannelse vil kunne afbøde både lukkethed og nomadeadfærd. </a:t>
            </a:r>
          </a:p>
          <a:p>
            <a:pPr marL="0" indent="0">
              <a:buNone/>
            </a:pPr>
            <a:endParaRPr lang="da-DK" sz="1800" dirty="0"/>
          </a:p>
        </p:txBody>
      </p:sp>
      <p:pic>
        <p:nvPicPr>
          <p:cNvPr id="4" name="Billede 3" descr="HusetZornig_Logotype_positiv-RGB.eps"/>
          <p:cNvPicPr>
            <a:picLocks noChangeAspect="1"/>
          </p:cNvPicPr>
          <p:nvPr/>
        </p:nvPicPr>
        <p:blipFill>
          <a:blip r:embed="rId2"/>
          <a:stretch>
            <a:fillRect/>
          </a:stretch>
        </p:blipFill>
        <p:spPr>
          <a:xfrm>
            <a:off x="304800" y="280958"/>
            <a:ext cx="1331903" cy="504884"/>
          </a:xfrm>
          <a:prstGeom prst="rect">
            <a:avLst/>
          </a:prstGeom>
        </p:spPr>
      </p:pic>
      <p:pic>
        <p:nvPicPr>
          <p:cNvPr id="5" name="Billede 4" descr="Stemmer-paa-Kanten-Lisbeth-Zornig-Andersen-628.ashx.jpeg"/>
          <p:cNvPicPr>
            <a:picLocks noChangeAspect="1"/>
          </p:cNvPicPr>
          <p:nvPr/>
        </p:nvPicPr>
        <p:blipFill>
          <a:blip r:embed="rId3"/>
          <a:stretch>
            <a:fillRect/>
          </a:stretch>
        </p:blipFill>
        <p:spPr>
          <a:xfrm>
            <a:off x="5855301" y="4484554"/>
            <a:ext cx="3131353" cy="2373446"/>
          </a:xfrm>
          <a:prstGeom prst="rect">
            <a:avLst/>
          </a:prstGeom>
        </p:spPr>
      </p:pic>
    </p:spTree>
    <p:extLst>
      <p:ext uri="{BB962C8B-B14F-4D97-AF65-F5344CB8AC3E}">
        <p14:creationId xmlns:p14="http://schemas.microsoft.com/office/powerpoint/2010/main" val="4082112104"/>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749876" y="1663338"/>
            <a:ext cx="1972938" cy="523220"/>
          </a:xfrm>
          <a:prstGeom prst="rect">
            <a:avLst/>
          </a:prstGeom>
        </p:spPr>
        <p:txBody>
          <a:bodyPr wrap="square">
            <a:spAutoFit/>
          </a:bodyPr>
          <a:lstStyle/>
          <a:p>
            <a:r>
              <a:rPr lang="da-DK" sz="2800" dirty="0" smtClean="0"/>
              <a:t>Hvem jeg er</a:t>
            </a:r>
            <a:endParaRPr lang="da-DK" sz="2800" dirty="0"/>
          </a:p>
        </p:txBody>
      </p:sp>
      <p:pic>
        <p:nvPicPr>
          <p:cNvPr id="4" name="Billede 3" descr="HusetZornig_Logotype_positiv-RGB.eps"/>
          <p:cNvPicPr>
            <a:picLocks noChangeAspect="1"/>
          </p:cNvPicPr>
          <p:nvPr/>
        </p:nvPicPr>
        <p:blipFill>
          <a:blip r:embed="rId2"/>
          <a:stretch>
            <a:fillRect/>
          </a:stretch>
        </p:blipFill>
        <p:spPr>
          <a:xfrm>
            <a:off x="304800" y="280958"/>
            <a:ext cx="1331903" cy="504884"/>
          </a:xfrm>
          <a:prstGeom prst="rect">
            <a:avLst/>
          </a:prstGeom>
        </p:spPr>
      </p:pic>
      <p:sp>
        <p:nvSpPr>
          <p:cNvPr id="5" name="Rektangel 4"/>
          <p:cNvSpPr/>
          <p:nvPr/>
        </p:nvSpPr>
        <p:spPr>
          <a:xfrm>
            <a:off x="749875" y="2265528"/>
            <a:ext cx="5739259" cy="3416320"/>
          </a:xfrm>
          <a:prstGeom prst="rect">
            <a:avLst/>
          </a:prstGeom>
        </p:spPr>
        <p:txBody>
          <a:bodyPr wrap="square">
            <a:spAutoFit/>
          </a:bodyPr>
          <a:lstStyle/>
          <a:p>
            <a:pPr>
              <a:buFont typeface="Arial"/>
              <a:buChar char="•"/>
            </a:pPr>
            <a:r>
              <a:rPr lang="da-DK" dirty="0"/>
              <a:t> </a:t>
            </a:r>
            <a:r>
              <a:rPr lang="da-DK" dirty="0" smtClean="0"/>
              <a:t>Bettina Smed</a:t>
            </a:r>
            <a:endParaRPr lang="da-DK" dirty="0"/>
          </a:p>
          <a:p>
            <a:pPr>
              <a:buFont typeface="Arial"/>
              <a:buChar char="•"/>
            </a:pPr>
            <a:r>
              <a:rPr lang="da-DK" dirty="0"/>
              <a:t> </a:t>
            </a:r>
            <a:r>
              <a:rPr lang="da-DK" dirty="0" smtClean="0"/>
              <a:t>Skotøjsekspedient</a:t>
            </a:r>
            <a:endParaRPr lang="da-DK" dirty="0"/>
          </a:p>
          <a:p>
            <a:pPr>
              <a:buFont typeface="Arial"/>
              <a:buChar char="•"/>
            </a:pPr>
            <a:r>
              <a:rPr lang="da-DK" dirty="0"/>
              <a:t> Stifter af </a:t>
            </a:r>
            <a:r>
              <a:rPr lang="da-DK" dirty="0" smtClean="0"/>
              <a:t>konsulenthuset Kompetenceporten</a:t>
            </a:r>
          </a:p>
          <a:p>
            <a:pPr>
              <a:buFont typeface="Arial"/>
              <a:buChar char="•"/>
            </a:pPr>
            <a:r>
              <a:rPr lang="da-DK" dirty="0"/>
              <a:t> Konsulent, foredragsholder, underviser, m.m. </a:t>
            </a:r>
          </a:p>
          <a:p>
            <a:pPr>
              <a:buFont typeface="Arial"/>
              <a:buChar char="•"/>
            </a:pPr>
            <a:r>
              <a:rPr lang="da-DK" dirty="0"/>
              <a:t> Tidl. tilknyttet DPU, CVU Fyn som udvikler og underviser omkring vejleder- og </a:t>
            </a:r>
            <a:r>
              <a:rPr lang="da-DK" dirty="0" smtClean="0"/>
              <a:t>mentoruddannelser</a:t>
            </a:r>
            <a:endParaRPr lang="da-DK" dirty="0"/>
          </a:p>
          <a:p>
            <a:pPr>
              <a:buFont typeface="Arial"/>
              <a:buChar char="•"/>
            </a:pPr>
            <a:r>
              <a:rPr lang="da-DK" dirty="0"/>
              <a:t> T</a:t>
            </a:r>
            <a:r>
              <a:rPr lang="da-DK" dirty="0" smtClean="0"/>
              <a:t>idl. formand og bestyrelsesmedlem i en række bestyrelser indenfor fodboldens verden (DBU, DBU Sjælland, KDF, etc.)</a:t>
            </a:r>
          </a:p>
          <a:p>
            <a:pPr>
              <a:buFont typeface="Arial"/>
              <a:buChar char="•"/>
            </a:pPr>
            <a:r>
              <a:rPr lang="da-DK" dirty="0" smtClean="0"/>
              <a:t>Børnehjemsbarn</a:t>
            </a:r>
            <a:endParaRPr lang="da-DK" dirty="0"/>
          </a:p>
          <a:p>
            <a:pPr>
              <a:buFont typeface="Arial"/>
              <a:buChar char="•"/>
            </a:pPr>
            <a:r>
              <a:rPr lang="da-DK" dirty="0"/>
              <a:t> Mor til </a:t>
            </a:r>
            <a:r>
              <a:rPr lang="da-DK" dirty="0" smtClean="0"/>
              <a:t>to</a:t>
            </a:r>
          </a:p>
          <a:p>
            <a:pPr>
              <a:buFont typeface="Arial"/>
              <a:buChar char="•"/>
            </a:pPr>
            <a:r>
              <a:rPr lang="da-DK" dirty="0"/>
              <a:t>G</a:t>
            </a:r>
            <a:r>
              <a:rPr lang="da-DK" dirty="0" smtClean="0"/>
              <a:t>ift med kæresten igennem 28 år</a:t>
            </a:r>
            <a:endParaRPr lang="da-DK" dirty="0"/>
          </a:p>
        </p:txBody>
      </p:sp>
      <p:pic>
        <p:nvPicPr>
          <p:cNvPr id="6" name="Bille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4493" y="130068"/>
            <a:ext cx="1908996" cy="2545328"/>
          </a:xfrm>
          <a:prstGeom prst="rect">
            <a:avLst/>
          </a:prstGeom>
        </p:spPr>
      </p:pic>
      <p:pic>
        <p:nvPicPr>
          <p:cNvPr id="7" name="Billed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7225" y="464821"/>
            <a:ext cx="2460966" cy="3601413"/>
          </a:xfrm>
          <a:prstGeom prst="rect">
            <a:avLst/>
          </a:prstGeom>
        </p:spPr>
      </p:pic>
      <p:pic>
        <p:nvPicPr>
          <p:cNvPr id="8" name="Billed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67701" y="4716286"/>
            <a:ext cx="2896685" cy="1931123"/>
          </a:xfrm>
          <a:prstGeom prst="rect">
            <a:avLst/>
          </a:prstGeom>
        </p:spPr>
      </p:pic>
      <p:pic>
        <p:nvPicPr>
          <p:cNvPr id="9" name="Billed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28911" y="3759611"/>
            <a:ext cx="1433016" cy="2396191"/>
          </a:xfrm>
          <a:prstGeom prst="rect">
            <a:avLst/>
          </a:prstGeom>
        </p:spPr>
      </p:pic>
    </p:spTree>
    <p:extLst>
      <p:ext uri="{BB962C8B-B14F-4D97-AF65-F5344CB8AC3E}">
        <p14:creationId xmlns:p14="http://schemas.microsoft.com/office/powerpoint/2010/main" val="263368010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773832"/>
            <a:ext cx="8229600" cy="1143000"/>
          </a:xfrm>
        </p:spPr>
        <p:txBody>
          <a:bodyPr/>
          <a:lstStyle/>
          <a:p>
            <a:r>
              <a:rPr lang="da-DK" dirty="0" smtClean="0"/>
              <a:t>Hvad kan du/vi gøre?</a:t>
            </a:r>
            <a:endParaRPr lang="da-DK" dirty="0"/>
          </a:p>
        </p:txBody>
      </p:sp>
      <p:sp>
        <p:nvSpPr>
          <p:cNvPr id="4" name="Rektangel 3"/>
          <p:cNvSpPr/>
          <p:nvPr/>
        </p:nvSpPr>
        <p:spPr>
          <a:xfrm>
            <a:off x="835100" y="2996952"/>
            <a:ext cx="7344816" cy="1938992"/>
          </a:xfrm>
          <a:prstGeom prst="rect">
            <a:avLst/>
          </a:prstGeom>
        </p:spPr>
        <p:txBody>
          <a:bodyPr wrap="square">
            <a:spAutoFit/>
          </a:bodyPr>
          <a:lstStyle/>
          <a:p>
            <a:endParaRPr lang="da-DK" sz="2400" dirty="0"/>
          </a:p>
          <a:p>
            <a:r>
              <a:rPr lang="da-DK" sz="2400" dirty="0"/>
              <a:t>Opsamling og fælles diskussion om hvordan man favner og rækker ud – om at blive tosset med et barn – og deres forældre. </a:t>
            </a:r>
          </a:p>
          <a:p>
            <a:r>
              <a:rPr lang="da-DK" sz="2400" dirty="0"/>
              <a:t> </a:t>
            </a:r>
          </a:p>
        </p:txBody>
      </p:sp>
      <p:pic>
        <p:nvPicPr>
          <p:cNvPr id="5" name="Billede 4" descr="HusetZornig_Logotype_positiv-RGB.eps"/>
          <p:cNvPicPr>
            <a:picLocks noChangeAspect="1"/>
          </p:cNvPicPr>
          <p:nvPr/>
        </p:nvPicPr>
        <p:blipFill>
          <a:blip r:embed="rId2"/>
          <a:stretch>
            <a:fillRect/>
          </a:stretch>
        </p:blipFill>
        <p:spPr>
          <a:xfrm>
            <a:off x="304800" y="280958"/>
            <a:ext cx="1331903" cy="504884"/>
          </a:xfrm>
          <a:prstGeom prst="rect">
            <a:avLst/>
          </a:prstGeom>
        </p:spPr>
      </p:pic>
    </p:spTree>
    <p:extLst>
      <p:ext uri="{BB962C8B-B14F-4D97-AF65-F5344CB8AC3E}">
        <p14:creationId xmlns:p14="http://schemas.microsoft.com/office/powerpoint/2010/main" val="3063401763"/>
      </p:ext>
    </p:extLst>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1000" y="332656"/>
            <a:ext cx="8229600" cy="1143000"/>
          </a:xfrm>
        </p:spPr>
        <p:txBody>
          <a:bodyPr>
            <a:normAutofit/>
          </a:bodyPr>
          <a:lstStyle/>
          <a:p>
            <a:r>
              <a:rPr lang="da-DK" sz="3200" dirty="0"/>
              <a:t>Afrunding</a:t>
            </a:r>
            <a:br>
              <a:rPr lang="da-DK" sz="3200" dirty="0"/>
            </a:br>
            <a:endParaRPr lang="da-DK" sz="3200" dirty="0"/>
          </a:p>
        </p:txBody>
      </p:sp>
      <p:sp>
        <p:nvSpPr>
          <p:cNvPr id="3" name="Pladsholder til indhold 2"/>
          <p:cNvSpPr>
            <a:spLocks noGrp="1"/>
          </p:cNvSpPr>
          <p:nvPr>
            <p:ph idx="1"/>
          </p:nvPr>
        </p:nvSpPr>
        <p:spPr>
          <a:xfrm>
            <a:off x="899592" y="1340768"/>
            <a:ext cx="7560840" cy="4996408"/>
          </a:xfrm>
        </p:spPr>
        <p:txBody>
          <a:bodyPr>
            <a:normAutofit fontScale="85000" lnSpcReduction="20000"/>
          </a:bodyPr>
          <a:lstStyle/>
          <a:p>
            <a:pPr marL="0" indent="0">
              <a:buNone/>
            </a:pPr>
            <a:r>
              <a:rPr lang="da-DK" sz="2000" dirty="0" smtClean="0"/>
              <a:t>Hvad </a:t>
            </a:r>
            <a:r>
              <a:rPr lang="da-DK" sz="2000" dirty="0"/>
              <a:t>har vi lært i dag? Hvad kan vi gøre bedre i morgen</a:t>
            </a:r>
            <a:r>
              <a:rPr lang="da-DK" sz="2000" dirty="0" smtClean="0"/>
              <a:t>?</a:t>
            </a:r>
          </a:p>
          <a:p>
            <a:pPr marL="0" indent="0">
              <a:buNone/>
            </a:pPr>
            <a:r>
              <a:rPr lang="da-DK" sz="2000" dirty="0" smtClean="0"/>
              <a:t>Aflevering </a:t>
            </a:r>
            <a:r>
              <a:rPr lang="da-DK" sz="2000" dirty="0"/>
              <a:t>af evalueringsskema &amp; ideer til andre kurser</a:t>
            </a:r>
            <a:r>
              <a:rPr lang="da-DK" sz="2000" dirty="0" smtClean="0"/>
              <a:t>.</a:t>
            </a:r>
          </a:p>
          <a:p>
            <a:pPr marL="0" indent="0">
              <a:buNone/>
            </a:pPr>
            <a:endParaRPr lang="da-DK" sz="2000" dirty="0"/>
          </a:p>
          <a:p>
            <a:pPr marL="0" indent="0">
              <a:buNone/>
            </a:pPr>
            <a:r>
              <a:rPr lang="da-DK" sz="2000" dirty="0" smtClean="0"/>
              <a:t>Gode links:</a:t>
            </a:r>
          </a:p>
          <a:p>
            <a:r>
              <a:rPr lang="da-DK" sz="2000" dirty="0" smtClean="0">
                <a:hlinkClick r:id="rId2"/>
              </a:rPr>
              <a:t>www.udsatteundervisning.dk</a:t>
            </a:r>
            <a:r>
              <a:rPr lang="da-DK" sz="2000" dirty="0" smtClean="0"/>
              <a:t> </a:t>
            </a:r>
          </a:p>
          <a:p>
            <a:endParaRPr lang="da-DK" sz="2000" dirty="0"/>
          </a:p>
          <a:p>
            <a:r>
              <a:rPr lang="da-DK" sz="2000" u="sng" dirty="0">
                <a:hlinkClick r:id="rId3"/>
              </a:rPr>
              <a:t>http://www.boerneraadet.dk/files/Brd.dk%20Filbibliotek/BRD%20De%20pr%C3%</a:t>
            </a:r>
            <a:r>
              <a:rPr lang="da-DK" sz="2000" u="sng" dirty="0" smtClean="0">
                <a:hlinkClick r:id="rId3"/>
              </a:rPr>
              <a:t>B8ver.pdf</a:t>
            </a:r>
            <a:endParaRPr lang="da-DK" sz="2000" u="sng" dirty="0" smtClean="0"/>
          </a:p>
          <a:p>
            <a:endParaRPr lang="da-DK" sz="2000" dirty="0"/>
          </a:p>
          <a:p>
            <a:r>
              <a:rPr lang="da-DK" sz="2000" u="sng" dirty="0">
                <a:hlinkClick r:id="rId4"/>
              </a:rPr>
              <a:t>http://www.tuba.dk/sites/default/files/til-download/hvadertubasungebelastedeaf.pdf </a:t>
            </a:r>
          </a:p>
          <a:p>
            <a:endParaRPr lang="da-DK" sz="2000" dirty="0" smtClean="0"/>
          </a:p>
          <a:p>
            <a:r>
              <a:rPr lang="da-DK" sz="2000" dirty="0">
                <a:hlinkClick r:id="rId5"/>
              </a:rPr>
              <a:t>http://www.taastrup-p.blaakors.dk/Default.aspx?ID=6350&amp;video=</a:t>
            </a:r>
            <a:r>
              <a:rPr lang="da-DK" sz="2000" dirty="0" smtClean="0">
                <a:hlinkClick r:id="rId5"/>
              </a:rPr>
              <a:t>BUNDLINIEN.mp4</a:t>
            </a:r>
            <a:r>
              <a:rPr lang="da-DK" sz="2000" dirty="0" smtClean="0"/>
              <a:t> </a:t>
            </a:r>
          </a:p>
          <a:p>
            <a:endParaRPr lang="da-DK" sz="2000" dirty="0"/>
          </a:p>
          <a:p>
            <a:r>
              <a:rPr lang="da-DK" sz="2000" u="sng" dirty="0">
                <a:hlinkClick r:id="rId6"/>
              </a:rPr>
              <a:t>http://ast.dk/nyheder/nyheder/del-din-</a:t>
            </a:r>
            <a:r>
              <a:rPr lang="da-DK" sz="2000" u="sng" dirty="0" smtClean="0">
                <a:hlinkClick r:id="rId6"/>
              </a:rPr>
              <a:t>bekymring</a:t>
            </a:r>
          </a:p>
          <a:p>
            <a:endParaRPr lang="da-DK" sz="2000" u="sng" dirty="0" smtClean="0">
              <a:hlinkClick r:id="rId6"/>
            </a:endParaRPr>
          </a:p>
          <a:p>
            <a:r>
              <a:rPr lang="da-DK" sz="2000" u="sng" dirty="0">
                <a:hlinkClick r:id="rId6"/>
              </a:rPr>
              <a:t>http://www.husetzornig.dk/Files/Billeder/sociale%20flygtninge.pdf</a:t>
            </a:r>
            <a:endParaRPr lang="da-DK" sz="2000" u="sng" dirty="0" smtClean="0">
              <a:hlinkClick r:id="rId6"/>
            </a:endParaRPr>
          </a:p>
          <a:p>
            <a:pPr marL="0" indent="0">
              <a:buNone/>
            </a:pPr>
            <a:endParaRPr lang="da-DK" sz="2000" dirty="0"/>
          </a:p>
          <a:p>
            <a:pPr marL="0" indent="0">
              <a:buNone/>
            </a:pPr>
            <a:endParaRPr lang="da-DK" sz="2000" dirty="0"/>
          </a:p>
        </p:txBody>
      </p:sp>
      <p:pic>
        <p:nvPicPr>
          <p:cNvPr id="4" name="Billede 3" descr="HusetZornig_Logotype_positiv-RGB.eps"/>
          <p:cNvPicPr>
            <a:picLocks noChangeAspect="1"/>
          </p:cNvPicPr>
          <p:nvPr/>
        </p:nvPicPr>
        <p:blipFill>
          <a:blip r:embed="rId7"/>
          <a:stretch>
            <a:fillRect/>
          </a:stretch>
        </p:blipFill>
        <p:spPr>
          <a:xfrm>
            <a:off x="304800" y="280958"/>
            <a:ext cx="1331903" cy="504884"/>
          </a:xfrm>
          <a:prstGeom prst="rect">
            <a:avLst/>
          </a:prstGeom>
        </p:spPr>
      </p:pic>
      <p:pic>
        <p:nvPicPr>
          <p:cNvPr id="5" name="Billede 4" descr="Unknown-3.jpeg"/>
          <p:cNvPicPr>
            <a:picLocks noChangeAspect="1"/>
          </p:cNvPicPr>
          <p:nvPr/>
        </p:nvPicPr>
        <p:blipFill>
          <a:blip r:embed="rId8"/>
          <a:stretch>
            <a:fillRect/>
          </a:stretch>
        </p:blipFill>
        <p:spPr>
          <a:xfrm>
            <a:off x="7629197" y="5323284"/>
            <a:ext cx="1313916" cy="1562100"/>
          </a:xfrm>
          <a:prstGeom prst="rect">
            <a:avLst/>
          </a:prstGeom>
        </p:spPr>
      </p:pic>
    </p:spTree>
    <p:extLst>
      <p:ext uri="{BB962C8B-B14F-4D97-AF65-F5344CB8AC3E}">
        <p14:creationId xmlns:p14="http://schemas.microsoft.com/office/powerpoint/2010/main" val="3567062002"/>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755576" y="1043136"/>
            <a:ext cx="8124056" cy="5410200"/>
          </a:xfrm>
        </p:spPr>
        <p:txBody>
          <a:bodyPr>
            <a:noAutofit/>
          </a:bodyPr>
          <a:lstStyle/>
          <a:p>
            <a:pPr>
              <a:buNone/>
            </a:pPr>
            <a:r>
              <a:rPr lang="da-DK" sz="1600" b="1" dirty="0" smtClean="0"/>
              <a:t>Program </a:t>
            </a:r>
            <a:r>
              <a:rPr lang="da-DK" sz="1600" b="1" dirty="0"/>
              <a:t>for den 23. maj 2014. </a:t>
            </a:r>
          </a:p>
          <a:p>
            <a:pPr marL="0" indent="0">
              <a:buNone/>
            </a:pPr>
            <a:endParaRPr lang="da-DK" sz="1400" dirty="0"/>
          </a:p>
          <a:p>
            <a:pPr marL="0" indent="0">
              <a:buNone/>
            </a:pPr>
            <a:r>
              <a:rPr lang="da-DK" sz="1400" b="1" dirty="0" smtClean="0"/>
              <a:t>09.00 </a:t>
            </a:r>
            <a:r>
              <a:rPr lang="da-DK" sz="1400" b="1" dirty="0"/>
              <a:t>– 09.15 Indtjekning og </a:t>
            </a:r>
            <a:r>
              <a:rPr lang="da-DK" sz="1400" b="1" dirty="0" smtClean="0"/>
              <a:t>kaffe</a:t>
            </a:r>
            <a:endParaRPr lang="da-DK" sz="1400" dirty="0"/>
          </a:p>
          <a:p>
            <a:pPr marL="0" indent="0">
              <a:buNone/>
            </a:pPr>
            <a:r>
              <a:rPr lang="da-DK" sz="1400" dirty="0"/>
              <a:t> </a:t>
            </a:r>
            <a:endParaRPr lang="da-DK" sz="1400" dirty="0" smtClean="0"/>
          </a:p>
          <a:p>
            <a:pPr marL="0" indent="0">
              <a:buNone/>
            </a:pPr>
            <a:r>
              <a:rPr lang="da-DK" sz="1400" b="1" dirty="0" smtClean="0"/>
              <a:t>09.15 </a:t>
            </a:r>
            <a:r>
              <a:rPr lang="da-DK" sz="1400" b="1" dirty="0"/>
              <a:t>– 10.00 Hvem er de socialt udsatte?</a:t>
            </a:r>
            <a:endParaRPr lang="da-DK" sz="1400" dirty="0"/>
          </a:p>
          <a:p>
            <a:pPr marL="0" indent="0">
              <a:buNone/>
            </a:pPr>
            <a:r>
              <a:rPr lang="da-DK" sz="1400" dirty="0"/>
              <a:t>Oplæg om karakteristika ved miljøet - job, skolegang, sundhed, kultur, fattigdom, normer, m.m. Hvor er udviklingen på vej hen? Desuden oplæg om teorien bag mønsterbrydning.</a:t>
            </a:r>
          </a:p>
          <a:p>
            <a:pPr marL="0" indent="0">
              <a:buNone/>
            </a:pPr>
            <a:r>
              <a:rPr lang="da-DK" sz="1400" dirty="0"/>
              <a:t> </a:t>
            </a:r>
            <a:r>
              <a:rPr lang="da-DK" sz="1400" dirty="0" smtClean="0"/>
              <a:t>Bettina </a:t>
            </a:r>
            <a:r>
              <a:rPr lang="da-DK" sz="1400" dirty="0"/>
              <a:t>fortæller om vores nye nomadeundersøgelse</a:t>
            </a:r>
          </a:p>
          <a:p>
            <a:pPr marL="0" indent="0">
              <a:buNone/>
            </a:pPr>
            <a:endParaRPr lang="da-DK" sz="1400" dirty="0"/>
          </a:p>
          <a:p>
            <a:pPr marL="0" indent="0">
              <a:buNone/>
            </a:pPr>
            <a:r>
              <a:rPr lang="da-DK" sz="1400" b="1" dirty="0" smtClean="0"/>
              <a:t>10.00 </a:t>
            </a:r>
            <a:r>
              <a:rPr lang="da-DK" sz="1400" b="1" dirty="0"/>
              <a:t>– 10.30 Børn i familier med rusmiddelmisbrug – vi ser ”Bundlinjen” og hører Lisbeths historie </a:t>
            </a:r>
            <a:r>
              <a:rPr lang="da-DK" sz="1400" dirty="0"/>
              <a:t>Oplæg om børn i familier med rusmiddelmisbrug</a:t>
            </a:r>
          </a:p>
          <a:p>
            <a:pPr marL="0" indent="0">
              <a:buNone/>
            </a:pPr>
            <a:endParaRPr lang="da-DK" sz="1400" dirty="0"/>
          </a:p>
          <a:p>
            <a:pPr marL="0" indent="0">
              <a:buNone/>
            </a:pPr>
            <a:r>
              <a:rPr lang="da-DK" sz="1400" b="1" dirty="0" smtClean="0"/>
              <a:t>10.30 </a:t>
            </a:r>
            <a:r>
              <a:rPr lang="da-DK" sz="1400" b="1" dirty="0"/>
              <a:t>– 10.45 Pause </a:t>
            </a:r>
            <a:endParaRPr lang="da-DK" sz="1400" dirty="0"/>
          </a:p>
          <a:p>
            <a:pPr marL="0" indent="0">
              <a:buNone/>
            </a:pPr>
            <a:endParaRPr lang="da-DK" sz="1400" b="1" dirty="0" smtClean="0"/>
          </a:p>
          <a:p>
            <a:pPr marL="0" indent="0">
              <a:buNone/>
            </a:pPr>
            <a:r>
              <a:rPr lang="da-DK" sz="1400" b="1" dirty="0" smtClean="0"/>
              <a:t>10.45 </a:t>
            </a:r>
            <a:r>
              <a:rPr lang="da-DK" sz="1400" b="1" dirty="0"/>
              <a:t>– 11.15 At være barn i en voldelig familie – Maud ”på scenen” som livsekspert</a:t>
            </a:r>
            <a:endParaRPr lang="da-DK" sz="1400" dirty="0"/>
          </a:p>
          <a:p>
            <a:pPr marL="0" indent="0">
              <a:buNone/>
            </a:pPr>
            <a:r>
              <a:rPr lang="da-DK" sz="1400" dirty="0"/>
              <a:t>Hvad vil det sige at vokse op i en familie med vold? Hvordan får vi børnene til at fortælle og de voksne til at reagere?</a:t>
            </a:r>
          </a:p>
          <a:p>
            <a:pPr marL="0" indent="0">
              <a:buNone/>
            </a:pPr>
            <a:r>
              <a:rPr lang="da-DK" sz="1400" dirty="0"/>
              <a:t> </a:t>
            </a:r>
            <a:endParaRPr lang="da-DK" sz="1400" dirty="0" smtClean="0"/>
          </a:p>
          <a:p>
            <a:pPr marL="0" indent="0">
              <a:buNone/>
            </a:pPr>
            <a:r>
              <a:rPr lang="da-DK" sz="1400" b="1" dirty="0" smtClean="0"/>
              <a:t>11.15 </a:t>
            </a:r>
            <a:r>
              <a:rPr lang="da-DK" sz="1400" b="1" dirty="0"/>
              <a:t>– 12.00 Refleksion over forebyggelse af vold og rusmiddelmisbrug i </a:t>
            </a:r>
            <a:r>
              <a:rPr lang="da-DK" sz="1400" b="1" dirty="0" smtClean="0"/>
              <a:t>familierne</a:t>
            </a:r>
          </a:p>
          <a:p>
            <a:pPr marL="0" indent="0">
              <a:buNone/>
            </a:pPr>
            <a:endParaRPr lang="da-DK" sz="1400" b="1" dirty="0" smtClean="0"/>
          </a:p>
          <a:p>
            <a:pPr marL="0" indent="0">
              <a:buNone/>
            </a:pPr>
            <a:r>
              <a:rPr lang="da-DK" sz="1400" b="1" dirty="0"/>
              <a:t>12.00 – 12.45 Frokost </a:t>
            </a:r>
            <a:endParaRPr lang="da-DK" sz="1400" dirty="0"/>
          </a:p>
          <a:p>
            <a:pPr marL="0" indent="0">
              <a:buNone/>
            </a:pPr>
            <a:r>
              <a:rPr lang="da-DK" sz="1400" dirty="0" smtClean="0"/>
              <a:t> </a:t>
            </a:r>
            <a:endParaRPr lang="da-DK" sz="1200" dirty="0"/>
          </a:p>
          <a:p>
            <a:pPr>
              <a:buNone/>
            </a:pPr>
            <a:endParaRPr lang="da-DK" sz="1200" dirty="0" smtClean="0">
              <a:latin typeface="Arial"/>
              <a:cs typeface="Arial"/>
            </a:endParaRPr>
          </a:p>
        </p:txBody>
      </p:sp>
      <p:pic>
        <p:nvPicPr>
          <p:cNvPr id="4" name="Billede 3" descr="HusetZornig_Logotype_positiv-RGB.eps"/>
          <p:cNvPicPr>
            <a:picLocks noChangeAspect="1"/>
          </p:cNvPicPr>
          <p:nvPr/>
        </p:nvPicPr>
        <p:blipFill>
          <a:blip r:embed="rId2"/>
          <a:stretch>
            <a:fillRect/>
          </a:stretch>
        </p:blipFill>
        <p:spPr>
          <a:xfrm>
            <a:off x="304800" y="280958"/>
            <a:ext cx="1331903" cy="504884"/>
          </a:xfrm>
          <a:prstGeom prst="rect">
            <a:avLst/>
          </a:prstGeom>
        </p:spPr>
      </p:pic>
    </p:spTree>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descr="HusetZornig_Logotype_positiv-RGB.eps"/>
          <p:cNvPicPr>
            <a:picLocks noChangeAspect="1"/>
          </p:cNvPicPr>
          <p:nvPr/>
        </p:nvPicPr>
        <p:blipFill>
          <a:blip r:embed="rId2"/>
          <a:stretch>
            <a:fillRect/>
          </a:stretch>
        </p:blipFill>
        <p:spPr>
          <a:xfrm>
            <a:off x="304800" y="280958"/>
            <a:ext cx="1331903" cy="504884"/>
          </a:xfrm>
          <a:prstGeom prst="rect">
            <a:avLst/>
          </a:prstGeom>
        </p:spPr>
      </p:pic>
      <p:sp>
        <p:nvSpPr>
          <p:cNvPr id="2" name="Rektangel 1"/>
          <p:cNvSpPr/>
          <p:nvPr/>
        </p:nvSpPr>
        <p:spPr>
          <a:xfrm>
            <a:off x="467544" y="836712"/>
            <a:ext cx="8208912" cy="6412010"/>
          </a:xfrm>
          <a:prstGeom prst="rect">
            <a:avLst/>
          </a:prstGeom>
        </p:spPr>
        <p:txBody>
          <a:bodyPr wrap="square">
            <a:spAutoFit/>
          </a:bodyPr>
          <a:lstStyle/>
          <a:p>
            <a:r>
              <a:rPr lang="da-DK" sz="1400" dirty="0"/>
              <a:t> </a:t>
            </a:r>
          </a:p>
          <a:p>
            <a:r>
              <a:rPr lang="da-DK" sz="1400" b="1" dirty="0"/>
              <a:t>12.45 – 13.00 Opsamling af </a:t>
            </a:r>
            <a:r>
              <a:rPr lang="da-DK" sz="1400" b="1" dirty="0" err="1"/>
              <a:t>reflektionerne</a:t>
            </a:r>
            <a:r>
              <a:rPr lang="da-DK" sz="1400" b="1" dirty="0"/>
              <a:t> </a:t>
            </a:r>
            <a:endParaRPr lang="da-DK" sz="1400" dirty="0"/>
          </a:p>
          <a:p>
            <a:r>
              <a:rPr lang="da-DK" sz="1400" b="1" dirty="0"/>
              <a:t> </a:t>
            </a:r>
            <a:endParaRPr lang="da-DK" sz="1400" dirty="0"/>
          </a:p>
          <a:p>
            <a:r>
              <a:rPr lang="da-DK" sz="1400" b="1" dirty="0"/>
              <a:t>13.00 – 13.45  Seksuelle overgreb – Sarahs sang – Lisbeths kortfilm</a:t>
            </a:r>
            <a:endParaRPr lang="da-DK" sz="1400" dirty="0"/>
          </a:p>
          <a:p>
            <a:r>
              <a:rPr lang="da-DK" sz="1400" dirty="0"/>
              <a:t>Oplæg om seksuelle overgreb på børn. Hvordan skal man reagere. Skal man anmelde? Hvor kan man hente mere viden? </a:t>
            </a:r>
          </a:p>
          <a:p>
            <a:r>
              <a:rPr lang="da-DK" sz="1400" dirty="0"/>
              <a:t> </a:t>
            </a:r>
          </a:p>
          <a:p>
            <a:r>
              <a:rPr lang="da-DK" sz="1400" b="1" dirty="0"/>
              <a:t>13.45 – 14.15  At opleve overgreb og fars dom - Bettina ”på scenen” som livsekspert</a:t>
            </a:r>
            <a:endParaRPr lang="da-DK" sz="1400" dirty="0"/>
          </a:p>
          <a:p>
            <a:r>
              <a:rPr lang="da-DK" sz="1400" dirty="0"/>
              <a:t>Diskussion og afklaring af indsatsområder. Hvordan bliver vi bedre til at håndtere og reagere, når vi opdager, at børnene vokser op med overgreb? </a:t>
            </a:r>
          </a:p>
          <a:p>
            <a:r>
              <a:rPr lang="da-DK" sz="1400" dirty="0"/>
              <a:t>  </a:t>
            </a:r>
          </a:p>
          <a:p>
            <a:r>
              <a:rPr lang="da-DK" sz="1400" b="1" dirty="0"/>
              <a:t>14.15 – 15.00 Refleksion over forebyggelse af seksuelle </a:t>
            </a:r>
            <a:r>
              <a:rPr lang="da-DK" sz="1400" b="1" dirty="0" smtClean="0"/>
              <a:t>overgreb</a:t>
            </a:r>
          </a:p>
          <a:p>
            <a:endParaRPr lang="da-DK" sz="1400" b="1" dirty="0"/>
          </a:p>
          <a:p>
            <a:r>
              <a:rPr lang="da-DK" sz="1400" b="1" dirty="0" smtClean="0"/>
              <a:t>15.00 – 15.30  </a:t>
            </a:r>
            <a:r>
              <a:rPr lang="da-DK" sz="1400" b="1" dirty="0"/>
              <a:t>Kaffe og kagepause </a:t>
            </a:r>
            <a:endParaRPr lang="da-DK" sz="1400" dirty="0"/>
          </a:p>
          <a:p>
            <a:r>
              <a:rPr lang="da-DK" sz="1400" baseline="-25000" dirty="0"/>
              <a:t> </a:t>
            </a:r>
            <a:endParaRPr lang="da-DK" sz="1400" dirty="0"/>
          </a:p>
          <a:p>
            <a:r>
              <a:rPr lang="da-DK" sz="1400" b="1" dirty="0" smtClean="0"/>
              <a:t>15.15 – 16.15  </a:t>
            </a:r>
            <a:r>
              <a:rPr lang="da-DK" sz="1400" b="1" dirty="0"/>
              <a:t>De ”forbandede” forældre og børnene – deres egne bud på løsninger</a:t>
            </a:r>
            <a:endParaRPr lang="da-DK" sz="1400" dirty="0"/>
          </a:p>
          <a:p>
            <a:r>
              <a:rPr lang="da-DK" sz="1400" dirty="0"/>
              <a:t> </a:t>
            </a:r>
          </a:p>
          <a:p>
            <a:r>
              <a:rPr lang="da-DK" sz="1400" dirty="0" smtClean="0"/>
              <a:t>Projekt </a:t>
            </a:r>
            <a:r>
              <a:rPr lang="da-DK" sz="1400" dirty="0"/>
              <a:t>Udsatte Familier, som er et projekt udtænkt i Huset Zornigs sociale tænketank SIF. </a:t>
            </a:r>
            <a:r>
              <a:rPr lang="da-DK" sz="1400" dirty="0" smtClean="0"/>
              <a:t>Samt nomadeundersøgelsens anbefalinger</a:t>
            </a:r>
          </a:p>
          <a:p>
            <a:endParaRPr lang="da-DK" sz="1400" b="1" dirty="0"/>
          </a:p>
          <a:p>
            <a:r>
              <a:rPr lang="da-DK" sz="1400" b="1" dirty="0" smtClean="0"/>
              <a:t>16</a:t>
            </a:r>
            <a:r>
              <a:rPr lang="da-DK" sz="1400" b="1" dirty="0"/>
              <a:t>.</a:t>
            </a:r>
            <a:r>
              <a:rPr lang="da-DK" sz="1400" b="1" dirty="0" smtClean="0"/>
              <a:t>15 – 16.45  </a:t>
            </a:r>
            <a:r>
              <a:rPr lang="da-DK" sz="1400" b="1" dirty="0"/>
              <a:t>Hvad kan du gøre?</a:t>
            </a:r>
            <a:endParaRPr lang="da-DK" sz="1400" dirty="0"/>
          </a:p>
          <a:p>
            <a:r>
              <a:rPr lang="da-DK" sz="1400" dirty="0"/>
              <a:t>Opsamling og fælles diskussion om hvordan man favner og rækker ud – om at blive tosset med et barn – og deres forældre. </a:t>
            </a:r>
          </a:p>
          <a:p>
            <a:r>
              <a:rPr lang="da-DK" sz="1400" dirty="0"/>
              <a:t> </a:t>
            </a:r>
          </a:p>
          <a:p>
            <a:r>
              <a:rPr lang="da-DK" sz="1400" b="1" dirty="0" smtClean="0"/>
              <a:t>16.45 – 17.00  </a:t>
            </a:r>
            <a:r>
              <a:rPr lang="da-DK" sz="1400" b="1" dirty="0" err="1"/>
              <a:t>Afrundning</a:t>
            </a:r>
            <a:endParaRPr lang="da-DK" sz="1400" dirty="0"/>
          </a:p>
          <a:p>
            <a:r>
              <a:rPr lang="da-DK" sz="1400" dirty="0"/>
              <a:t>Hvad har vi lært i dag? Hvad kan vi gøre bedre i morgen? </a:t>
            </a:r>
          </a:p>
          <a:p>
            <a:r>
              <a:rPr lang="da-DK" sz="1400" dirty="0"/>
              <a:t>Aflevering af evalueringsskema &amp; ideer til andre kurser. </a:t>
            </a:r>
          </a:p>
          <a:p>
            <a:endParaRPr lang="da-DK" sz="1400" dirty="0"/>
          </a:p>
          <a:p>
            <a:r>
              <a:rPr lang="da-DK" sz="1400" baseline="-25000" dirty="0"/>
              <a:t> </a:t>
            </a:r>
            <a:endParaRPr lang="da-DK" sz="1400" dirty="0"/>
          </a:p>
        </p:txBody>
      </p:sp>
    </p:spTree>
    <p:extLst>
      <p:ext uri="{BB962C8B-B14F-4D97-AF65-F5344CB8AC3E}">
        <p14:creationId xmlns:p14="http://schemas.microsoft.com/office/powerpoint/2010/main" val="3474336671"/>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3400" y="685800"/>
            <a:ext cx="8229600" cy="1143000"/>
          </a:xfrm>
        </p:spPr>
        <p:txBody>
          <a:bodyPr>
            <a:normAutofit/>
          </a:bodyPr>
          <a:lstStyle/>
          <a:p>
            <a:r>
              <a:rPr lang="da-DK" sz="3200" dirty="0" smtClean="0"/>
              <a:t>Hvorfor interessere sig for ”hele pakken”?</a:t>
            </a:r>
            <a:endParaRPr lang="da-DK" sz="3200" dirty="0"/>
          </a:p>
        </p:txBody>
      </p:sp>
      <p:sp>
        <p:nvSpPr>
          <p:cNvPr id="3" name="Pladsholder til indhold 2"/>
          <p:cNvSpPr>
            <a:spLocks noGrp="1"/>
          </p:cNvSpPr>
          <p:nvPr>
            <p:ph idx="1"/>
          </p:nvPr>
        </p:nvSpPr>
        <p:spPr>
          <a:xfrm>
            <a:off x="1496888" y="1776264"/>
            <a:ext cx="7113712" cy="4853136"/>
          </a:xfrm>
        </p:spPr>
        <p:txBody>
          <a:bodyPr>
            <a:normAutofit fontScale="92500" lnSpcReduction="10000"/>
          </a:bodyPr>
          <a:lstStyle/>
          <a:p>
            <a:r>
              <a:rPr lang="da-DK" sz="2000" dirty="0" smtClean="0"/>
              <a:t>Den hele familie – den hele løsning.  Med fokus på job og fritidsinteresser som identitetsskabende (Arbejdsmarkedsstyrelsen) </a:t>
            </a:r>
          </a:p>
          <a:p>
            <a:endParaRPr lang="da-DK" sz="2000" dirty="0"/>
          </a:p>
          <a:p>
            <a:pPr marL="0" indent="0">
              <a:buNone/>
            </a:pPr>
            <a:r>
              <a:rPr lang="da-DK" sz="2000" dirty="0"/>
              <a:t>Se også </a:t>
            </a:r>
            <a:r>
              <a:rPr lang="da-DK" sz="2000" dirty="0">
                <a:hlinkClick r:id="rId2"/>
              </a:rPr>
              <a:t>http://www.dr.dk/tv/se/zornigs-kamp/zornigs-kamp</a:t>
            </a:r>
            <a:r>
              <a:rPr lang="da-DK" sz="2000" dirty="0" smtClean="0">
                <a:hlinkClick r:id="rId2"/>
              </a:rPr>
              <a:t>/</a:t>
            </a:r>
            <a:r>
              <a:rPr lang="da-DK" sz="2000" dirty="0" smtClean="0"/>
              <a:t> </a:t>
            </a:r>
          </a:p>
          <a:p>
            <a:endParaRPr lang="da-DK" sz="2000" dirty="0" smtClean="0"/>
          </a:p>
          <a:p>
            <a:pPr lvl="1"/>
            <a:r>
              <a:rPr lang="da-DK" sz="2000" dirty="0" smtClean="0"/>
              <a:t>Job</a:t>
            </a:r>
          </a:p>
          <a:p>
            <a:pPr lvl="1"/>
            <a:r>
              <a:rPr lang="da-DK" sz="2000" dirty="0" smtClean="0"/>
              <a:t>Værdier og normer</a:t>
            </a:r>
          </a:p>
          <a:p>
            <a:pPr lvl="1"/>
            <a:r>
              <a:rPr lang="da-DK" sz="2000" dirty="0" smtClean="0"/>
              <a:t>Sundhed</a:t>
            </a:r>
          </a:p>
          <a:p>
            <a:pPr lvl="1"/>
            <a:r>
              <a:rPr lang="da-DK" sz="2000" dirty="0"/>
              <a:t>N</a:t>
            </a:r>
            <a:r>
              <a:rPr lang="da-DK" sz="2000" dirty="0" smtClean="0"/>
              <a:t>etværk</a:t>
            </a:r>
          </a:p>
          <a:p>
            <a:pPr lvl="1"/>
            <a:r>
              <a:rPr lang="da-DK" sz="2000" dirty="0" smtClean="0"/>
              <a:t>Livsglæde og trivsel i familien</a:t>
            </a:r>
          </a:p>
          <a:p>
            <a:pPr lvl="1"/>
            <a:r>
              <a:rPr lang="da-DK" sz="2000" dirty="0" smtClean="0"/>
              <a:t>Skolegang og uddannelse</a:t>
            </a:r>
          </a:p>
          <a:p>
            <a:pPr lvl="1"/>
            <a:r>
              <a:rPr lang="da-DK" sz="2000" dirty="0" smtClean="0"/>
              <a:t>Bolig</a:t>
            </a:r>
          </a:p>
          <a:p>
            <a:pPr lvl="1"/>
            <a:r>
              <a:rPr lang="da-DK" sz="2000" dirty="0" smtClean="0"/>
              <a:t>Tøj og ting</a:t>
            </a:r>
          </a:p>
          <a:p>
            <a:pPr lvl="1"/>
            <a:r>
              <a:rPr lang="da-DK" sz="2000" dirty="0" smtClean="0"/>
              <a:t>Om at gå til noget</a:t>
            </a:r>
            <a:endParaRPr lang="da-DK" sz="2000" dirty="0"/>
          </a:p>
        </p:txBody>
      </p:sp>
      <p:pic>
        <p:nvPicPr>
          <p:cNvPr id="4" name="Billede 3" descr="HusetZornig_Logotype_positiv-RGB.eps"/>
          <p:cNvPicPr>
            <a:picLocks noChangeAspect="1"/>
          </p:cNvPicPr>
          <p:nvPr/>
        </p:nvPicPr>
        <p:blipFill>
          <a:blip r:embed="rId3"/>
          <a:stretch>
            <a:fillRect/>
          </a:stretch>
        </p:blipFill>
        <p:spPr>
          <a:xfrm>
            <a:off x="304800" y="280958"/>
            <a:ext cx="1331903" cy="504884"/>
          </a:xfrm>
          <a:prstGeom prst="rect">
            <a:avLst/>
          </a:prstGeom>
        </p:spPr>
      </p:pic>
      <p:pic>
        <p:nvPicPr>
          <p:cNvPr id="5" name="Billede 4" descr="1.jpg"/>
          <p:cNvPicPr>
            <a:picLocks noChangeAspect="1"/>
          </p:cNvPicPr>
          <p:nvPr/>
        </p:nvPicPr>
        <p:blipFill>
          <a:blip r:embed="rId4"/>
          <a:stretch>
            <a:fillRect/>
          </a:stretch>
        </p:blipFill>
        <p:spPr>
          <a:xfrm>
            <a:off x="6235319" y="5562601"/>
            <a:ext cx="2756282" cy="1066800"/>
          </a:xfrm>
          <a:prstGeom prst="rect">
            <a:avLst/>
          </a:prstGeom>
        </p:spPr>
      </p:pic>
    </p:spTree>
    <p:extLst>
      <p:ext uri="{BB962C8B-B14F-4D97-AF65-F5344CB8AC3E}">
        <p14:creationId xmlns:p14="http://schemas.microsoft.com/office/powerpoint/2010/main" val="2662172290"/>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574675" y="412774"/>
            <a:ext cx="8001000" cy="1216026"/>
          </a:xfrm>
        </p:spPr>
        <p:txBody>
          <a:bodyPr>
            <a:normAutofit/>
            <a:scene3d>
              <a:camera prst="orthographicFront"/>
              <a:lightRig rig="soft" dir="t">
                <a:rot lat="0" lon="0" rev="16800000"/>
              </a:lightRig>
            </a:scene3d>
            <a:sp3d prstMaterial="softEdge">
              <a:bevelT w="38100" h="38100"/>
            </a:sp3d>
          </a:bodyPr>
          <a:lstStyle/>
          <a:p>
            <a:pPr eaLnBrk="1" fontAlgn="auto" hangingPunct="1">
              <a:spcAft>
                <a:spcPts val="0"/>
              </a:spcAft>
              <a:defRPr/>
            </a:pPr>
            <a:r>
              <a:rPr lang="da-DK" sz="3600" dirty="0" smtClean="0">
                <a:ea typeface="+mj-ea"/>
                <a:cs typeface="+mj-cs"/>
              </a:rPr>
              <a:t>2 rapporter om, hvad der bryder mønstre</a:t>
            </a:r>
            <a:endParaRPr lang="da-DK" sz="3600" dirty="0">
              <a:ea typeface="+mj-ea"/>
              <a:cs typeface="+mj-cs"/>
            </a:endParaRPr>
          </a:p>
        </p:txBody>
      </p:sp>
      <p:sp>
        <p:nvSpPr>
          <p:cNvPr id="19458" name="Rectangle 3"/>
          <p:cNvSpPr>
            <a:spLocks noGrp="1" noChangeArrowheads="1"/>
          </p:cNvSpPr>
          <p:nvPr>
            <p:ph idx="1"/>
          </p:nvPr>
        </p:nvSpPr>
        <p:spPr>
          <a:xfrm>
            <a:off x="457200" y="1567333"/>
            <a:ext cx="8229600" cy="4525963"/>
          </a:xfrm>
        </p:spPr>
        <p:txBody>
          <a:bodyPr/>
          <a:lstStyle/>
          <a:p>
            <a:pPr eaLnBrk="1" hangingPunct="1">
              <a:lnSpc>
                <a:spcPct val="80000"/>
              </a:lnSpc>
              <a:buFont typeface="Wingdings" charset="0"/>
              <a:buNone/>
            </a:pPr>
            <a:r>
              <a:rPr lang="da-DK" sz="2600" dirty="0">
                <a:latin typeface="Book Antiqua" charset="0"/>
                <a:ea typeface="MS PGothic" charset="0"/>
              </a:rPr>
              <a:t>A:  Mønsterbrydere og social arv i Danmark – perspektiver fra socialforskningsinstituttets ungdomsforløbsundersøgelse – 2003. Af Mads Meier Jæger, Forskningsassistent, Cand.scient.soc., DPU</a:t>
            </a:r>
          </a:p>
          <a:p>
            <a:pPr eaLnBrk="1" hangingPunct="1">
              <a:lnSpc>
                <a:spcPct val="80000"/>
              </a:lnSpc>
              <a:buFont typeface="Wingdings" charset="0"/>
              <a:buNone/>
            </a:pPr>
            <a:endParaRPr lang="da-DK" sz="2600" dirty="0">
              <a:latin typeface="Book Antiqua" charset="0"/>
              <a:ea typeface="MS PGothic" charset="0"/>
            </a:endParaRPr>
          </a:p>
          <a:p>
            <a:pPr eaLnBrk="1" hangingPunct="1">
              <a:lnSpc>
                <a:spcPct val="80000"/>
              </a:lnSpc>
              <a:buFont typeface="Wingdings" charset="0"/>
              <a:buNone/>
            </a:pPr>
            <a:r>
              <a:rPr lang="da-DK" sz="2600" dirty="0">
                <a:latin typeface="Book Antiqua" charset="0"/>
                <a:ea typeface="MS PGothic" charset="0"/>
              </a:rPr>
              <a:t>Konklusioner:</a:t>
            </a:r>
          </a:p>
          <a:p>
            <a:pPr eaLnBrk="1" hangingPunct="1">
              <a:lnSpc>
                <a:spcPct val="80000"/>
              </a:lnSpc>
              <a:buFont typeface="Wingdings" charset="0"/>
              <a:buNone/>
            </a:pPr>
            <a:endParaRPr lang="da-DK" sz="2600" dirty="0">
              <a:latin typeface="Book Antiqua" charset="0"/>
              <a:ea typeface="MS PGothic" charset="0"/>
            </a:endParaRPr>
          </a:p>
          <a:p>
            <a:pPr eaLnBrk="1" hangingPunct="1">
              <a:lnSpc>
                <a:spcPct val="80000"/>
              </a:lnSpc>
            </a:pPr>
            <a:r>
              <a:rPr lang="da-DK" sz="2100" dirty="0">
                <a:latin typeface="Book Antiqua" charset="0"/>
                <a:ea typeface="MS PGothic" charset="0"/>
              </a:rPr>
              <a:t>Fattigdom gør det svært</a:t>
            </a:r>
          </a:p>
          <a:p>
            <a:pPr eaLnBrk="1" hangingPunct="1">
              <a:lnSpc>
                <a:spcPct val="80000"/>
              </a:lnSpc>
            </a:pPr>
            <a:r>
              <a:rPr lang="da-DK" sz="2100" dirty="0">
                <a:latin typeface="Book Antiqua" charset="0"/>
                <a:ea typeface="MS PGothic" charset="0"/>
              </a:rPr>
              <a:t>Kognitive evner betyder ikke noget</a:t>
            </a:r>
          </a:p>
          <a:p>
            <a:pPr eaLnBrk="1" hangingPunct="1">
              <a:lnSpc>
                <a:spcPct val="80000"/>
              </a:lnSpc>
            </a:pPr>
            <a:r>
              <a:rPr lang="da-DK" sz="2100" dirty="0">
                <a:latin typeface="Book Antiqua" charset="0"/>
                <a:ea typeface="MS PGothic" charset="0"/>
              </a:rPr>
              <a:t>Tidligt i ungdommen i gang med en kompetencegivende uddannelse betyder noget</a:t>
            </a:r>
          </a:p>
          <a:p>
            <a:pPr eaLnBrk="1" hangingPunct="1">
              <a:lnSpc>
                <a:spcPct val="80000"/>
              </a:lnSpc>
              <a:buFont typeface="Wingdings" charset="0"/>
              <a:buNone/>
            </a:pPr>
            <a:endParaRPr lang="da-DK" sz="2100" dirty="0">
              <a:latin typeface="Book Antiqua" charset="0"/>
              <a:ea typeface="MS PGothic" charset="0"/>
            </a:endParaRPr>
          </a:p>
        </p:txBody>
      </p:sp>
      <p:pic>
        <p:nvPicPr>
          <p:cNvPr id="4" name="Billede 3" descr="29it_stor-468x241.jpg"/>
          <p:cNvPicPr>
            <a:picLocks noChangeAspect="1"/>
          </p:cNvPicPr>
          <p:nvPr/>
        </p:nvPicPr>
        <p:blipFill>
          <a:blip r:embed="rId2"/>
          <a:stretch>
            <a:fillRect/>
          </a:stretch>
        </p:blipFill>
        <p:spPr>
          <a:xfrm>
            <a:off x="6012160" y="5157192"/>
            <a:ext cx="2590800" cy="1334151"/>
          </a:xfrm>
          <a:prstGeom prst="rect">
            <a:avLst/>
          </a:prstGeom>
        </p:spPr>
      </p:pic>
      <p:pic>
        <p:nvPicPr>
          <p:cNvPr id="5" name="Billede 4" descr="HusetZornig_Logotype_positiv-RGB.eps"/>
          <p:cNvPicPr>
            <a:picLocks noChangeAspect="1"/>
          </p:cNvPicPr>
          <p:nvPr/>
        </p:nvPicPr>
        <p:blipFill>
          <a:blip r:embed="rId3"/>
          <a:stretch>
            <a:fillRect/>
          </a:stretch>
        </p:blipFill>
        <p:spPr>
          <a:xfrm>
            <a:off x="304800" y="280958"/>
            <a:ext cx="1331903" cy="504884"/>
          </a:xfrm>
          <a:prstGeom prst="rect">
            <a:avLst/>
          </a:prstGeom>
        </p:spPr>
      </p:pic>
    </p:spTree>
    <p:extLst>
      <p:ext uri="{BB962C8B-B14F-4D97-AF65-F5344CB8AC3E}">
        <p14:creationId xmlns:p14="http://schemas.microsoft.com/office/powerpoint/2010/main" val="116654724"/>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57200" y="44624"/>
            <a:ext cx="8229600" cy="1143000"/>
          </a:xfrm>
        </p:spPr>
        <p:txBody>
          <a:bodyPr>
            <a:scene3d>
              <a:camera prst="orthographicFront"/>
              <a:lightRig rig="soft" dir="t">
                <a:rot lat="0" lon="0" rev="16800000"/>
              </a:lightRig>
            </a:scene3d>
            <a:sp3d prstMaterial="softEdge">
              <a:bevelT w="38100" h="38100"/>
            </a:sp3d>
          </a:bodyPr>
          <a:lstStyle/>
          <a:p>
            <a:pPr eaLnBrk="1" fontAlgn="auto" hangingPunct="1">
              <a:spcAft>
                <a:spcPts val="0"/>
              </a:spcAft>
              <a:defRPr/>
            </a:pPr>
            <a:r>
              <a:rPr lang="da-DK" dirty="0">
                <a:ea typeface="+mj-ea"/>
                <a:cs typeface="+mj-cs"/>
              </a:rPr>
              <a:t>Lidt teori - fortsat</a:t>
            </a:r>
          </a:p>
        </p:txBody>
      </p:sp>
      <p:sp>
        <p:nvSpPr>
          <p:cNvPr id="2" name="Rectangle 3"/>
          <p:cNvSpPr>
            <a:spLocks noGrp="1" noChangeArrowheads="1"/>
          </p:cNvSpPr>
          <p:nvPr>
            <p:ph idx="1"/>
          </p:nvPr>
        </p:nvSpPr>
        <p:spPr>
          <a:xfrm>
            <a:off x="251520" y="1600200"/>
            <a:ext cx="5256584" cy="4525963"/>
          </a:xfrm>
        </p:spPr>
        <p:txBody>
          <a:bodyPr>
            <a:normAutofit fontScale="92500" lnSpcReduction="10000"/>
          </a:bodyPr>
          <a:lstStyle/>
          <a:p>
            <a:pPr eaLnBrk="1" hangingPunct="1">
              <a:lnSpc>
                <a:spcPct val="90000"/>
              </a:lnSpc>
              <a:buFont typeface="Wingdings" charset="0"/>
              <a:buNone/>
            </a:pPr>
            <a:r>
              <a:rPr lang="da-DK" sz="2100" dirty="0">
                <a:latin typeface="Book Antiqua" charset="0"/>
                <a:ea typeface="MS PGothic" charset="0"/>
              </a:rPr>
              <a:t>B: 	Steen Elsborg; Trine Juul Hansen og Vagn Rabøl </a:t>
            </a:r>
          </a:p>
          <a:p>
            <a:pPr eaLnBrk="1" hangingPunct="1">
              <a:lnSpc>
                <a:spcPct val="90000"/>
              </a:lnSpc>
              <a:buFont typeface="Wingdings" charset="0"/>
              <a:buNone/>
            </a:pPr>
            <a:r>
              <a:rPr lang="da-DK" sz="2100" dirty="0">
                <a:latin typeface="Book Antiqua" charset="0"/>
                <a:ea typeface="MS PGothic" charset="0"/>
              </a:rPr>
              <a:t>	Hansen: </a:t>
            </a:r>
            <a:r>
              <a:rPr lang="ja-JP" altLang="da-DK" sz="2100" dirty="0">
                <a:latin typeface="Book Antiqua" charset="0"/>
                <a:ea typeface="MS PGothic" charset="0"/>
              </a:rPr>
              <a:t>”</a:t>
            </a:r>
            <a:r>
              <a:rPr lang="da-DK" altLang="ja-JP" sz="2100" dirty="0">
                <a:latin typeface="Book Antiqua" charset="0"/>
                <a:ea typeface="MS PGothic" charset="0"/>
              </a:rPr>
              <a:t>Den sociale arv og mønsterbrydere. DPU, 1999.</a:t>
            </a:r>
          </a:p>
          <a:p>
            <a:pPr eaLnBrk="1" hangingPunct="1">
              <a:lnSpc>
                <a:spcPct val="90000"/>
              </a:lnSpc>
            </a:pPr>
            <a:endParaRPr lang="da-DK" sz="2100" dirty="0">
              <a:latin typeface="Book Antiqua" charset="0"/>
              <a:ea typeface="MS PGothic" charset="0"/>
            </a:endParaRPr>
          </a:p>
          <a:p>
            <a:pPr eaLnBrk="1" hangingPunct="1">
              <a:lnSpc>
                <a:spcPct val="90000"/>
              </a:lnSpc>
              <a:buFont typeface="Wingdings" charset="0"/>
              <a:buNone/>
            </a:pPr>
            <a:r>
              <a:rPr lang="da-DK" sz="2100" dirty="0">
                <a:latin typeface="Book Antiqua" charset="0"/>
                <a:ea typeface="MS PGothic" charset="0"/>
              </a:rPr>
              <a:t>Konklusion: </a:t>
            </a:r>
          </a:p>
          <a:p>
            <a:pPr eaLnBrk="1" hangingPunct="1">
              <a:lnSpc>
                <a:spcPct val="90000"/>
              </a:lnSpc>
              <a:buFont typeface="Wingdings" charset="0"/>
              <a:buNone/>
            </a:pPr>
            <a:endParaRPr lang="da-DK" sz="2100" dirty="0">
              <a:latin typeface="Book Antiqua" charset="0"/>
              <a:ea typeface="MS PGothic" charset="0"/>
            </a:endParaRPr>
          </a:p>
          <a:p>
            <a:pPr eaLnBrk="1" hangingPunct="1">
              <a:lnSpc>
                <a:spcPct val="90000"/>
              </a:lnSpc>
            </a:pPr>
            <a:r>
              <a:rPr lang="da-DK" sz="1800" dirty="0">
                <a:latin typeface="Book Antiqua" charset="0"/>
                <a:ea typeface="MS PGothic" charset="0"/>
              </a:rPr>
              <a:t>Mønsterbryderne er stærke personer, der aktivt har arbejdet for at realisere deres mønsterbrud – men mønsterbrydernes livshistorier bekræfter </a:t>
            </a:r>
            <a:r>
              <a:rPr lang="da-DK" sz="1800" b="1" dirty="0">
                <a:latin typeface="Book Antiqua" charset="0"/>
                <a:ea typeface="MS PGothic" charset="0"/>
              </a:rPr>
              <a:t>ikke</a:t>
            </a:r>
            <a:r>
              <a:rPr lang="da-DK" sz="1800" dirty="0">
                <a:latin typeface="Book Antiqua" charset="0"/>
                <a:ea typeface="MS PGothic" charset="0"/>
              </a:rPr>
              <a:t> myten om den stærke ener, som ikke har kunnet holdes nede. </a:t>
            </a:r>
          </a:p>
          <a:p>
            <a:pPr eaLnBrk="1" hangingPunct="1">
              <a:lnSpc>
                <a:spcPct val="90000"/>
              </a:lnSpc>
              <a:buFont typeface="Wingdings" charset="0"/>
              <a:buNone/>
            </a:pPr>
            <a:endParaRPr lang="da-DK" sz="1800" dirty="0">
              <a:latin typeface="Book Antiqua" charset="0"/>
              <a:ea typeface="MS PGothic" charset="0"/>
            </a:endParaRPr>
          </a:p>
          <a:p>
            <a:pPr eaLnBrk="1" hangingPunct="1">
              <a:lnSpc>
                <a:spcPct val="90000"/>
              </a:lnSpc>
            </a:pPr>
            <a:r>
              <a:rPr lang="da-DK" sz="1800" dirty="0">
                <a:latin typeface="Book Antiqua" charset="0"/>
                <a:ea typeface="MS PGothic" charset="0"/>
              </a:rPr>
              <a:t>Det udgør en helt central erkendelse i mønsterbryderprojektet, at ingen mønsterbrydere har formået at gøre det uden støtte fra andre personer. </a:t>
            </a:r>
          </a:p>
          <a:p>
            <a:pPr eaLnBrk="1" hangingPunct="1">
              <a:lnSpc>
                <a:spcPct val="90000"/>
              </a:lnSpc>
            </a:pPr>
            <a:endParaRPr lang="da-DK" sz="1800" dirty="0">
              <a:latin typeface="Book Antiqua" charset="0"/>
              <a:ea typeface="MS PGothic" charset="0"/>
            </a:endParaRPr>
          </a:p>
        </p:txBody>
      </p:sp>
      <p:pic>
        <p:nvPicPr>
          <p:cNvPr id="4" name="Picture 7" descr="karen og jeg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7600" y="2276127"/>
            <a:ext cx="3186375" cy="42492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Billede 4" descr="HusetZornig_Logotype_positiv-RGB.eps"/>
          <p:cNvPicPr>
            <a:picLocks noChangeAspect="1"/>
          </p:cNvPicPr>
          <p:nvPr/>
        </p:nvPicPr>
        <p:blipFill>
          <a:blip r:embed="rId3"/>
          <a:stretch>
            <a:fillRect/>
          </a:stretch>
        </p:blipFill>
        <p:spPr>
          <a:xfrm>
            <a:off x="304800" y="280958"/>
            <a:ext cx="1331903" cy="504884"/>
          </a:xfrm>
          <a:prstGeom prst="rect">
            <a:avLst/>
          </a:prstGeom>
        </p:spPr>
      </p:pic>
    </p:spTree>
    <p:extLst>
      <p:ext uri="{BB962C8B-B14F-4D97-AF65-F5344CB8AC3E}">
        <p14:creationId xmlns:p14="http://schemas.microsoft.com/office/powerpoint/2010/main" val="3519016387"/>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Kontor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Kontor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5919</TotalTime>
  <Words>1456</Words>
  <Application>Microsoft Office PowerPoint</Application>
  <PresentationFormat>Skærmshow (4:3)</PresentationFormat>
  <Paragraphs>317</Paragraphs>
  <Slides>41</Slides>
  <Notes>1</Notes>
  <HiddenSlides>0</HiddenSlides>
  <MMClips>0</MMClips>
  <ScaleCrop>false</ScaleCrop>
  <HeadingPairs>
    <vt:vector size="6" baseType="variant">
      <vt:variant>
        <vt:lpstr>Benyttede skrifttyper</vt:lpstr>
      </vt:variant>
      <vt:variant>
        <vt:i4>5</vt:i4>
      </vt:variant>
      <vt:variant>
        <vt:lpstr>Tema</vt:lpstr>
      </vt:variant>
      <vt:variant>
        <vt:i4>1</vt:i4>
      </vt:variant>
      <vt:variant>
        <vt:lpstr>Slidetitler</vt:lpstr>
      </vt:variant>
      <vt:variant>
        <vt:i4>41</vt:i4>
      </vt:variant>
    </vt:vector>
  </HeadingPairs>
  <TitlesOfParts>
    <vt:vector size="47" baseType="lpstr">
      <vt:lpstr>MS PGothic</vt:lpstr>
      <vt:lpstr>Arial</vt:lpstr>
      <vt:lpstr>Book Antiqua</vt:lpstr>
      <vt:lpstr>Calibri</vt:lpstr>
      <vt:lpstr>Wingdings</vt:lpstr>
      <vt:lpstr>Kontortema</vt:lpstr>
      <vt:lpstr>360 grader om den udsatte familie</vt:lpstr>
      <vt:lpstr>PowerPoint-præsentation</vt:lpstr>
      <vt:lpstr>Hvem jeg er</vt:lpstr>
      <vt:lpstr>PowerPoint-præsentation</vt:lpstr>
      <vt:lpstr>PowerPoint-præsentation</vt:lpstr>
      <vt:lpstr>PowerPoint-præsentation</vt:lpstr>
      <vt:lpstr>Hvorfor interessere sig for ”hele pakken”?</vt:lpstr>
      <vt:lpstr>2 rapporter om, hvad der bryder mønstre</vt:lpstr>
      <vt:lpstr>Lidt teori - fortsat</vt:lpstr>
      <vt:lpstr>Den socialt udsatte familie – det her berører vi i dag.</vt:lpstr>
      <vt:lpstr>PowerPoint-præsentation</vt:lpstr>
      <vt:lpstr>Undersøgelsens karakter</vt:lpstr>
      <vt:lpstr>Lidt tal</vt:lpstr>
      <vt:lpstr>Lidt flere tal på de 22 deltagere</vt:lpstr>
      <vt:lpstr>Familiebegrebet - en banegård</vt:lpstr>
      <vt:lpstr>En personlig beretning</vt:lpstr>
      <vt:lpstr>Børn og alkohol </vt:lpstr>
      <vt:lpstr>Børnelivet i en familie med og uden alkoholproblemer (TUBA): </vt:lpstr>
      <vt:lpstr>Voksne børn i en familie med og uden alkoholproblemer: </vt:lpstr>
      <vt:lpstr>Pause</vt:lpstr>
      <vt:lpstr>Vold</vt:lpstr>
      <vt:lpstr>Vold </vt:lpstr>
      <vt:lpstr>Vold i familien</vt:lpstr>
      <vt:lpstr>Refleksion over forebyggelse af vold og rusmiddelmisbrug i familierne </vt:lpstr>
      <vt:lpstr>Seksuelle overgreb</vt:lpstr>
      <vt:lpstr>Tegn – små børn</vt:lpstr>
      <vt:lpstr>Tegn – mellemstore børn</vt:lpstr>
      <vt:lpstr>Tegn – store børn/teenagere</vt:lpstr>
      <vt:lpstr>Refleksion over forebyggelse af seksuelle overgreb </vt:lpstr>
      <vt:lpstr>Pause</vt:lpstr>
      <vt:lpstr>De forbandede forældre </vt:lpstr>
      <vt:lpstr>Anbefalinger</vt:lpstr>
      <vt:lpstr>Anbefalinger</vt:lpstr>
      <vt:lpstr>Anbefalinger</vt:lpstr>
      <vt:lpstr>Anbefalinger</vt:lpstr>
      <vt:lpstr>Anbefalinger</vt:lpstr>
      <vt:lpstr>Anbefalinger</vt:lpstr>
      <vt:lpstr>Anbefalinger</vt:lpstr>
      <vt:lpstr>Anbefalinger</vt:lpstr>
      <vt:lpstr>Hvad kan du/vi gøre?</vt:lpstr>
      <vt:lpstr>Afrunding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Forum for social innovation</dc:title>
  <dc:creator>Mikael Lindholm</dc:creator>
  <cp:lastModifiedBy>Bettina Smed</cp:lastModifiedBy>
  <cp:revision>190</cp:revision>
  <dcterms:created xsi:type="dcterms:W3CDTF">2013-03-20T09:47:03Z</dcterms:created>
  <dcterms:modified xsi:type="dcterms:W3CDTF">2014-05-22T21:59:26Z</dcterms:modified>
</cp:coreProperties>
</file>