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9"/>
  </p:notesMasterIdLst>
  <p:handoutMasterIdLst>
    <p:handoutMasterId r:id="rId110"/>
  </p:handoutMasterIdLst>
  <p:sldIdLst>
    <p:sldId id="449" r:id="rId2"/>
    <p:sldId id="455" r:id="rId3"/>
    <p:sldId id="627" r:id="rId4"/>
    <p:sldId id="487" r:id="rId5"/>
    <p:sldId id="489" r:id="rId6"/>
    <p:sldId id="488" r:id="rId7"/>
    <p:sldId id="483" r:id="rId8"/>
    <p:sldId id="484" r:id="rId9"/>
    <p:sldId id="485" r:id="rId10"/>
    <p:sldId id="456" r:id="rId11"/>
    <p:sldId id="471" r:id="rId12"/>
    <p:sldId id="439" r:id="rId13"/>
    <p:sldId id="437" r:id="rId14"/>
    <p:sldId id="470" r:id="rId15"/>
    <p:sldId id="490" r:id="rId16"/>
    <p:sldId id="486" r:id="rId17"/>
    <p:sldId id="500" r:id="rId18"/>
    <p:sldId id="501" r:id="rId19"/>
    <p:sldId id="496" r:id="rId20"/>
    <p:sldId id="502" r:id="rId21"/>
    <p:sldId id="504" r:id="rId22"/>
    <p:sldId id="508" r:id="rId23"/>
    <p:sldId id="495" r:id="rId24"/>
    <p:sldId id="509" r:id="rId25"/>
    <p:sldId id="628" r:id="rId26"/>
    <p:sldId id="514" r:id="rId27"/>
    <p:sldId id="515" r:id="rId28"/>
    <p:sldId id="516" r:id="rId29"/>
    <p:sldId id="517" r:id="rId30"/>
    <p:sldId id="518" r:id="rId31"/>
    <p:sldId id="519" r:id="rId32"/>
    <p:sldId id="520" r:id="rId33"/>
    <p:sldId id="521" r:id="rId34"/>
    <p:sldId id="631" r:id="rId35"/>
    <p:sldId id="523" r:id="rId36"/>
    <p:sldId id="525" r:id="rId37"/>
    <p:sldId id="528" r:id="rId38"/>
    <p:sldId id="529" r:id="rId39"/>
    <p:sldId id="530" r:id="rId40"/>
    <p:sldId id="536" r:id="rId41"/>
    <p:sldId id="538" r:id="rId42"/>
    <p:sldId id="539" r:id="rId43"/>
    <p:sldId id="540" r:id="rId44"/>
    <p:sldId id="510" r:id="rId45"/>
    <p:sldId id="629" r:id="rId46"/>
    <p:sldId id="625" r:id="rId47"/>
    <p:sldId id="561" r:id="rId48"/>
    <p:sldId id="555" r:id="rId49"/>
    <p:sldId id="556" r:id="rId50"/>
    <p:sldId id="557" r:id="rId51"/>
    <p:sldId id="562" r:id="rId52"/>
    <p:sldId id="558" r:id="rId53"/>
    <p:sldId id="559" r:id="rId54"/>
    <p:sldId id="563" r:id="rId55"/>
    <p:sldId id="542" r:id="rId56"/>
    <p:sldId id="543" r:id="rId57"/>
    <p:sldId id="544" r:id="rId58"/>
    <p:sldId id="545" r:id="rId59"/>
    <p:sldId id="546" r:id="rId60"/>
    <p:sldId id="547" r:id="rId61"/>
    <p:sldId id="548" r:id="rId62"/>
    <p:sldId id="549" r:id="rId63"/>
    <p:sldId id="511" r:id="rId64"/>
    <p:sldId id="610" r:id="rId65"/>
    <p:sldId id="611" r:id="rId66"/>
    <p:sldId id="621" r:id="rId67"/>
    <p:sldId id="601" r:id="rId68"/>
    <p:sldId id="613" r:id="rId69"/>
    <p:sldId id="614" r:id="rId70"/>
    <p:sldId id="612" r:id="rId71"/>
    <p:sldId id="605" r:id="rId72"/>
    <p:sldId id="619" r:id="rId73"/>
    <p:sldId id="615" r:id="rId74"/>
    <p:sldId id="622" r:id="rId75"/>
    <p:sldId id="624" r:id="rId76"/>
    <p:sldId id="616" r:id="rId77"/>
    <p:sldId id="617" r:id="rId78"/>
    <p:sldId id="620" r:id="rId79"/>
    <p:sldId id="588" r:id="rId80"/>
    <p:sldId id="623" r:id="rId81"/>
    <p:sldId id="593" r:id="rId82"/>
    <p:sldId id="595" r:id="rId83"/>
    <p:sldId id="597" r:id="rId84"/>
    <p:sldId id="598" r:id="rId85"/>
    <p:sldId id="599" r:id="rId86"/>
    <p:sldId id="512" r:id="rId87"/>
    <p:sldId id="630" r:id="rId88"/>
    <p:sldId id="565" r:id="rId89"/>
    <p:sldId id="569" r:id="rId90"/>
    <p:sldId id="572" r:id="rId91"/>
    <p:sldId id="573" r:id="rId92"/>
    <p:sldId id="568" r:id="rId93"/>
    <p:sldId id="626" r:id="rId94"/>
    <p:sldId id="574" r:id="rId95"/>
    <p:sldId id="575" r:id="rId96"/>
    <p:sldId id="577" r:id="rId97"/>
    <p:sldId id="618" r:id="rId98"/>
    <p:sldId id="578" r:id="rId99"/>
    <p:sldId id="579" r:id="rId100"/>
    <p:sldId id="580" r:id="rId101"/>
    <p:sldId id="581" r:id="rId102"/>
    <p:sldId id="586" r:id="rId103"/>
    <p:sldId id="570" r:id="rId104"/>
    <p:sldId id="582" r:id="rId105"/>
    <p:sldId id="584" r:id="rId106"/>
    <p:sldId id="585" r:id="rId107"/>
    <p:sldId id="513" r:id="rId108"/>
  </p:sldIdLst>
  <p:sldSz cx="9144000" cy="6858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 Hald" initials="KH" lastIdx="10" clrIdx="0">
    <p:extLst>
      <p:ext uri="{19B8F6BF-5375-455C-9EA6-DF929625EA0E}">
        <p15:presenceInfo xmlns:p15="http://schemas.microsoft.com/office/powerpoint/2012/main" userId="f2055fc9065625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84659" autoAdjust="0"/>
  </p:normalViewPr>
  <p:slideViewPr>
    <p:cSldViewPr>
      <p:cViewPr varScale="1">
        <p:scale>
          <a:sx n="53" d="100"/>
          <a:sy n="53" d="100"/>
        </p:scale>
        <p:origin x="152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2376" y="-48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1"/>
            <a:ext cx="2985621" cy="501497"/>
          </a:xfrm>
          <a:prstGeom prst="rect">
            <a:avLst/>
          </a:prstGeom>
        </p:spPr>
        <p:txBody>
          <a:bodyPr vert="horz" lIns="92300" tIns="46150" rIns="92300" bIns="46150" rtlCol="0"/>
          <a:lstStyle>
            <a:lvl1pPr algn="l">
              <a:defRPr sz="1200"/>
            </a:lvl1pPr>
          </a:lstStyle>
          <a:p>
            <a:endParaRPr lang="da-DK"/>
          </a:p>
        </p:txBody>
      </p:sp>
      <p:sp>
        <p:nvSpPr>
          <p:cNvPr id="3" name="Pladsholder til dato 2"/>
          <p:cNvSpPr>
            <a:spLocks noGrp="1"/>
          </p:cNvSpPr>
          <p:nvPr>
            <p:ph type="dt" sz="quarter" idx="1"/>
          </p:nvPr>
        </p:nvSpPr>
        <p:spPr>
          <a:xfrm>
            <a:off x="3900935" y="1"/>
            <a:ext cx="2985621" cy="501497"/>
          </a:xfrm>
          <a:prstGeom prst="rect">
            <a:avLst/>
          </a:prstGeom>
        </p:spPr>
        <p:txBody>
          <a:bodyPr vert="horz" lIns="92300" tIns="46150" rIns="92300" bIns="46150" rtlCol="0"/>
          <a:lstStyle>
            <a:lvl1pPr algn="r">
              <a:defRPr sz="1200"/>
            </a:lvl1pPr>
          </a:lstStyle>
          <a:p>
            <a:fld id="{F8010E5E-DCB4-47B6-90DB-BE5694D8344A}" type="datetimeFigureOut">
              <a:rPr lang="da-DK" smtClean="0"/>
              <a:t>02-05-2023</a:t>
            </a:fld>
            <a:endParaRPr lang="da-DK"/>
          </a:p>
        </p:txBody>
      </p:sp>
      <p:sp>
        <p:nvSpPr>
          <p:cNvPr id="4" name="Pladsholder til sidefod 3"/>
          <p:cNvSpPr>
            <a:spLocks noGrp="1"/>
          </p:cNvSpPr>
          <p:nvPr>
            <p:ph type="ftr" sz="quarter" idx="2"/>
          </p:nvPr>
        </p:nvSpPr>
        <p:spPr>
          <a:xfrm>
            <a:off x="2" y="9515615"/>
            <a:ext cx="2985621" cy="501496"/>
          </a:xfrm>
          <a:prstGeom prst="rect">
            <a:avLst/>
          </a:prstGeom>
        </p:spPr>
        <p:txBody>
          <a:bodyPr vert="horz" lIns="92300" tIns="46150" rIns="92300" bIns="46150" rtlCol="0" anchor="b"/>
          <a:lstStyle>
            <a:lvl1pPr algn="l">
              <a:defRPr sz="1200"/>
            </a:lvl1pPr>
          </a:lstStyle>
          <a:p>
            <a:endParaRPr lang="da-DK"/>
          </a:p>
        </p:txBody>
      </p:sp>
      <p:sp>
        <p:nvSpPr>
          <p:cNvPr id="5" name="Pladsholder til diasnummer 4"/>
          <p:cNvSpPr>
            <a:spLocks noGrp="1"/>
          </p:cNvSpPr>
          <p:nvPr>
            <p:ph type="sldNum" sz="quarter" idx="3"/>
          </p:nvPr>
        </p:nvSpPr>
        <p:spPr>
          <a:xfrm>
            <a:off x="3900935" y="9515615"/>
            <a:ext cx="2985621" cy="501496"/>
          </a:xfrm>
          <a:prstGeom prst="rect">
            <a:avLst/>
          </a:prstGeom>
        </p:spPr>
        <p:txBody>
          <a:bodyPr vert="horz" lIns="92300" tIns="46150" rIns="92300" bIns="46150" rtlCol="0" anchor="b"/>
          <a:lstStyle>
            <a:lvl1pPr algn="r">
              <a:defRPr sz="1200"/>
            </a:lvl1pPr>
          </a:lstStyle>
          <a:p>
            <a:fld id="{1EAD040D-E301-4929-931B-AFD5BE2E0378}" type="slidenum">
              <a:rPr lang="da-DK" smtClean="0"/>
              <a:t>‹nr.›</a:t>
            </a:fld>
            <a:endParaRPr lang="da-DK"/>
          </a:p>
        </p:txBody>
      </p:sp>
    </p:spTree>
    <p:extLst>
      <p:ext uri="{BB962C8B-B14F-4D97-AF65-F5344CB8AC3E}">
        <p14:creationId xmlns:p14="http://schemas.microsoft.com/office/powerpoint/2010/main" val="2240013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2984870" cy="500936"/>
          </a:xfrm>
          <a:prstGeom prst="rect">
            <a:avLst/>
          </a:prstGeom>
        </p:spPr>
        <p:txBody>
          <a:bodyPr vert="horz" lIns="92300" tIns="46150" rIns="92300" bIns="46150" rtlCol="0"/>
          <a:lstStyle>
            <a:lvl1pPr algn="l">
              <a:defRPr sz="1200"/>
            </a:lvl1pPr>
          </a:lstStyle>
          <a:p>
            <a:endParaRPr lang="da-DK" dirty="0"/>
          </a:p>
        </p:txBody>
      </p:sp>
      <p:sp>
        <p:nvSpPr>
          <p:cNvPr id="3" name="Pladsholder til dato 2"/>
          <p:cNvSpPr>
            <a:spLocks noGrp="1"/>
          </p:cNvSpPr>
          <p:nvPr>
            <p:ph type="dt" idx="1"/>
          </p:nvPr>
        </p:nvSpPr>
        <p:spPr>
          <a:xfrm>
            <a:off x="3901698" y="1"/>
            <a:ext cx="2984870" cy="500936"/>
          </a:xfrm>
          <a:prstGeom prst="rect">
            <a:avLst/>
          </a:prstGeom>
        </p:spPr>
        <p:txBody>
          <a:bodyPr vert="horz" lIns="92300" tIns="46150" rIns="92300" bIns="46150" rtlCol="0"/>
          <a:lstStyle>
            <a:lvl1pPr algn="r">
              <a:defRPr sz="1200"/>
            </a:lvl1pPr>
          </a:lstStyle>
          <a:p>
            <a:fld id="{1DA78BC6-B390-4593-9511-A919AE84788A}" type="datetimeFigureOut">
              <a:rPr lang="da-DK" smtClean="0"/>
              <a:t>02-05-2023</a:t>
            </a:fld>
            <a:endParaRPr lang="da-DK" dirty="0"/>
          </a:p>
        </p:txBody>
      </p:sp>
      <p:sp>
        <p:nvSpPr>
          <p:cNvPr id="4" name="Pladsholder til diasbillede 3"/>
          <p:cNvSpPr>
            <a:spLocks noGrp="1" noRot="1" noChangeAspect="1"/>
          </p:cNvSpPr>
          <p:nvPr>
            <p:ph type="sldImg" idx="2"/>
          </p:nvPr>
        </p:nvSpPr>
        <p:spPr>
          <a:xfrm>
            <a:off x="939800" y="752475"/>
            <a:ext cx="5008563" cy="3757613"/>
          </a:xfrm>
          <a:prstGeom prst="rect">
            <a:avLst/>
          </a:prstGeom>
          <a:noFill/>
          <a:ln w="12700">
            <a:solidFill>
              <a:prstClr val="black"/>
            </a:solidFill>
          </a:ln>
        </p:spPr>
        <p:txBody>
          <a:bodyPr vert="horz" lIns="92300" tIns="46150" rIns="92300" bIns="46150" rtlCol="0" anchor="ctr"/>
          <a:lstStyle/>
          <a:p>
            <a:endParaRPr lang="da-DK"/>
          </a:p>
        </p:txBody>
      </p:sp>
      <p:sp>
        <p:nvSpPr>
          <p:cNvPr id="5" name="Pladsholder til noter 4"/>
          <p:cNvSpPr>
            <a:spLocks noGrp="1"/>
          </p:cNvSpPr>
          <p:nvPr>
            <p:ph type="body" sz="quarter" idx="3"/>
          </p:nvPr>
        </p:nvSpPr>
        <p:spPr>
          <a:xfrm>
            <a:off x="688817" y="4758890"/>
            <a:ext cx="5510530" cy="4508421"/>
          </a:xfrm>
          <a:prstGeom prst="rect">
            <a:avLst/>
          </a:prstGeom>
        </p:spPr>
        <p:txBody>
          <a:bodyPr vert="horz" lIns="92300" tIns="46150" rIns="92300" bIns="4615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1" y="9516040"/>
            <a:ext cx="2984870" cy="500936"/>
          </a:xfrm>
          <a:prstGeom prst="rect">
            <a:avLst/>
          </a:prstGeom>
        </p:spPr>
        <p:txBody>
          <a:bodyPr vert="horz" lIns="92300" tIns="46150" rIns="92300" bIns="46150"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901698" y="9516040"/>
            <a:ext cx="2984870" cy="500936"/>
          </a:xfrm>
          <a:prstGeom prst="rect">
            <a:avLst/>
          </a:prstGeom>
        </p:spPr>
        <p:txBody>
          <a:bodyPr vert="horz" lIns="92300" tIns="46150" rIns="92300" bIns="46150" rtlCol="0" anchor="b"/>
          <a:lstStyle>
            <a:lvl1pPr algn="r">
              <a:defRPr sz="1200"/>
            </a:lvl1pPr>
          </a:lstStyle>
          <a:p>
            <a:fld id="{4081AADF-6E0A-4F5C-983E-BB042B665F16}" type="slidenum">
              <a:rPr lang="da-DK" smtClean="0"/>
              <a:t>‹nr.›</a:t>
            </a:fld>
            <a:endParaRPr lang="da-DK" dirty="0"/>
          </a:p>
        </p:txBody>
      </p:sp>
    </p:spTree>
    <p:extLst>
      <p:ext uri="{BB962C8B-B14F-4D97-AF65-F5344CB8AC3E}">
        <p14:creationId xmlns:p14="http://schemas.microsoft.com/office/powerpoint/2010/main" val="596501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688817" y="4758890"/>
            <a:ext cx="5742009" cy="4508421"/>
          </a:xfrm>
        </p:spPr>
        <p:txBody>
          <a:bodyPr/>
          <a:lstStyle/>
          <a:p>
            <a:r>
              <a:rPr lang="da-DK" sz="1400" b="1" dirty="0"/>
              <a:t>Tak for invitationen – skønt at være gæt hos jer i jeres skønne land</a:t>
            </a:r>
          </a:p>
          <a:p>
            <a:endParaRPr lang="da-DK" sz="1400" b="1" dirty="0"/>
          </a:p>
          <a:p>
            <a:r>
              <a:rPr lang="da-DK" sz="1400" b="1" dirty="0"/>
              <a:t>Om mig selv: </a:t>
            </a:r>
          </a:p>
          <a:p>
            <a:endParaRPr lang="da-DK" sz="1400" b="1" dirty="0"/>
          </a:p>
          <a:p>
            <a:r>
              <a:rPr lang="da-DK" sz="1400" b="1" dirty="0"/>
              <a:t>Jeg er professor emeritus, tidligere pædagog og seminarielærer, og var lektor på Institut for Småbørnsforskning på Danmarks Lærerhøjskole fra begyndelsen af 1990’erne. Og med dannelsen af Danmarks Pædagogiske Universitet i 2000 fortsat lektor i småbørnspædagogik.</a:t>
            </a:r>
          </a:p>
          <a:p>
            <a:r>
              <a:rPr lang="da-DK" sz="1400" b="1" dirty="0"/>
              <a:t>Har gennemført forskning i vuggestue, børnehave, SFO, børnehaveklasse og indskoling om de fleste pædagogiske emner: leg, læring, didaktik, overgang til skolen, osv. osv. </a:t>
            </a:r>
          </a:p>
          <a:p>
            <a:endParaRPr lang="da-DK" sz="1400" b="1" dirty="0"/>
          </a:p>
        </p:txBody>
      </p:sp>
      <p:sp>
        <p:nvSpPr>
          <p:cNvPr id="4" name="Pladsholder til diasnummer 3"/>
          <p:cNvSpPr>
            <a:spLocks noGrp="1"/>
          </p:cNvSpPr>
          <p:nvPr>
            <p:ph type="sldNum" sz="quarter" idx="10"/>
          </p:nvPr>
        </p:nvSpPr>
        <p:spPr/>
        <p:txBody>
          <a:bodyPr/>
          <a:lstStyle/>
          <a:p>
            <a:fld id="{96A056E6-CDFB-4A35-A605-6A0C9DB5A8C2}" type="slidenum">
              <a:rPr lang="da-DK" smtClean="0"/>
              <a:t>1</a:t>
            </a:fld>
            <a:endParaRPr lang="da-DK"/>
          </a:p>
        </p:txBody>
      </p:sp>
    </p:spTree>
    <p:extLst>
      <p:ext uri="{BB962C8B-B14F-4D97-AF65-F5344CB8AC3E}">
        <p14:creationId xmlns:p14="http://schemas.microsoft.com/office/powerpoint/2010/main" val="413223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Og børnenes opmærksomhed kan fører til en interesse og dermed nysgerrighed …..</a:t>
            </a:r>
          </a:p>
        </p:txBody>
      </p:sp>
      <p:sp>
        <p:nvSpPr>
          <p:cNvPr id="4" name="Pladsholder til diasnummer 3"/>
          <p:cNvSpPr>
            <a:spLocks noGrp="1"/>
          </p:cNvSpPr>
          <p:nvPr>
            <p:ph type="sldNum" sz="quarter" idx="10"/>
          </p:nvPr>
        </p:nvSpPr>
        <p:spPr/>
        <p:txBody>
          <a:bodyPr/>
          <a:lstStyle/>
          <a:p>
            <a:fld id="{4081AADF-6E0A-4F5C-983E-BB042B665F16}" type="slidenum">
              <a:rPr lang="da-DK" smtClean="0"/>
              <a:t>11</a:t>
            </a:fld>
            <a:endParaRPr lang="da-DK" dirty="0"/>
          </a:p>
        </p:txBody>
      </p:sp>
    </p:spTree>
    <p:extLst>
      <p:ext uri="{BB962C8B-B14F-4D97-AF65-F5344CB8AC3E}">
        <p14:creationId xmlns:p14="http://schemas.microsoft.com/office/powerpoint/2010/main" val="322440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Opmærksomhed fører ofte en etablering af en INTERESSE for sagen og dermed er skabt en NYSGERRIGHED</a:t>
            </a:r>
          </a:p>
          <a:p>
            <a:pPr algn="l"/>
            <a:endParaRPr lang="da-DK" sz="1400" b="1" dirty="0"/>
          </a:p>
          <a:p>
            <a:pPr algn="l"/>
            <a:r>
              <a:rPr lang="da-DK" sz="1400" b="1" dirty="0"/>
              <a:t>Dreng iagttager nysgerrigt en skovsnegl</a:t>
            </a:r>
          </a:p>
          <a:p>
            <a:pPr algn="ctr"/>
            <a:endParaRPr lang="da-DK" sz="1400" b="1" dirty="0"/>
          </a:p>
          <a:p>
            <a:pPr algn="l"/>
            <a:r>
              <a:rPr lang="da-DK" sz="1400" b="1" dirty="0"/>
              <a:t>Fælles nysgerrig opmærksomhed på et insekt i luppen</a:t>
            </a:r>
          </a:p>
          <a:p>
            <a:pPr algn="ctr"/>
            <a:endParaRPr lang="da-DK" sz="1400" b="1" dirty="0"/>
          </a:p>
          <a:p>
            <a:pPr algn="l"/>
            <a:r>
              <a:rPr lang="da-DK" sz="1400" b="1" dirty="0"/>
              <a:t>Men hvad Er nysgerrighed?</a:t>
            </a:r>
          </a:p>
          <a:p>
            <a:pPr defTabSz="922995">
              <a:buFontTx/>
              <a:buChar char="-"/>
              <a:defRPr/>
            </a:pPr>
            <a:r>
              <a:rPr lang="da-DK" sz="1400" b="1" dirty="0" err="1"/>
              <a:t>Loewenstein</a:t>
            </a:r>
            <a:r>
              <a:rPr lang="da-DK" sz="1400" b="1" dirty="0"/>
              <a:t> definerer nysgerrighed som en elementær følelse af at ville kende til noget ukendt, et grundlæggende motiv til at undersøge omverden og løse foreliggende modsætninger</a:t>
            </a:r>
          </a:p>
          <a:p>
            <a:pPr algn="ctr"/>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12</a:t>
            </a:fld>
            <a:endParaRPr lang="da-DK" dirty="0"/>
          </a:p>
        </p:txBody>
      </p:sp>
    </p:spTree>
    <p:extLst>
      <p:ext uri="{BB962C8B-B14F-4D97-AF65-F5344CB8AC3E}">
        <p14:creationId xmlns:p14="http://schemas.microsoft.com/office/powerpoint/2010/main" val="63506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Aristoteles var den første der skrev om nysgerrighed – begær efter viden ”Alle mennesker har i kraft af deres natur et begær efter at vide”</a:t>
            </a:r>
          </a:p>
          <a:p>
            <a:endParaRPr lang="da-DK" sz="1400" b="1" dirty="0"/>
          </a:p>
          <a:p>
            <a:pPr defTabSz="922995">
              <a:defRPr/>
            </a:pPr>
            <a:r>
              <a:rPr lang="da-DK" sz="1400" b="1" dirty="0"/>
              <a:t>Nysgerrighed resulterer i en vis form for usikkerhed, hvilket fører til spørgsmål og leder til undersøgende adfærd.</a:t>
            </a:r>
          </a:p>
          <a:p>
            <a:pPr defTabSz="922995">
              <a:defRPr/>
            </a:pPr>
            <a:r>
              <a:rPr lang="da-DK" sz="1400" b="1" dirty="0"/>
              <a:t>Børn spørger fx:</a:t>
            </a:r>
          </a:p>
          <a:p>
            <a:r>
              <a:rPr lang="da-DK" sz="1400" b="1" dirty="0"/>
              <a:t>Vokser græsset også om natten? </a:t>
            </a:r>
          </a:p>
          <a:p>
            <a:r>
              <a:rPr lang="da-DK" sz="1400" b="1" dirty="0"/>
              <a:t>Hvor kommer skyerne fra?</a:t>
            </a:r>
          </a:p>
          <a:p>
            <a:r>
              <a:rPr lang="da-DK" sz="1400" b="1" dirty="0"/>
              <a:t>Hvor bliver mørket af, når man slukker lyset?</a:t>
            </a:r>
          </a:p>
          <a:p>
            <a:r>
              <a:rPr lang="da-DK" sz="1400" b="1" dirty="0"/>
              <a:t>Hvorfor er der store og små sten?</a:t>
            </a:r>
          </a:p>
          <a:p>
            <a:pPr>
              <a:defRPr/>
            </a:pPr>
            <a:r>
              <a:rPr lang="da-DK" sz="1400" b="1" dirty="0"/>
              <a:t>Hvorfor kan man se både solen og månen på en gang?</a:t>
            </a:r>
          </a:p>
          <a:p>
            <a:pPr>
              <a:defRPr/>
            </a:pPr>
            <a:r>
              <a:rPr lang="da-DK" sz="1400" b="1" dirty="0"/>
              <a:t>Kan man lettere lande med en måneraket, når der er fuldmåne</a:t>
            </a:r>
            <a:endParaRPr lang="da-DK" sz="800" b="1" dirty="0"/>
          </a:p>
          <a:p>
            <a:endParaRPr lang="da-DK" sz="1400" b="1" dirty="0"/>
          </a:p>
          <a:p>
            <a:r>
              <a:rPr lang="da-DK" sz="1400" b="1" dirty="0"/>
              <a:t>At give plads til børnenes nysgerrighed – og til deres nysgerrige spørgsmål - betyder at pædagogen mister kontrollen – og nogle pædagoger er præget af kaosangst.</a:t>
            </a:r>
          </a:p>
          <a:p>
            <a:endParaRPr lang="da-DK" sz="1400" b="1" dirty="0"/>
          </a:p>
        </p:txBody>
      </p:sp>
      <p:sp>
        <p:nvSpPr>
          <p:cNvPr id="4" name="Pladsholder til diasnummer 3"/>
          <p:cNvSpPr>
            <a:spLocks noGrp="1"/>
          </p:cNvSpPr>
          <p:nvPr>
            <p:ph type="sldNum" sz="quarter" idx="10"/>
          </p:nvPr>
        </p:nvSpPr>
        <p:spPr/>
        <p:txBody>
          <a:bodyPr/>
          <a:lstStyle/>
          <a:p>
            <a:fld id="{4081AADF-6E0A-4F5C-983E-BB042B665F16}" type="slidenum">
              <a:rPr lang="da-DK" smtClean="0"/>
              <a:t>13</a:t>
            </a:fld>
            <a:endParaRPr lang="da-DK" dirty="0"/>
          </a:p>
        </p:txBody>
      </p:sp>
    </p:spTree>
    <p:extLst>
      <p:ext uri="{BB962C8B-B14F-4D97-AF65-F5344CB8AC3E}">
        <p14:creationId xmlns:p14="http://schemas.microsoft.com/office/powerpoint/2010/main" val="42034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En pædagogik der giver plads til og stimulerer børns nysgerrighed åbner for børns aktie demokratiske deltagelse og dannelse og fortrænger instruktionspædagogikken.</a:t>
            </a:r>
          </a:p>
          <a:p>
            <a:endParaRPr lang="da-DK" sz="1400" b="1" dirty="0"/>
          </a:p>
          <a:p>
            <a:r>
              <a:rPr lang="da-DK" sz="1400" b="1" dirty="0"/>
              <a:t>Det ser vi i dag især inden for en science-orienteret pædagogik. Herom senere.</a:t>
            </a:r>
          </a:p>
          <a:p>
            <a:endParaRPr lang="da-DK" dirty="0"/>
          </a:p>
        </p:txBody>
      </p:sp>
      <p:sp>
        <p:nvSpPr>
          <p:cNvPr id="4" name="Pladsholder til diasnummer 3"/>
          <p:cNvSpPr>
            <a:spLocks noGrp="1"/>
          </p:cNvSpPr>
          <p:nvPr>
            <p:ph type="sldNum" sz="quarter" idx="10"/>
          </p:nvPr>
        </p:nvSpPr>
        <p:spPr/>
        <p:txBody>
          <a:bodyPr/>
          <a:lstStyle/>
          <a:p>
            <a:fld id="{4081AADF-6E0A-4F5C-983E-BB042B665F16}" type="slidenum">
              <a:rPr lang="da-DK" smtClean="0"/>
              <a:t>14</a:t>
            </a:fld>
            <a:endParaRPr lang="da-DK" dirty="0"/>
          </a:p>
        </p:txBody>
      </p:sp>
    </p:spTree>
    <p:extLst>
      <p:ext uri="{BB962C8B-B14F-4D97-AF65-F5344CB8AC3E}">
        <p14:creationId xmlns:p14="http://schemas.microsoft.com/office/powerpoint/2010/main" val="400204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688818" y="4758890"/>
            <a:ext cx="6033399" cy="4508421"/>
          </a:xfrm>
        </p:spPr>
        <p:txBody>
          <a:bodyPr/>
          <a:lstStyle/>
          <a:p>
            <a:endParaRPr lang="da-DK" b="1" dirty="0" smtClean="0"/>
          </a:p>
          <a:p>
            <a:r>
              <a:rPr lang="da-DK" sz="1400" b="1" dirty="0"/>
              <a:t>Her historien om regnormeeksperimentet – 0-14 bog s. 14, ny udgave s. 16 (norsk s. 25)</a:t>
            </a:r>
          </a:p>
          <a:p>
            <a:endParaRPr lang="da-DK" sz="1400" b="1" dirty="0"/>
          </a:p>
          <a:p>
            <a:r>
              <a:rPr lang="da-DK" sz="1400" b="1" dirty="0"/>
              <a:t>To 5 årige drenge, August og Oskar, graver regnorme op og placerer dem ved siden af hinanden. En pædagog observerer deres leg og spørger dem: ”Ved I, hvad disse orme hedder?” ”Ja, regnorme”, siger Oskar. ”Nå, hvorfor det?” spørger August. Oskar: ”Fordi de kan lide regnvejr” (hypotese). </a:t>
            </a:r>
          </a:p>
          <a:p>
            <a:endParaRPr lang="da-DK" sz="1400" b="1" dirty="0"/>
          </a:p>
          <a:p>
            <a:r>
              <a:rPr lang="da-DK" sz="1400" b="1" dirty="0"/>
              <a:t>Pædagogen udfordrer drengene og spørger: ”Hvordan kan man vide det?” ”Det véd man bare”, svarer Oskar. ”Lad os undersøge det”, foreslår pædagogen, hvorefter hun og drengene etablerer to jordområder i forlængelse af hinanden. Det ene med tør jord i solskin, det andet med våd jord i skygge. De placerer regnormene i det tørre solskinsfelt og holder nøje øje med, hvad der sker (forsøg). </a:t>
            </a:r>
          </a:p>
          <a:p>
            <a:endParaRPr lang="da-DK" sz="1400" b="1" dirty="0"/>
          </a:p>
          <a:p>
            <a:r>
              <a:rPr lang="da-DK" sz="1400" b="1" dirty="0"/>
              <a:t>Efter kort tid er regnormene kravlet ind i det våde skyggefulde felt, hvorefter Oskar straks udbryder:</a:t>
            </a:r>
          </a:p>
          <a:p>
            <a:r>
              <a:rPr lang="da-DK" sz="1400" b="1" dirty="0"/>
              <a:t>”Hvad sagde jeg!” (konklusion).</a:t>
            </a:r>
          </a:p>
        </p:txBody>
      </p:sp>
      <p:sp>
        <p:nvSpPr>
          <p:cNvPr id="4" name="Pladsholder til diasnummer 3"/>
          <p:cNvSpPr>
            <a:spLocks noGrp="1"/>
          </p:cNvSpPr>
          <p:nvPr>
            <p:ph type="sldNum" sz="quarter" idx="10"/>
          </p:nvPr>
        </p:nvSpPr>
        <p:spPr/>
        <p:txBody>
          <a:bodyPr/>
          <a:lstStyle/>
          <a:p>
            <a:fld id="{96A056E6-CDFB-4A35-A605-6A0C9DB5A8C2}" type="slidenum">
              <a:rPr lang="da-DK" smtClean="0"/>
              <a:t>15</a:t>
            </a:fld>
            <a:endParaRPr lang="da-DK"/>
          </a:p>
        </p:txBody>
      </p:sp>
    </p:spTree>
    <p:extLst>
      <p:ext uri="{BB962C8B-B14F-4D97-AF65-F5344CB8AC3E}">
        <p14:creationId xmlns:p14="http://schemas.microsoft.com/office/powerpoint/2010/main" val="127631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238795" y="4646499"/>
            <a:ext cx="6483423" cy="4620811"/>
          </a:xfrm>
        </p:spPr>
        <p:txBody>
          <a:bodyPr/>
          <a:lstStyle/>
          <a:p>
            <a:r>
              <a:rPr lang="da-DK" sz="1400" b="1" dirty="0"/>
              <a:t>Som tidligere nævnt står den opvoksende generation over for store samfundsmæssige udfordringer – og det kræver mod.</a:t>
            </a:r>
          </a:p>
          <a:p>
            <a:r>
              <a:rPr lang="da-DK" sz="1400" b="1" dirty="0"/>
              <a:t>Men også i hverdagslivet udfordres både børn og voksne af problemer og opgaver, som kræver en vis portion mod at håndtere.</a:t>
            </a:r>
          </a:p>
          <a:p>
            <a:endParaRPr lang="da-DK" sz="1400" b="1" dirty="0"/>
          </a:p>
          <a:p>
            <a:r>
              <a:rPr lang="da-DK" sz="1400" b="1" dirty="0"/>
              <a:t>Ordet Mod’ er på flere sprog  knyttet til følelser og følelsesmæssige udtryk.  Det engelske og franske ord for mod, </a:t>
            </a:r>
            <a:r>
              <a:rPr lang="da-DK" sz="1400" b="1" i="1" dirty="0"/>
              <a:t>courage</a:t>
            </a:r>
            <a:r>
              <a:rPr lang="da-DK" sz="1400" b="1" dirty="0"/>
              <a:t>, kommer af den latinske rod </a:t>
            </a:r>
            <a:r>
              <a:rPr lang="da-DK" sz="1400" b="1" i="1" dirty="0" err="1"/>
              <a:t>cor</a:t>
            </a:r>
            <a:r>
              <a:rPr lang="da-DK" sz="1400" b="1" dirty="0"/>
              <a:t>, som betyder hjerte.  Når man vælger hjertet, tager man mod til at vise, hvem man er. Denne sammenhæng mellem hjerte og mod betyder, at den modige følger hjertet, det vil sige en følelsesmæssig opmærksomhed. Det kan i dette perspektiv betyde, at det så ikke altid er fornuften, der får forrang</a:t>
            </a:r>
          </a:p>
          <a:p>
            <a:endParaRPr lang="da-DK" sz="1400" b="1" dirty="0"/>
          </a:p>
          <a:p>
            <a:r>
              <a:rPr lang="da-DK" sz="1400" b="1" dirty="0"/>
              <a:t>Men hvad er mod?</a:t>
            </a:r>
          </a:p>
          <a:p>
            <a:r>
              <a:rPr lang="da-DK" sz="1400" b="1" dirty="0"/>
              <a:t>Ifølge Aristoteles er mod en dyd, altså et beundringsværdigt karaktertræk, som hjælper individet til a handle på bestemte måder, på en balanceret måde. Og mod som en gylden middelvej, en etisk hovedvej, er at balancere mellem </a:t>
            </a:r>
            <a:r>
              <a:rPr lang="da-DK" sz="1400" b="1" u="sng" dirty="0"/>
              <a:t>fejhed</a:t>
            </a:r>
            <a:r>
              <a:rPr lang="da-DK" sz="1400" b="1" dirty="0"/>
              <a:t> og </a:t>
            </a:r>
            <a:r>
              <a:rPr lang="da-DK" sz="1400" b="1" u="sng" dirty="0"/>
              <a:t>dumdristighed.</a:t>
            </a:r>
          </a:p>
          <a:p>
            <a:endParaRPr lang="da-DK" sz="1400" b="1" dirty="0"/>
          </a:p>
          <a:p>
            <a:r>
              <a:rPr lang="da-DK" sz="1400" b="1" dirty="0"/>
              <a:t>Mod giver os mulighed for at forsvare det, vi har kært og holder af – og at stå rank og stolt ved, hvem vi selv er. (Finn Thorbjørn Hansen s. 21)</a:t>
            </a:r>
          </a:p>
          <a:p>
            <a:r>
              <a:rPr lang="da-DK" sz="1400" b="1" dirty="0"/>
              <a:t>Når børn er nysgerrige bringer de ofte sig selv ind i et ukendt terræn, ud på dybt vand – en rejse der kræver MOD</a:t>
            </a:r>
          </a:p>
          <a:p>
            <a:r>
              <a:rPr lang="da-DK" sz="1400" b="1" dirty="0"/>
              <a:t>Mod og den modige ser vi op til. </a:t>
            </a:r>
            <a:r>
              <a:rPr lang="da-DK" sz="1400" b="1" u="sng" dirty="0"/>
              <a:t>Fejhed </a:t>
            </a:r>
            <a:r>
              <a:rPr lang="da-DK" sz="1400" b="1" dirty="0"/>
              <a:t>er flovt, og det ser vi ned på.</a:t>
            </a:r>
          </a:p>
        </p:txBody>
      </p:sp>
      <p:sp>
        <p:nvSpPr>
          <p:cNvPr id="4" name="Pladsholder til diasnummer 3"/>
          <p:cNvSpPr>
            <a:spLocks noGrp="1"/>
          </p:cNvSpPr>
          <p:nvPr>
            <p:ph type="sldNum" sz="quarter" idx="10"/>
          </p:nvPr>
        </p:nvSpPr>
        <p:spPr/>
        <p:txBody>
          <a:bodyPr/>
          <a:lstStyle/>
          <a:p>
            <a:fld id="{4081AADF-6E0A-4F5C-983E-BB042B665F16}" type="slidenum">
              <a:rPr lang="da-DK" smtClean="0"/>
              <a:t>16</a:t>
            </a:fld>
            <a:endParaRPr lang="da-DK" dirty="0"/>
          </a:p>
        </p:txBody>
      </p:sp>
    </p:spTree>
    <p:extLst>
      <p:ext uri="{BB962C8B-B14F-4D97-AF65-F5344CB8AC3E}">
        <p14:creationId xmlns:p14="http://schemas.microsoft.com/office/powerpoint/2010/main" val="129427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3795" name="Pladsholder til noter 2"/>
          <p:cNvSpPr>
            <a:spLocks noGrp="1"/>
          </p:cNvSpPr>
          <p:nvPr>
            <p:ph type="body" idx="1"/>
          </p:nvPr>
        </p:nvSpPr>
        <p:spPr>
          <a:xfrm>
            <a:off x="165947" y="4646500"/>
            <a:ext cx="6629118" cy="55154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995">
              <a:defRPr/>
            </a:pPr>
            <a:r>
              <a:rPr lang="da-DK" sz="1400" b="1" dirty="0"/>
              <a:t>”Grundlæggende er mod at risikere det kendte for det ukendte, det vante for det uvante, det </a:t>
            </a:r>
            <a:r>
              <a:rPr lang="en-US" sz="1400" b="1" dirty="0"/>
              <a:t> </a:t>
            </a:r>
            <a:r>
              <a:rPr lang="da-DK" sz="1400" b="1" dirty="0"/>
              <a:t>bekvemme for det ubekvemme, </a:t>
            </a:r>
            <a:r>
              <a:rPr lang="da-DK" sz="1400" b="1" dirty="0" err="1"/>
              <a:t>Osho</a:t>
            </a:r>
            <a:r>
              <a:rPr lang="da-DK" sz="1400" b="1" dirty="0"/>
              <a:t>, 2018</a:t>
            </a:r>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1C78FE1-BC66-46AE-BEDF-EE68C4563ADE}" type="slidenum">
              <a:rPr lang="da-DK" altLang="da-DK" sz="1200"/>
              <a:pPr/>
              <a:t>17</a:t>
            </a:fld>
            <a:endParaRPr lang="da-DK" altLang="da-DK" sz="1200"/>
          </a:p>
        </p:txBody>
      </p:sp>
    </p:spTree>
    <p:extLst>
      <p:ext uri="{BB962C8B-B14F-4D97-AF65-F5344CB8AC3E}">
        <p14:creationId xmlns:p14="http://schemas.microsoft.com/office/powerpoint/2010/main" val="789409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688818" y="4758890"/>
            <a:ext cx="5887705" cy="4508421"/>
          </a:xfrm>
        </p:spPr>
        <p:txBody>
          <a:bodyPr/>
          <a:lstStyle/>
          <a:p>
            <a:pPr defTabSz="922995">
              <a:defRPr/>
            </a:pPr>
            <a:r>
              <a:rPr lang="da-DK" sz="1400" b="1" dirty="0"/>
              <a:t>Mod og det at være modig er, når man i en presset situation vover at udvise fysisk eller mental styrke og omsætter denne til verbal eller fysisk handling - ofte en sådan handling, som de andre ikke tør gøre.</a:t>
            </a:r>
          </a:p>
          <a:p>
            <a:pPr defTabSz="922995">
              <a:defRPr/>
            </a:pPr>
            <a:endParaRPr lang="da-DK" sz="1400" b="1" dirty="0"/>
          </a:p>
          <a:p>
            <a:pPr defTabSz="922995">
              <a:defRPr/>
            </a:pPr>
            <a:r>
              <a:rPr lang="da-DK" sz="1400" b="1" dirty="0"/>
              <a:t>Mod er således at overvinde sin frygt og angst og indfri sine ønsker – og dermed at gøre det rigtige og nødvendige. </a:t>
            </a:r>
          </a:p>
          <a:p>
            <a:pPr defTabSz="922995">
              <a:defRPr/>
            </a:pPr>
            <a:endParaRPr lang="da-DK" sz="1400" b="1" dirty="0"/>
          </a:p>
          <a:p>
            <a:pPr defTabSz="922995">
              <a:defRPr/>
            </a:pPr>
            <a:r>
              <a:rPr lang="da-DK" sz="1400" b="1" dirty="0"/>
              <a:t>Men det er ikke ufarligt at følge hjertet og modet. Den spirituelle meditationsforsker og guru </a:t>
            </a:r>
            <a:r>
              <a:rPr lang="da-DK" sz="1400" b="1" dirty="0" err="1"/>
              <a:t>Osho</a:t>
            </a:r>
            <a:r>
              <a:rPr lang="en-US" sz="1400" b="1" dirty="0"/>
              <a:t> </a:t>
            </a:r>
            <a:r>
              <a:rPr lang="da-DK" sz="1400" b="1" dirty="0"/>
              <a:t> skriver, at ”mod er at bevæge sig på farlige stier.” (</a:t>
            </a:r>
            <a:r>
              <a:rPr lang="da-DK" sz="1400" b="1" dirty="0" err="1"/>
              <a:t>Osho</a:t>
            </a:r>
            <a:r>
              <a:rPr lang="da-DK" sz="1400" b="1" dirty="0"/>
              <a:t>, 2018). </a:t>
            </a:r>
          </a:p>
          <a:p>
            <a:pPr defTabSz="922995">
              <a:defRPr/>
            </a:pPr>
            <a:endParaRPr lang="da-DK" sz="1400" b="1" dirty="0"/>
          </a:p>
          <a:p>
            <a:pPr defTabSz="922995">
              <a:defRPr/>
            </a:pPr>
            <a:r>
              <a:rPr lang="da-DK" b="1" dirty="0"/>
              <a:t>Den tyske æstetiker Friedrich Schiller taler om mod, tapperhed og vovemod som handlinger der gennemføres på trods af farlighed.</a:t>
            </a:r>
          </a:p>
          <a:p>
            <a:pPr defTabSz="922995">
              <a:defRPr/>
            </a:pPr>
            <a:endParaRPr lang="da-DK" sz="1400" b="1" dirty="0"/>
          </a:p>
          <a:p>
            <a:pPr defTabSz="922995">
              <a:defRPr/>
            </a:pPr>
            <a:r>
              <a:rPr lang="da-DK" sz="1400" b="1" dirty="0"/>
              <a:t>At udvise mod og at være modig betyder, at man tør at stille op og møde modstanden. I overensstemmelse hermed definerer den cannadiske forfatter Douglas Walton mod som ”en dyd knyttet til en handling, der udføres for at nå et mål, hvor aktørerne er vedholdne i efterstræbelsen af dette mål trods ekstrem fare og frygt” (Walton, 1986, s. 171). </a:t>
            </a:r>
          </a:p>
          <a:p>
            <a:pPr defTabSz="922995">
              <a:defRPr/>
            </a:pPr>
            <a:endParaRPr lang="da-DK" sz="1400" b="1" dirty="0"/>
          </a:p>
          <a:p>
            <a:pPr defTabSz="922995">
              <a:defRPr/>
            </a:pPr>
            <a:r>
              <a:rPr lang="da-DK" sz="1400" b="1" dirty="0"/>
              <a:t>Både børn og voksne vil gerne være modige – men tør vi?</a:t>
            </a:r>
          </a:p>
        </p:txBody>
      </p:sp>
      <p:sp>
        <p:nvSpPr>
          <p:cNvPr id="4" name="Pladsholder til slidenummer 3"/>
          <p:cNvSpPr>
            <a:spLocks noGrp="1"/>
          </p:cNvSpPr>
          <p:nvPr>
            <p:ph type="sldNum" sz="quarter" idx="10"/>
          </p:nvPr>
        </p:nvSpPr>
        <p:spPr/>
        <p:txBody>
          <a:bodyPr/>
          <a:lstStyle/>
          <a:p>
            <a:fld id="{4081AADF-6E0A-4F5C-983E-BB042B665F16}" type="slidenum">
              <a:rPr lang="da-DK" smtClean="0"/>
              <a:t>18</a:t>
            </a:fld>
            <a:endParaRPr lang="da-DK" dirty="0"/>
          </a:p>
        </p:txBody>
      </p:sp>
    </p:spTree>
    <p:extLst>
      <p:ext uri="{BB962C8B-B14F-4D97-AF65-F5344CB8AC3E}">
        <p14:creationId xmlns:p14="http://schemas.microsoft.com/office/powerpoint/2010/main" val="180074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165946" y="4646499"/>
            <a:ext cx="6720623" cy="4620811"/>
          </a:xfrm>
        </p:spPr>
        <p:txBody>
          <a:bodyPr/>
          <a:lstStyle/>
          <a:p>
            <a:r>
              <a:rPr lang="en-US" sz="1400" b="1" dirty="0"/>
              <a:t> </a:t>
            </a:r>
            <a:r>
              <a:rPr lang="da-DK" sz="1400" b="1" dirty="0"/>
              <a:t>Pædagoger må turde stå ved deres pædagogiske idealer, fx i </a:t>
            </a:r>
            <a:r>
              <a:rPr lang="da-DK" sz="1400" b="1" i="1" dirty="0"/>
              <a:t>Hylet </a:t>
            </a:r>
            <a:r>
              <a:rPr lang="da-DK" sz="1400" b="1" dirty="0"/>
              <a:t>afviste pædagogerne pædofili-hysteriet og fasthold at her giver vi kram, kys og tager børnene på skødet. MORALSK mod.</a:t>
            </a:r>
          </a:p>
          <a:p>
            <a:endParaRPr lang="da-DK" sz="1400" b="1" dirty="0"/>
          </a:p>
          <a:p>
            <a:pPr defTabSz="922995">
              <a:defRPr/>
            </a:pPr>
            <a:r>
              <a:rPr lang="da-DK" sz="1400" b="1" dirty="0"/>
              <a:t>Sige fra over for </a:t>
            </a:r>
            <a:r>
              <a:rPr lang="da-DK" sz="1400" b="1" dirty="0" err="1"/>
              <a:t>mainsteam</a:t>
            </a:r>
            <a:r>
              <a:rPr lang="da-DK" sz="1400" b="1" dirty="0"/>
              <a:t> viden (Sonja </a:t>
            </a:r>
            <a:r>
              <a:rPr lang="da-DK" sz="1400" b="1" dirty="0" err="1"/>
              <a:t>Nieto</a:t>
            </a:r>
            <a:r>
              <a:rPr lang="da-DK" sz="1400" b="1" dirty="0"/>
              <a:t>; Greene), altså turde konfrontere sandhedsregimet, Foucault </a:t>
            </a:r>
          </a:p>
          <a:p>
            <a:pPr defTabSz="922995">
              <a:defRPr/>
            </a:pPr>
            <a:r>
              <a:rPr lang="da-DK" sz="1400" b="1" dirty="0"/>
              <a:t>Finn Thorbjørn Hansen: Pædagogen må have mod til ikke altid at handle ud fra ”systemets” og ”fagets” stemmer. </a:t>
            </a:r>
          </a:p>
          <a:p>
            <a:pPr defTabSz="922995">
              <a:defRPr/>
            </a:pPr>
            <a:endParaRPr lang="da-DK" sz="1400" b="1" dirty="0"/>
          </a:p>
          <a:p>
            <a:pPr defTabSz="922995">
              <a:defRPr/>
            </a:pPr>
            <a:r>
              <a:rPr lang="da-DK" sz="1400" b="1" dirty="0"/>
              <a:t>Pædagogen må have mod til at møde barnet i dette åbne, improviserede øjeblik, må pædagogen være modig, turde stille sig åben i situationen og lade situationen udvikle sig i dialog med barnet . Altså mod til at magte kaosangst.</a:t>
            </a:r>
          </a:p>
        </p:txBody>
      </p:sp>
      <p:sp>
        <p:nvSpPr>
          <p:cNvPr id="4" name="Pladsholder til slidenummer 3"/>
          <p:cNvSpPr>
            <a:spLocks noGrp="1"/>
          </p:cNvSpPr>
          <p:nvPr>
            <p:ph type="sldNum" sz="quarter" idx="10"/>
          </p:nvPr>
        </p:nvSpPr>
        <p:spPr/>
        <p:txBody>
          <a:bodyPr/>
          <a:lstStyle/>
          <a:p>
            <a:fld id="{4081AADF-6E0A-4F5C-983E-BB042B665F16}" type="slidenum">
              <a:rPr lang="da-DK" smtClean="0"/>
              <a:t>19</a:t>
            </a:fld>
            <a:endParaRPr lang="da-DK" dirty="0"/>
          </a:p>
        </p:txBody>
      </p:sp>
    </p:spTree>
    <p:extLst>
      <p:ext uri="{BB962C8B-B14F-4D97-AF65-F5344CB8AC3E}">
        <p14:creationId xmlns:p14="http://schemas.microsoft.com/office/powerpoint/2010/main" val="149733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1" y="4510182"/>
            <a:ext cx="6886568" cy="4757129"/>
          </a:xfrm>
        </p:spPr>
        <p:txBody>
          <a:bodyPr/>
          <a:lstStyle/>
          <a:p>
            <a:pPr defTabSz="922995">
              <a:defRPr/>
            </a:pPr>
            <a:r>
              <a:rPr lang="da-DK" sz="1400" b="1" u="sng" dirty="0"/>
              <a:t>Modige børn</a:t>
            </a:r>
            <a:r>
              <a:rPr lang="da-DK" sz="1400" b="1" dirty="0"/>
              <a:t> tør overskride sig selv og tør bringe sig selv ud af sin komfortzone og ind i den </a:t>
            </a:r>
            <a:r>
              <a:rPr lang="da-DK" sz="1400" b="1" dirty="0" err="1"/>
              <a:t>NUZ</a:t>
            </a:r>
            <a:endParaRPr lang="da-DK" sz="1400" b="1" dirty="0"/>
          </a:p>
          <a:p>
            <a:pPr defTabSz="922995">
              <a:defRPr/>
            </a:pPr>
            <a:r>
              <a:rPr lang="da-DK" sz="1400" b="1" dirty="0"/>
              <a:t>Det der er modigt for det ene barn er en hverdagshandling for det andet – </a:t>
            </a:r>
            <a:r>
              <a:rPr lang="da-DK" sz="1400" b="1" dirty="0" err="1"/>
              <a:t>NUZ</a:t>
            </a:r>
            <a:endParaRPr lang="da-DK" sz="1400" b="1" dirty="0"/>
          </a:p>
          <a:p>
            <a:pPr defTabSz="922995">
              <a:defRPr/>
            </a:pPr>
            <a:r>
              <a:rPr lang="da-DK" sz="1400" b="1" u="sng" dirty="0"/>
              <a:t>Fysisk mod</a:t>
            </a:r>
            <a:r>
              <a:rPr lang="da-DK" sz="1400" b="1" dirty="0"/>
              <a:t>:</a:t>
            </a:r>
          </a:p>
          <a:p>
            <a:pPr marL="288436" indent="-288436" defTabSz="922995">
              <a:buFontTx/>
              <a:buChar char="-"/>
              <a:defRPr/>
            </a:pPr>
            <a:r>
              <a:rPr lang="da-DK" sz="1400" b="1" dirty="0"/>
              <a:t> Plads til risikofyldt leg, fx at turde klatre højt op i et træ, springe ned fa højder, gynge højt. Tre ex s. 80 bl.a. Emil og Lukas springer fra en skrænt – vender tilbage til risikofyldt leg</a:t>
            </a:r>
          </a:p>
          <a:p>
            <a:pPr defTabSz="922995">
              <a:defRPr/>
            </a:pPr>
            <a:r>
              <a:rPr lang="da-DK" sz="1400" b="1" u="sng" dirty="0"/>
              <a:t>Mentalt mod</a:t>
            </a:r>
            <a:r>
              <a:rPr lang="da-DK" sz="1400" b="1" dirty="0"/>
              <a:t>: </a:t>
            </a:r>
          </a:p>
          <a:p>
            <a:pPr marL="749934" lvl="1" indent="-288436">
              <a:buFontTx/>
              <a:buChar char="-"/>
              <a:defRPr/>
            </a:pPr>
            <a:r>
              <a:rPr lang="da-DK" sz="1400" b="1" dirty="0"/>
              <a:t>Kritisere kammerater der driller, holder andre ud af legen,</a:t>
            </a:r>
          </a:p>
          <a:p>
            <a:pPr marL="749934" lvl="1" indent="-288436">
              <a:buFontTx/>
              <a:buChar char="-"/>
              <a:defRPr/>
            </a:pPr>
            <a:r>
              <a:rPr lang="da-DK" sz="1400" b="1" dirty="0"/>
              <a:t>Clara der tvinges i leg -  og som siger fra, s. 84</a:t>
            </a:r>
          </a:p>
          <a:p>
            <a:pPr marL="749934" lvl="1" indent="-288436">
              <a:buFontTx/>
              <a:buChar char="-"/>
              <a:defRPr/>
            </a:pPr>
            <a:r>
              <a:rPr lang="da-DK" sz="1400" b="1" dirty="0"/>
              <a:t>Magnus må ikke være med i </a:t>
            </a:r>
            <a:r>
              <a:rPr lang="da-DK" sz="1400" b="1" dirty="0" err="1"/>
              <a:t>urskovleg</a:t>
            </a:r>
            <a:r>
              <a:rPr lang="da-DK" sz="1400" b="1" dirty="0"/>
              <a:t> s.89 </a:t>
            </a:r>
          </a:p>
          <a:p>
            <a:pPr marL="749934" lvl="1" indent="-288436">
              <a:buFontTx/>
              <a:buChar char="-"/>
              <a:defRPr/>
            </a:pPr>
            <a:r>
              <a:rPr lang="da-DK" sz="1400" b="1" dirty="0"/>
              <a:t>Dagens rundkreds. En pige turde sige noget i samling – jeg har været i Frankrig. Pædagogen må fungere som det støttende stillads for at barnet overhoved tør åbne munden. </a:t>
            </a:r>
          </a:p>
          <a:p>
            <a:pPr marL="749934" lvl="1" indent="-288436">
              <a:buFontTx/>
              <a:buChar char="-"/>
              <a:defRPr/>
            </a:pPr>
            <a:r>
              <a:rPr lang="da-DK" sz="1400" b="1" dirty="0"/>
              <a:t>Sociolog Anette Prehn til skolebørn: at udvise mod til at gå op mod autoriteter</a:t>
            </a:r>
          </a:p>
          <a:p>
            <a:pPr defTabSz="922995">
              <a:defRPr/>
            </a:pPr>
            <a:r>
              <a:rPr lang="da-DK" sz="1400" b="1" u="sng" dirty="0"/>
              <a:t>Mod til at vise sig frem</a:t>
            </a:r>
            <a:r>
              <a:rPr lang="da-DK" sz="1400" b="1" dirty="0"/>
              <a:t>: </a:t>
            </a:r>
          </a:p>
          <a:p>
            <a:pPr marL="749934" lvl="1" indent="-288436">
              <a:buFontTx/>
              <a:buChar char="-"/>
              <a:defRPr/>
            </a:pPr>
            <a:r>
              <a:rPr lang="da-DK" sz="1400" b="1" dirty="0"/>
              <a:t>Anja er ny i børnehaven, viser sig for Camilla ved gyngerne s. 80</a:t>
            </a:r>
          </a:p>
          <a:p>
            <a:pPr defTabSz="922995">
              <a:defRPr/>
            </a:pPr>
            <a:r>
              <a:rPr lang="da-DK" sz="1400" b="1" u="sng" dirty="0" err="1"/>
              <a:t>Madmod</a:t>
            </a:r>
            <a:r>
              <a:rPr lang="da-DK" sz="1400" b="1" dirty="0"/>
              <a:t> se kapitel</a:t>
            </a:r>
          </a:p>
          <a:p>
            <a:pPr defTabSz="922995">
              <a:defRPr/>
            </a:pPr>
            <a:r>
              <a:rPr lang="da-DK" sz="1400" b="1" dirty="0"/>
              <a:t>-	- Lærer at smage på nye retter, s. 86</a:t>
            </a:r>
          </a:p>
          <a:p>
            <a:pPr defTabSz="922995">
              <a:defRPr/>
            </a:pPr>
            <a:r>
              <a:rPr lang="da-DK" sz="1400" b="1" u="sng" dirty="0"/>
              <a:t>Lege uhyggelige lege </a:t>
            </a:r>
            <a:endParaRPr lang="da-DK" sz="1400" b="1" dirty="0"/>
          </a:p>
          <a:p>
            <a:pPr defTabSz="922995">
              <a:defRPr/>
            </a:pPr>
            <a:r>
              <a:rPr lang="da-DK" sz="1400" b="1" dirty="0"/>
              <a:t>	- Ex vilde dyr, lægeleg, - En fire årig siger: ”nu vil jeg være mig selv igen”</a:t>
            </a:r>
          </a:p>
          <a:p>
            <a:pPr defTabSz="922995">
              <a:defRPr/>
            </a:pPr>
            <a:r>
              <a:rPr lang="da-DK" sz="1400" b="1" u="sng" dirty="0"/>
              <a:t>Have mod til at indgå i nye aktiviteter</a:t>
            </a:r>
            <a:endParaRPr lang="da-DK" sz="1400" b="1" dirty="0"/>
          </a:p>
          <a:p>
            <a:pPr defTabSz="922995">
              <a:defRPr/>
            </a:pPr>
            <a:r>
              <a:rPr lang="da-DK" sz="1400" b="1" dirty="0"/>
              <a:t>- fx dans, sang, leg, male- og tegneaktivitet og fysisk klatreaktivitet. Det eksperimentelle kan for nogle børn virker truende, og det kalder på den omsorgsfulde pædagog og det være nødvendigt for et barn at se på i en periode – og så samle mod til at indgå. </a:t>
            </a:r>
          </a:p>
        </p:txBody>
      </p:sp>
    </p:spTree>
    <p:extLst>
      <p:ext uri="{BB962C8B-B14F-4D97-AF65-F5344CB8AC3E}">
        <p14:creationId xmlns:p14="http://schemas.microsoft.com/office/powerpoint/2010/main" val="209270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1" dirty="0"/>
          </a:p>
          <a:p>
            <a:r>
              <a:rPr lang="da-DK" sz="1800" b="1" dirty="0"/>
              <a:t>I disse to bøger har vi bidraget til en første forståelse.</a:t>
            </a:r>
          </a:p>
          <a:p>
            <a:endParaRPr lang="da-DK" sz="1800" b="1" dirty="0"/>
          </a:p>
          <a:p>
            <a:r>
              <a:rPr lang="da-DK" sz="1800" b="1" dirty="0"/>
              <a:t>Bogen MOD i pædagogikken handler selvsagt om mod</a:t>
            </a:r>
          </a:p>
          <a:p>
            <a:endParaRPr lang="da-DK" sz="1800" b="1" dirty="0"/>
          </a:p>
          <a:p>
            <a:r>
              <a:rPr lang="da-DK" sz="1800" b="1" dirty="0"/>
              <a:t>Og i bogen om science og bæredygtighed udfolder vi begrebet nysgerrighed – samt nabobegreberne: opmærksomhed, interesse og </a:t>
            </a:r>
            <a:r>
              <a:rPr lang="da-DK" sz="1800" b="1" dirty="0" err="1"/>
              <a:t>undren</a:t>
            </a:r>
            <a:r>
              <a:rPr lang="da-DK" sz="1800" b="1" dirty="0"/>
              <a:t> </a:t>
            </a:r>
          </a:p>
        </p:txBody>
      </p:sp>
      <p:sp>
        <p:nvSpPr>
          <p:cNvPr id="4" name="Pladsholder til slidenummer 3"/>
          <p:cNvSpPr>
            <a:spLocks noGrp="1"/>
          </p:cNvSpPr>
          <p:nvPr>
            <p:ph type="sldNum" sz="quarter" idx="10"/>
          </p:nvPr>
        </p:nvSpPr>
        <p:spPr/>
        <p:txBody>
          <a:bodyPr/>
          <a:lstStyle/>
          <a:p>
            <a:fld id="{4081AADF-6E0A-4F5C-983E-BB042B665F16}" type="slidenum">
              <a:rPr lang="da-DK" smtClean="0"/>
              <a:t>2</a:t>
            </a:fld>
            <a:endParaRPr lang="da-DK" dirty="0"/>
          </a:p>
        </p:txBody>
      </p:sp>
    </p:spTree>
    <p:extLst>
      <p:ext uri="{BB962C8B-B14F-4D97-AF65-F5344CB8AC3E}">
        <p14:creationId xmlns:p14="http://schemas.microsoft.com/office/powerpoint/2010/main" val="1449031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dsholder til diasbillede 1"/>
          <p:cNvSpPr>
            <a:spLocks noGrp="1" noRot="1" noChangeAspect="1" noTextEdit="1"/>
          </p:cNvSpPr>
          <p:nvPr>
            <p:ph type="sldImg"/>
          </p:nvPr>
        </p:nvSpPr>
        <p:spPr>
          <a:ln/>
        </p:spPr>
      </p:sp>
      <p:sp>
        <p:nvSpPr>
          <p:cNvPr id="3686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z="1400" b="1" dirty="0"/>
              <a:t>Foto fra børnehave Thorshavn 2016</a:t>
            </a:r>
          </a:p>
          <a:p>
            <a:r>
              <a:rPr lang="da-DK" sz="1400" b="1" dirty="0"/>
              <a:t>Risikofyldt leg Ellen Beate Sandseter &amp; Øyvind Kvalnes</a:t>
            </a:r>
          </a:p>
          <a:p>
            <a:endParaRPr lang="da-DK" sz="1400" b="1" dirty="0"/>
          </a:p>
          <a:p>
            <a:pPr marL="538414" indent="-538414">
              <a:lnSpc>
                <a:spcPct val="80000"/>
              </a:lnSpc>
            </a:pPr>
            <a:r>
              <a:rPr lang="en-GB" altLang="en-US" sz="1400" b="1" dirty="0"/>
              <a:t>	</a:t>
            </a:r>
            <a:r>
              <a:rPr lang="da-DK" altLang="en-US" sz="1400" b="1" dirty="0"/>
              <a:t>Risikofyldt leg rummer spændende og udfordrende former for fysisk leg og involverer usikkerhed og risiko for fysisk skade. Kendetegnet ved Store højder, Hurtig fart, Farlige redskaber, Kamp fx slåskamp og fægte, sammenstød (på cykler) plus at fare vild s. 102</a:t>
            </a:r>
          </a:p>
          <a:p>
            <a:pPr marL="538414" indent="-538414">
              <a:lnSpc>
                <a:spcPct val="80000"/>
              </a:lnSpc>
            </a:pPr>
            <a:endParaRPr lang="da-DK" altLang="en-US" sz="1400" b="1" dirty="0"/>
          </a:p>
          <a:p>
            <a:pPr marL="538414" indent="-538414" defTabSz="922995">
              <a:lnSpc>
                <a:spcPct val="80000"/>
              </a:lnSpc>
              <a:defRPr/>
            </a:pPr>
            <a:r>
              <a:rPr lang="da-DK" sz="1400" b="1" dirty="0"/>
              <a:t>Her bringe historien med cykelturen og den stejle bakke – Sandseter s.  99</a:t>
            </a:r>
          </a:p>
          <a:p>
            <a:pPr marL="538414" indent="-538414">
              <a:lnSpc>
                <a:spcPct val="80000"/>
              </a:lnSpc>
            </a:pPr>
            <a:endParaRPr lang="da-DK" altLang="en-US" sz="1400" b="1" dirty="0"/>
          </a:p>
          <a:p>
            <a:endParaRPr lang="da-DK" altLang="en-US" sz="1400" b="1" dirty="0"/>
          </a:p>
        </p:txBody>
      </p:sp>
      <p:sp>
        <p:nvSpPr>
          <p:cNvPr id="3686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601E2F3-0CDF-4ED1-98CE-32BF76682ED0}" type="slidenum">
              <a:rPr lang="da-DK" altLang="en-US" smtClean="0"/>
              <a:pPr eaLnBrk="1" hangingPunct="1">
                <a:spcBef>
                  <a:spcPct val="0"/>
                </a:spcBef>
              </a:pPr>
              <a:t>21</a:t>
            </a:fld>
            <a:endParaRPr lang="da-DK" altLang="en-US" smtClean="0"/>
          </a:p>
        </p:txBody>
      </p:sp>
    </p:spTree>
    <p:extLst>
      <p:ext uri="{BB962C8B-B14F-4D97-AF65-F5344CB8AC3E}">
        <p14:creationId xmlns:p14="http://schemas.microsoft.com/office/powerpoint/2010/main" val="137269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 </a:t>
            </a:r>
          </a:p>
          <a:p>
            <a:r>
              <a:rPr lang="da-DK" sz="1400" b="1" u="sng" dirty="0"/>
              <a:t>Livsmod</a:t>
            </a:r>
            <a:r>
              <a:rPr lang="da-DK" sz="1400" b="1" dirty="0"/>
              <a:t> – De forskellige former for mod og barnets afprøvning af og disse former for mod kan føre til en generel oplevelse af livsmod, at have mod på livet. </a:t>
            </a:r>
          </a:p>
          <a:p>
            <a:r>
              <a:rPr lang="da-DK" sz="1400" b="1" dirty="0"/>
              <a:t>Her er vitalitet og livsmod optimistiske og bærende kræfter i livet og hjælper igennem kriser og udfordringer. Men hvis disse bliver for tunge, kan de slå over i deres modsætning, nemlig risiko for at mislykkes og i sidste ende en egentlig livsangst. </a:t>
            </a:r>
          </a:p>
          <a:p>
            <a:endParaRPr lang="da-DK" sz="1400" b="1" dirty="0"/>
          </a:p>
          <a:p>
            <a:r>
              <a:rPr lang="da-DK" sz="1400" b="1" dirty="0"/>
              <a:t>Livsmod er et eksistentielt tema, hvilket den tysk-amerikanske teolog Paul </a:t>
            </a:r>
            <a:r>
              <a:rPr lang="da-DK" sz="1400" b="1" dirty="0" err="1"/>
              <a:t>Tillich</a:t>
            </a:r>
            <a:r>
              <a:rPr lang="da-DK" sz="1400" b="1" dirty="0"/>
              <a:t> (2016) betoner: ”Livsmod er i en eksistentialistisk forstand modstillet angsten og er et udtryk for sindets kraft til at overvinde den. Livsmod er at vælge livet, samtidigt med at man erkender angsten.” Det er en form for selvopholdelsesdrift, som især i situationer, hvor frygten truer, kan mobilisere en særlig kraft, således at man kan modsætte sig det truende.</a:t>
            </a:r>
          </a:p>
          <a:p>
            <a:endParaRPr lang="da-DK" sz="1400" b="1" u="sng" dirty="0"/>
          </a:p>
          <a:p>
            <a:r>
              <a:rPr lang="da-DK" sz="1400" b="1" dirty="0"/>
              <a:t> </a:t>
            </a:r>
          </a:p>
          <a:p>
            <a:endParaRPr lang="da-DK" sz="1400" b="1" u="sng" dirty="0"/>
          </a:p>
          <a:p>
            <a:pPr defTabSz="922995">
              <a:defRPr/>
            </a:pPr>
            <a:endParaRPr lang="da-DK" sz="1400" b="1" u="sng" dirty="0"/>
          </a:p>
          <a:p>
            <a:pPr defTabSz="922995">
              <a:defRPr/>
            </a:pPr>
            <a:endParaRPr lang="da-DK" sz="1400" b="1" dirty="0"/>
          </a:p>
          <a:p>
            <a:endParaRPr lang="da-DK" sz="1400" b="1" u="sng" dirty="0"/>
          </a:p>
          <a:p>
            <a:pPr defTabSz="922995">
              <a:defRPr/>
            </a:pPr>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22</a:t>
            </a:fld>
            <a:endParaRPr lang="da-DK" dirty="0"/>
          </a:p>
        </p:txBody>
      </p:sp>
    </p:spTree>
    <p:extLst>
      <p:ext uri="{BB962C8B-B14F-4D97-AF65-F5344CB8AC3E}">
        <p14:creationId xmlns:p14="http://schemas.microsoft.com/office/powerpoint/2010/main" val="260538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311641" y="4510183"/>
            <a:ext cx="6264881" cy="5288891"/>
          </a:xfrm>
        </p:spPr>
        <p:txBody>
          <a:bodyPr/>
          <a:lstStyle/>
          <a:p>
            <a:pPr defTabSz="922995">
              <a:defRPr/>
            </a:pPr>
            <a:r>
              <a:rPr lang="da-DK" sz="1400" b="1" dirty="0"/>
              <a:t>Børn udvikler mod, når de får mulighed for at gennemføre udfordrende og fralige handlinger. Annette Pren: citat</a:t>
            </a:r>
          </a:p>
          <a:p>
            <a:pPr defTabSz="922995">
              <a:defRPr/>
            </a:pPr>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23</a:t>
            </a:fld>
            <a:endParaRPr lang="da-DK" dirty="0"/>
          </a:p>
        </p:txBody>
      </p:sp>
    </p:spTree>
    <p:extLst>
      <p:ext uri="{BB962C8B-B14F-4D97-AF65-F5344CB8AC3E}">
        <p14:creationId xmlns:p14="http://schemas.microsoft.com/office/powerpoint/2010/main" val="917421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defRPr/>
            </a:pPr>
            <a:r>
              <a:rPr lang="da-DK" altLang="da-DK" sz="1800" b="1" dirty="0">
                <a:latin typeface="Calibri" panose="020F0502020204030204" pitchFamily="34" charset="0"/>
                <a:cs typeface="Calibri" panose="020F0502020204030204" pitchFamily="34" charset="0"/>
              </a:rPr>
              <a:t>Omsorg og læring virker samtidigt</a:t>
            </a:r>
          </a:p>
          <a:p>
            <a:endParaRPr lang="da-DK" sz="18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24</a:t>
            </a:fld>
            <a:endParaRPr lang="da-DK" dirty="0"/>
          </a:p>
        </p:txBody>
      </p:sp>
    </p:spTree>
    <p:extLst>
      <p:ext uri="{BB962C8B-B14F-4D97-AF65-F5344CB8AC3E}">
        <p14:creationId xmlns:p14="http://schemas.microsoft.com/office/powerpoint/2010/main" val="268881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dsholder til diasbillede 1"/>
          <p:cNvSpPr>
            <a:spLocks noGrp="1" noRot="1" noChangeAspect="1" noTextEdit="1"/>
          </p:cNvSpPr>
          <p:nvPr>
            <p:ph type="sldImg"/>
          </p:nvPr>
        </p:nvSpPr>
        <p:spPr>
          <a:ln/>
        </p:spPr>
      </p:sp>
      <p:sp>
        <p:nvSpPr>
          <p:cNvPr id="50179"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dirty="0">
                <a:cs typeface="Calibri" panose="020F0502020204030204" pitchFamily="34" charset="0"/>
              </a:rPr>
              <a:t>Vi ser på en første definition af omsorg </a:t>
            </a:r>
          </a:p>
          <a:p>
            <a:pPr>
              <a:defRPr/>
            </a:pPr>
            <a:endParaRPr lang="da-DK" altLang="en-US" sz="1400" b="1" dirty="0">
              <a:cs typeface="Calibri" panose="020F0502020204030204" pitchFamily="34" charset="0"/>
            </a:endParaRPr>
          </a:p>
          <a:p>
            <a:pPr>
              <a:defRPr/>
            </a:pPr>
            <a:r>
              <a:rPr lang="da-DK" altLang="en-US" sz="1400" b="1" dirty="0">
                <a:cs typeface="Calibri" panose="020F0502020204030204" pitchFamily="34" charset="0"/>
              </a:rPr>
              <a:t>Tysk: </a:t>
            </a:r>
            <a:r>
              <a:rPr lang="da-DK" altLang="en-US" sz="1400" b="1" dirty="0" err="1">
                <a:cs typeface="Calibri" panose="020F0502020204030204" pitchFamily="34" charset="0"/>
              </a:rPr>
              <a:t>Sorge</a:t>
            </a:r>
            <a:endParaRPr lang="da-DK" altLang="en-US" sz="1400" b="1" dirty="0">
              <a:cs typeface="Calibri" panose="020F0502020204030204" pitchFamily="34" charset="0"/>
            </a:endParaRPr>
          </a:p>
          <a:p>
            <a:pPr>
              <a:defRPr/>
            </a:pPr>
            <a:r>
              <a:rPr lang="da-DK" altLang="en-US" sz="1400" b="1" dirty="0">
                <a:cs typeface="Calibri" panose="020F0502020204030204" pitchFamily="34" charset="0"/>
              </a:rPr>
              <a:t>Engelsk: Care </a:t>
            </a:r>
            <a:endParaRPr lang="en-US" altLang="en-US" dirty="0" smtClean="0"/>
          </a:p>
        </p:txBody>
      </p:sp>
      <p:sp>
        <p:nvSpPr>
          <p:cNvPr id="922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A0190D7A-A185-49EB-BB19-FDB1F1A78A0E}" type="slidenum">
              <a:rPr lang="da-DK" altLang="en-US" sz="1200"/>
              <a:pPr/>
              <a:t>26</a:t>
            </a:fld>
            <a:endParaRPr lang="da-DK" altLang="en-US" sz="1200"/>
          </a:p>
        </p:txBody>
      </p:sp>
    </p:spTree>
    <p:extLst>
      <p:ext uri="{BB962C8B-B14F-4D97-AF65-F5344CB8AC3E}">
        <p14:creationId xmlns:p14="http://schemas.microsoft.com/office/powerpoint/2010/main" val="1107098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dsholder til diasbillede 1"/>
          <p:cNvSpPr>
            <a:spLocks noGrp="1" noRot="1" noChangeAspect="1" noTextEdit="1"/>
          </p:cNvSpPr>
          <p:nvPr>
            <p:ph type="sldImg"/>
          </p:nvPr>
        </p:nvSpPr>
        <p:spPr>
          <a:ln/>
        </p:spPr>
      </p:sp>
      <p:sp>
        <p:nvSpPr>
          <p:cNvPr id="50179"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dirty="0">
                <a:cs typeface="Calibri" panose="020F0502020204030204" pitchFamily="34" charset="0"/>
              </a:rPr>
              <a:t>Vi ser på en første definition af læring</a:t>
            </a:r>
            <a:endParaRPr lang="en-US" altLang="en-US" dirty="0" smtClean="0"/>
          </a:p>
        </p:txBody>
      </p:sp>
      <p:sp>
        <p:nvSpPr>
          <p:cNvPr id="1126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0423418D-FD4D-498E-ACE2-5602B0093594}" type="slidenum">
              <a:rPr lang="da-DK" altLang="en-US" sz="1200"/>
              <a:pPr/>
              <a:t>27</a:t>
            </a:fld>
            <a:endParaRPr lang="da-DK" altLang="en-US" sz="1200"/>
          </a:p>
        </p:txBody>
      </p:sp>
    </p:spTree>
    <p:extLst>
      <p:ext uri="{BB962C8B-B14F-4D97-AF65-F5344CB8AC3E}">
        <p14:creationId xmlns:p14="http://schemas.microsoft.com/office/powerpoint/2010/main" val="302691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slidebillede 1"/>
          <p:cNvSpPr>
            <a:spLocks noGrp="1" noRot="1" noChangeAspect="1" noTextEdit="1"/>
          </p:cNvSpPr>
          <p:nvPr>
            <p:ph type="sldImg"/>
          </p:nvPr>
        </p:nvSpPr>
        <p:spPr>
          <a:ln/>
        </p:spPr>
      </p:sp>
      <p:sp>
        <p:nvSpPr>
          <p:cNvPr id="24579"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123" indent="-346123">
              <a:buFontTx/>
              <a:buAutoNum type="arabicPeriod"/>
              <a:defRPr/>
            </a:pPr>
            <a:r>
              <a:rPr lang="da-DK" altLang="da-DK" sz="1400" b="1" dirty="0"/>
              <a:t>Linje er pædagogens virksomhed</a:t>
            </a:r>
          </a:p>
          <a:p>
            <a:pPr marL="346123" indent="-346123">
              <a:buFontTx/>
              <a:buAutoNum type="arabicPeriod"/>
              <a:defRPr/>
            </a:pPr>
            <a:r>
              <a:rPr lang="da-DK" altLang="da-DK" sz="1400" b="1" dirty="0"/>
              <a:t>2. linje er barnets virksomhed</a:t>
            </a:r>
          </a:p>
          <a:p>
            <a:pPr marL="346123" indent="-346123">
              <a:buFontTx/>
              <a:buAutoNum type="arabicPeriod"/>
              <a:defRPr/>
            </a:pPr>
            <a:r>
              <a:rPr lang="da-DK" altLang="da-DK" sz="1400" b="1" dirty="0"/>
              <a:t>3. linje er resultatet</a:t>
            </a:r>
          </a:p>
          <a:p>
            <a:pPr>
              <a:defRPr/>
            </a:pPr>
            <a:endParaRPr lang="da-DK" altLang="da-DK" sz="1400" b="1" dirty="0"/>
          </a:p>
          <a:p>
            <a:pPr>
              <a:defRPr/>
            </a:pPr>
            <a:r>
              <a:rPr lang="da-DK" altLang="da-DK" sz="1400" b="1" dirty="0"/>
              <a:t>Og nu en kort </a:t>
            </a:r>
            <a:r>
              <a:rPr lang="da-DK" altLang="da-DK" sz="1400" b="1" dirty="0" err="1"/>
              <a:t>defition</a:t>
            </a:r>
            <a:r>
              <a:rPr lang="da-DK" altLang="da-DK" sz="1400" b="1" dirty="0"/>
              <a:t> af begreberne omsorg, opdagelse og undervisning</a:t>
            </a:r>
          </a:p>
          <a:p>
            <a:pPr>
              <a:defRPr/>
            </a:pPr>
            <a:r>
              <a:rPr lang="da-DK" altLang="da-DK" sz="1400" b="1" dirty="0"/>
              <a:t>Omsorg fører til trivsel</a:t>
            </a:r>
          </a:p>
          <a:p>
            <a:pPr>
              <a:defRPr/>
            </a:pPr>
            <a:r>
              <a:rPr lang="da-DK" altLang="da-DK" sz="1400" b="1" dirty="0"/>
              <a:t>Opdragelse til tilegnelse af normer, holdninger – altså læring</a:t>
            </a:r>
          </a:p>
          <a:p>
            <a:pPr>
              <a:defRPr/>
            </a:pPr>
            <a:r>
              <a:rPr lang="da-DK" altLang="da-DK" sz="1400" b="1" dirty="0"/>
              <a:t>Undervisning – fører til kundskaber, færdigheder – altså  læring</a:t>
            </a:r>
          </a:p>
          <a:p>
            <a:pPr>
              <a:defRPr/>
            </a:pPr>
            <a:endParaRPr lang="da-DK" altLang="da-DK" sz="1400" b="1" dirty="0"/>
          </a:p>
          <a:p>
            <a:pPr>
              <a:defRPr/>
            </a:pPr>
            <a:r>
              <a:rPr lang="da-DK" altLang="da-DK" sz="1400" b="1" dirty="0"/>
              <a:t>Udvikling og dannelse</a:t>
            </a:r>
          </a:p>
          <a:p>
            <a:pPr marL="346123" indent="-346123">
              <a:buFontTx/>
              <a:buAutoNum type="arabicPeriod"/>
              <a:defRPr/>
            </a:pPr>
            <a:endParaRPr lang="da-DK" altLang="da-DK" sz="1400" b="1" dirty="0"/>
          </a:p>
          <a:p>
            <a:pPr>
              <a:defRPr/>
            </a:pPr>
            <a:r>
              <a:rPr lang="da-DK" altLang="da-DK" sz="1400" b="1" dirty="0"/>
              <a:t>Og nu en definition af begreberne</a:t>
            </a:r>
          </a:p>
        </p:txBody>
      </p:sp>
      <p:sp>
        <p:nvSpPr>
          <p:cNvPr id="27652"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78081DFB-EF99-44C4-8E39-F606550AC017}" type="slidenum">
              <a:rPr lang="da-DK" altLang="da-DK" sz="1200"/>
              <a:pPr/>
              <a:t>28</a:t>
            </a:fld>
            <a:endParaRPr lang="da-DK" altLang="da-DK" sz="1200"/>
          </a:p>
        </p:txBody>
      </p:sp>
    </p:spTree>
    <p:extLst>
      <p:ext uri="{BB962C8B-B14F-4D97-AF65-F5344CB8AC3E}">
        <p14:creationId xmlns:p14="http://schemas.microsoft.com/office/powerpoint/2010/main" val="4195584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dsholder til diasbillede 1"/>
          <p:cNvSpPr>
            <a:spLocks noGrp="1" noRot="1" noChangeAspect="1" noTextEdit="1"/>
          </p:cNvSpPr>
          <p:nvPr>
            <p:ph type="sldImg"/>
          </p:nvPr>
        </p:nvSpPr>
        <p:spPr>
          <a:ln/>
        </p:spPr>
      </p:sp>
      <p:sp>
        <p:nvSpPr>
          <p:cNvPr id="296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b="1"/>
          </a:p>
        </p:txBody>
      </p:sp>
      <p:sp>
        <p:nvSpPr>
          <p:cNvPr id="2970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8AFF0144-884C-4D8B-8F79-8A382BAE1306}" type="slidenum">
              <a:rPr lang="da-DK" altLang="en-US" sz="1200"/>
              <a:pPr/>
              <a:t>29</a:t>
            </a:fld>
            <a:endParaRPr lang="da-DK" altLang="en-US" sz="1200"/>
          </a:p>
        </p:txBody>
      </p:sp>
    </p:spTree>
    <p:extLst>
      <p:ext uri="{BB962C8B-B14F-4D97-AF65-F5344CB8AC3E}">
        <p14:creationId xmlns:p14="http://schemas.microsoft.com/office/powerpoint/2010/main" val="396369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dsholder til slidebillede 1"/>
          <p:cNvSpPr>
            <a:spLocks noGrp="1" noRot="1" noChangeAspect="1" noTextEdit="1"/>
          </p:cNvSpPr>
          <p:nvPr>
            <p:ph type="sldImg"/>
          </p:nvPr>
        </p:nvSpPr>
        <p:spPr>
          <a:ln/>
        </p:spPr>
      </p:sp>
      <p:sp>
        <p:nvSpPr>
          <p:cNvPr id="317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b="1">
                <a:latin typeface="Calibri" panose="020F0502020204030204" pitchFamily="34" charset="0"/>
                <a:cs typeface="Calibri" panose="020F0502020204030204" pitchFamily="34" charset="0"/>
              </a:rPr>
              <a:t>Opdragelse er ikke en ”dragen op” til de voksnes fornuft og tilpasning til kulturen, men derimod de processer, hvorigennem barnet gennem egen virksomhed inddrages eller indvies i kulturen (Peters, 1992; Varming, 1992).</a:t>
            </a:r>
          </a:p>
          <a:p>
            <a:endParaRPr lang="da-DK" altLang="da-DK" smtClean="0">
              <a:latin typeface="Calibri" panose="020F0502020204030204" pitchFamily="34" charset="0"/>
              <a:cs typeface="Calibri" panose="020F0502020204030204" pitchFamily="34" charset="0"/>
            </a:endParaRPr>
          </a:p>
          <a:p>
            <a:endParaRPr lang="da-DK" altLang="da-DK" smtClean="0"/>
          </a:p>
          <a:p>
            <a:endParaRPr lang="da-DK" altLang="da-DK" smtClean="0"/>
          </a:p>
        </p:txBody>
      </p:sp>
      <p:sp>
        <p:nvSpPr>
          <p:cNvPr id="31748"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85BE310C-B30A-4BDA-8724-0BE847A7AAE4}" type="slidenum">
              <a:rPr lang="da-DK" altLang="da-DK" sz="1200"/>
              <a:pPr/>
              <a:t>30</a:t>
            </a:fld>
            <a:endParaRPr lang="da-DK" altLang="da-DK" sz="1200"/>
          </a:p>
        </p:txBody>
      </p:sp>
    </p:spTree>
    <p:extLst>
      <p:ext uri="{BB962C8B-B14F-4D97-AF65-F5344CB8AC3E}">
        <p14:creationId xmlns:p14="http://schemas.microsoft.com/office/powerpoint/2010/main" val="643587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 name="Pladsholder til noter 2"/>
          <p:cNvSpPr>
            <a:spLocks noGrp="1"/>
          </p:cNvSpPr>
          <p:nvPr>
            <p:ph type="body" idx="1"/>
          </p:nvPr>
        </p:nvSpPr>
        <p:spPr/>
        <p:txBody>
          <a:bodyPr/>
          <a:lstStyle/>
          <a:p>
            <a:pPr>
              <a:defRPr/>
            </a:pPr>
            <a:r>
              <a:rPr lang="da-DK" sz="1400" b="1" dirty="0">
                <a:cs typeface="Calibri" panose="020F0502020204030204" pitchFamily="34" charset="0"/>
              </a:rPr>
              <a:t>Her er især tale om at pædagogen sammen med børnene skaber et aktivt og udfordrende læringsmiljø, Zonen for Nærmeste Udvikling, hvor pædagogen kan give støtte til børnenes læring</a:t>
            </a:r>
            <a:r>
              <a:rPr lang="da-DK" sz="1400" dirty="0"/>
              <a:t>. </a:t>
            </a:r>
          </a:p>
          <a:p>
            <a:pPr>
              <a:defRPr/>
            </a:pPr>
            <a:endParaRPr lang="da-DK" sz="1400" b="1" dirty="0"/>
          </a:p>
          <a:p>
            <a:pPr>
              <a:defRPr/>
            </a:pPr>
            <a:r>
              <a:rPr lang="da-DK" sz="1400" b="1" dirty="0"/>
              <a:t>Undervisningsbegrebet er i dag en del af den svenske lov om </a:t>
            </a:r>
            <a:r>
              <a:rPr lang="da-DK" sz="1400" b="1" dirty="0" err="1"/>
              <a:t>förskolan</a:t>
            </a:r>
            <a:endParaRPr lang="da-DK" sz="1400" b="1" dirty="0"/>
          </a:p>
          <a:p>
            <a:pPr>
              <a:defRPr/>
            </a:pPr>
            <a:endParaRPr lang="da-DK" sz="1400" b="1" dirty="0"/>
          </a:p>
          <a:p>
            <a:pPr>
              <a:defRPr/>
            </a:pPr>
            <a:r>
              <a:rPr lang="da-DK" sz="1400" b="1" dirty="0"/>
              <a:t>Omsorg – opdragelse – og undervisning på en gang, samtidigt, enhed - </a:t>
            </a:r>
            <a:r>
              <a:rPr lang="da-DK" sz="1400" b="1" dirty="0" err="1"/>
              <a:t>educare</a:t>
            </a:r>
            <a:endParaRPr lang="da-DK" sz="1400" b="1" dirty="0"/>
          </a:p>
          <a:p>
            <a:pPr>
              <a:defRPr/>
            </a:pPr>
            <a:endParaRPr lang="da-DK" dirty="0"/>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D360CC82-27CC-4C9B-9E4A-1653C75C35F6}" type="slidenum">
              <a:rPr lang="da-DK" altLang="da-DK" sz="1200"/>
              <a:pPr/>
              <a:t>31</a:t>
            </a:fld>
            <a:endParaRPr lang="da-DK" altLang="da-DK" sz="1200"/>
          </a:p>
        </p:txBody>
      </p:sp>
    </p:spTree>
    <p:extLst>
      <p:ext uri="{BB962C8B-B14F-4D97-AF65-F5344CB8AC3E}">
        <p14:creationId xmlns:p14="http://schemas.microsoft.com/office/powerpoint/2010/main" val="260038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3795" name="Pladsholder til noter 2"/>
          <p:cNvSpPr>
            <a:spLocks noGrp="1"/>
          </p:cNvSpPr>
          <p:nvPr>
            <p:ph type="body" idx="1"/>
          </p:nvPr>
        </p:nvSpPr>
        <p:spPr>
          <a:xfrm>
            <a:off x="688818" y="4758890"/>
            <a:ext cx="5887705" cy="4508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z="1400" b="1" dirty="0"/>
              <a:t>Den britisk sociolog Anthony Giddens beskrev i 1994, at det semoderne højrisiko-samfund er kendetegnet ved eksistensen af en rækkesåkaldte ”truende tendenser” så som vækst i den </a:t>
            </a:r>
            <a:r>
              <a:rPr lang="da-DK" sz="1400" b="1" dirty="0" err="1"/>
              <a:t>totaliserede</a:t>
            </a:r>
            <a:r>
              <a:rPr lang="da-DK" sz="1400" b="1" dirty="0"/>
              <a:t> magt, kernekraft-konflikt, storskalakrig, økologisk sammenbrud og sammenbrud i den økonomiske vækstmekanismer. </a:t>
            </a:r>
          </a:p>
          <a:p>
            <a:endParaRPr lang="da-DK" altLang="da-DK" sz="1400" b="1" dirty="0"/>
          </a:p>
          <a:p>
            <a:pPr defTabSz="922995">
              <a:defRPr/>
            </a:pPr>
            <a:r>
              <a:rPr lang="da-DK" altLang="da-DK" sz="1400" b="1" dirty="0"/>
              <a:t>En tilsvarende tankegang beskriver den tyske didaktiker Wolfgang </a:t>
            </a:r>
            <a:r>
              <a:rPr lang="da-DK" altLang="da-DK" sz="1400" b="1" dirty="0" err="1"/>
              <a:t>Klafki</a:t>
            </a:r>
            <a:r>
              <a:rPr lang="da-DK" altLang="da-DK" sz="1400" b="1" dirty="0"/>
              <a:t> med anvendelse af begrebet epoketypiske problemer</a:t>
            </a:r>
          </a:p>
          <a:p>
            <a:pPr defTabSz="922995">
              <a:defRPr/>
            </a:pPr>
            <a:r>
              <a:rPr lang="da-DK" altLang="da-DK" sz="1400" b="1" dirty="0"/>
              <a:t>Desværre er det verdensproblemer som dominerer vores tid.</a:t>
            </a:r>
          </a:p>
          <a:p>
            <a:r>
              <a:rPr lang="da-DK" altLang="da-DK" sz="1400" b="1" dirty="0"/>
              <a:t>Sådanne komplekse og alvorlige problemer, som vores generation har givet videre til den opvoksende generation, kan selvsagt lamme børn og unge. </a:t>
            </a:r>
          </a:p>
          <a:p>
            <a:r>
              <a:rPr lang="da-DK" altLang="da-DK" sz="1400" b="1" dirty="0"/>
              <a:t>Derfor skal vi via opdragelsen bidrage til, at børnene udvikler et potentiale til ikke bare at kunne stå imod, men også til selv kunne fungere som aktive demokrater, der på grundlag af indsigt, engagement og dannelse indgår som aktive deltagere i forbedring af samfundsforholdene.</a:t>
            </a:r>
          </a:p>
          <a:p>
            <a:endParaRPr lang="da-DK" altLang="da-DK" sz="1400" b="1" dirty="0"/>
          </a:p>
          <a:p>
            <a:r>
              <a:rPr lang="da-DK" altLang="da-DK" sz="1400" b="1" dirty="0"/>
              <a:t>En pædagogik der har et sådant kritisk demokratisk dannelsesperspektiv må udvikle et dannelsesbegreb der rummer mod og nysgerrighed.</a:t>
            </a:r>
          </a:p>
          <a:p>
            <a:endParaRPr lang="da-DK" altLang="da-DK" sz="1400" b="1" dirty="0"/>
          </a:p>
          <a:p>
            <a:endParaRPr lang="da-DK" altLang="da-DK" sz="1400" b="1" dirty="0"/>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1C78FE1-BC66-46AE-BEDF-EE68C4563ADE}" type="slidenum">
              <a:rPr lang="da-DK" altLang="da-DK" sz="1200"/>
              <a:pPr/>
              <a:t>4</a:t>
            </a:fld>
            <a:endParaRPr lang="da-DK" altLang="da-DK" sz="1200"/>
          </a:p>
        </p:txBody>
      </p:sp>
    </p:spTree>
    <p:extLst>
      <p:ext uri="{BB962C8B-B14F-4D97-AF65-F5344CB8AC3E}">
        <p14:creationId xmlns:p14="http://schemas.microsoft.com/office/powerpoint/2010/main" val="1411791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p:cNvSpPr>
            <a:spLocks noGrp="1" noRot="1" noChangeAspect="1" noTextEdit="1"/>
          </p:cNvSpPr>
          <p:nvPr>
            <p:ph type="sldImg"/>
          </p:nvPr>
        </p:nvSpPr>
        <p:spPr>
          <a:ln/>
        </p:spPr>
      </p:sp>
      <p:sp>
        <p:nvSpPr>
          <p:cNvPr id="23555" name="Pladsholder til noter 2"/>
          <p:cNvSpPr>
            <a:spLocks noGrp="1"/>
          </p:cNvSpPr>
          <p:nvPr>
            <p:ph type="body" idx="1"/>
          </p:nvPr>
        </p:nvSpPr>
        <p:spPr>
          <a:xfrm>
            <a:off x="239296" y="4574179"/>
            <a:ext cx="6483448" cy="558852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dirty="0" err="1">
                <a:latin typeface="Calibri" panose="020F0502020204030204" pitchFamily="34" charset="0"/>
                <a:cs typeface="Calibri" panose="020F0502020204030204" pitchFamily="34" charset="0"/>
              </a:rPr>
              <a:t>Pestalozzi</a:t>
            </a:r>
            <a:r>
              <a:rPr lang="da-DK" sz="1400" b="1" dirty="0">
                <a:latin typeface="Calibri" panose="020F0502020204030204" pitchFamily="34" charset="0"/>
                <a:cs typeface="Calibri" panose="020F0502020204030204" pitchFamily="34" charset="0"/>
              </a:rPr>
              <a:t> – IGEN  er omtalt</a:t>
            </a:r>
          </a:p>
          <a:p>
            <a:pPr>
              <a:defRPr/>
            </a:pPr>
            <a:r>
              <a:rPr lang="da-DK" sz="1400" b="1" dirty="0" err="1">
                <a:latin typeface="Calibri" panose="020F0502020204030204" pitchFamily="34" charset="0"/>
                <a:cs typeface="Calibri" panose="020F0502020204030204" pitchFamily="34" charset="0"/>
              </a:rPr>
              <a:t>HERBARTs</a:t>
            </a:r>
            <a:r>
              <a:rPr lang="da-DK" sz="1400" b="1" dirty="0">
                <a:latin typeface="Calibri" panose="020F0502020204030204" pitchFamily="34" charset="0"/>
                <a:cs typeface="Calibri" panose="020F0502020204030204" pitchFamily="34" charset="0"/>
              </a:rPr>
              <a:t> formulering fra 1806 om den </a:t>
            </a:r>
            <a:r>
              <a:rPr lang="da-DK" sz="1400" b="1" i="1" dirty="0">
                <a:latin typeface="Calibri" panose="020F0502020204030204" pitchFamily="34" charset="0"/>
                <a:cs typeface="Calibri" panose="020F0502020204030204" pitchFamily="34" charset="0"/>
              </a:rPr>
              <a:t>opdragende undervisning</a:t>
            </a:r>
            <a:r>
              <a:rPr lang="da-DK" sz="1400" b="1" dirty="0">
                <a:latin typeface="Calibri" panose="020F0502020204030204" pitchFamily="34" charset="0"/>
                <a:cs typeface="Calibri" panose="020F0502020204030204" pitchFamily="34" charset="0"/>
              </a:rPr>
              <a:t>:</a:t>
            </a:r>
          </a:p>
          <a:p>
            <a:pPr>
              <a:defRPr/>
            </a:pPr>
            <a:r>
              <a:rPr lang="da-DK" sz="1400" b="1" dirty="0">
                <a:latin typeface="Calibri" panose="020F0502020204030204" pitchFamily="34" charset="0"/>
                <a:cs typeface="Calibri" panose="020F0502020204030204" pitchFamily="34" charset="0"/>
              </a:rPr>
              <a:t>”Jeg tilstår gerne, at jeg ikke har noget begreb om opdragelse uden under­visning, så lidt som jeg omvendt anerken­der nogen undervisning, der ikke virker op­dragende” (citeret fra Grue- Sørensen, 1967, bd. 3, s. 93).</a:t>
            </a:r>
          </a:p>
          <a:p>
            <a:pPr>
              <a:defRPr/>
            </a:pPr>
            <a:r>
              <a:rPr lang="da-DK" sz="1400" b="1" dirty="0" err="1">
                <a:latin typeface="Calibri" panose="020F0502020204030204" pitchFamily="34" charset="0"/>
                <a:cs typeface="Calibri" panose="020F0502020204030204" pitchFamily="34" charset="0"/>
              </a:rPr>
              <a:t>Herbart</a:t>
            </a:r>
            <a:r>
              <a:rPr lang="da-DK" sz="1400" b="1" dirty="0">
                <a:latin typeface="Calibri" panose="020F0502020204030204" pitchFamily="34" charset="0"/>
                <a:cs typeface="Calibri" panose="020F0502020204030204" pitchFamily="34" charset="0"/>
              </a:rPr>
              <a:t> skriver: ”Et menneskes værdi ligger ikke kun i dets viden, dvs. hvad det ved, men i dets </a:t>
            </a:r>
            <a:r>
              <a:rPr lang="da-DK" sz="1400" b="1" dirty="0" err="1">
                <a:latin typeface="Calibri" panose="020F0502020204030204" pitchFamily="34" charset="0"/>
                <a:cs typeface="Calibri" panose="020F0502020204030204" pitchFamily="34" charset="0"/>
              </a:rPr>
              <a:t>villen</a:t>
            </a:r>
            <a:r>
              <a:rPr lang="da-DK" sz="1400" b="1" dirty="0">
                <a:latin typeface="Calibri" panose="020F0502020204030204" pitchFamily="34" charset="0"/>
                <a:cs typeface="Calibri" panose="020F0502020204030204" pitchFamily="34" charset="0"/>
              </a:rPr>
              <a:t>, dvs. hvad det vil” (</a:t>
            </a:r>
            <a:r>
              <a:rPr lang="da-DK" sz="1400" b="1" dirty="0" err="1">
                <a:latin typeface="Calibri" panose="020F0502020204030204" pitchFamily="34" charset="0"/>
                <a:cs typeface="Calibri" panose="020F0502020204030204" pitchFamily="34" charset="0"/>
              </a:rPr>
              <a:t>Herbart</a:t>
            </a:r>
            <a:r>
              <a:rPr lang="da-DK" sz="1400" b="1" dirty="0">
                <a:latin typeface="Calibri" panose="020F0502020204030204" pitchFamily="34" charset="0"/>
                <a:cs typeface="Calibri" panose="020F0502020204030204" pitchFamily="34" charset="0"/>
              </a:rPr>
              <a:t>, 1980, s. 52). </a:t>
            </a:r>
          </a:p>
          <a:p>
            <a:pPr>
              <a:defRPr/>
            </a:pPr>
            <a:r>
              <a:rPr lang="da-DK" altLang="da-DK" sz="1400" b="1" dirty="0">
                <a:latin typeface="Calibri" panose="020F0502020204030204" pitchFamily="34" charset="0"/>
                <a:cs typeface="Calibri" panose="020F0502020204030204" pitchFamily="34" charset="0"/>
              </a:rPr>
              <a:t>Det betyder således, at undervisning og opdragelse udgør en enhed. Undervisning bidrager til børns læring og tilegnelse af kundskaber og færdigheder. Og opdragelse retter sig mod barnets alsidige personlighedsudvikling, hvor normer, holdninger, værdier, karakteregenskaber, sociale færdigheder- alt det </a:t>
            </a:r>
            <a:r>
              <a:rPr lang="da-DK" altLang="da-DK" sz="1400" b="1" dirty="0" err="1">
                <a:latin typeface="Calibri" panose="020F0502020204030204" pitchFamily="34" charset="0"/>
                <a:cs typeface="Calibri" panose="020F0502020204030204" pitchFamily="34" charset="0"/>
              </a:rPr>
              <a:t>Herbart</a:t>
            </a:r>
            <a:r>
              <a:rPr lang="da-DK" altLang="da-DK" sz="1400" b="1" dirty="0">
                <a:latin typeface="Calibri" panose="020F0502020204030204" pitchFamily="34" charset="0"/>
                <a:cs typeface="Calibri" panose="020F0502020204030204" pitchFamily="34" charset="0"/>
              </a:rPr>
              <a:t> betegner moralsk karakterstyrke. </a:t>
            </a:r>
          </a:p>
          <a:p>
            <a:pPr>
              <a:defRPr/>
            </a:pPr>
            <a:r>
              <a:rPr lang="da-DK" altLang="da-DK" sz="1400" b="1" dirty="0">
                <a:latin typeface="Calibri" panose="020F0502020204030204" pitchFamily="34" charset="0"/>
                <a:cs typeface="Calibri" panose="020F0502020204030204" pitchFamily="34" charset="0"/>
              </a:rPr>
              <a:t>Det giver god mening. Læreren kan ikke afgrænse undervisningen til formidling af kundskaber, fx om kærnekraft, miljø og bæredygtighed – sådanne emner og i princippet al kundskab skal forbindes med normer og holdninger. Med andre ord en Dannelse (</a:t>
            </a:r>
            <a:r>
              <a:rPr lang="da-DK" altLang="da-DK" sz="1400" b="1" dirty="0" err="1">
                <a:latin typeface="Calibri" panose="020F0502020204030204" pitchFamily="34" charset="0"/>
                <a:cs typeface="Calibri" panose="020F0502020204030204" pitchFamily="34" charset="0"/>
              </a:rPr>
              <a:t>bilding</a:t>
            </a:r>
            <a:r>
              <a:rPr lang="da-DK" altLang="da-DK" sz="1400" b="1" dirty="0">
                <a:latin typeface="Calibri" panose="020F0502020204030204" pitchFamily="34" charset="0"/>
                <a:cs typeface="Calibri" panose="020F0502020204030204" pitchFamily="34" charset="0"/>
              </a:rPr>
              <a:t>). Og dannelse (</a:t>
            </a:r>
            <a:r>
              <a:rPr lang="da-DK" altLang="da-DK" sz="1400" b="1" dirty="0" err="1">
                <a:latin typeface="Calibri" panose="020F0502020204030204" pitchFamily="34" charset="0"/>
                <a:cs typeface="Calibri" panose="020F0502020204030204" pitchFamily="34" charset="0"/>
              </a:rPr>
              <a:t>bilding</a:t>
            </a:r>
            <a:r>
              <a:rPr lang="da-DK" altLang="da-DK" sz="1400" b="1" dirty="0">
                <a:latin typeface="Calibri" panose="020F0502020204030204" pitchFamily="34" charset="0"/>
                <a:cs typeface="Calibri" panose="020F0502020204030204" pitchFamily="34" charset="0"/>
              </a:rPr>
              <a:t>) er jo netop kendetegnet ved, at viden er rodfæstet i barnet således at den kan bringes i selvstændig og kritisk anvendelse.</a:t>
            </a:r>
          </a:p>
          <a:p>
            <a:pPr>
              <a:lnSpc>
                <a:spcPct val="80000"/>
              </a:lnSpc>
              <a:defRPr/>
            </a:pPr>
            <a:r>
              <a:rPr lang="da-DK" altLang="da-DK" sz="1400" b="1" dirty="0">
                <a:latin typeface="Calibri" panose="020F0502020204030204" pitchFamily="34" charset="0"/>
                <a:cs typeface="Calibri" panose="020F0502020204030204" pitchFamily="34" charset="0"/>
              </a:rPr>
              <a:t>Derfor må omsorg tilføjes. Nel </a:t>
            </a:r>
            <a:r>
              <a:rPr lang="da-DK" altLang="da-DK" sz="1400" b="1" dirty="0" err="1">
                <a:latin typeface="Calibri" panose="020F0502020204030204" pitchFamily="34" charset="0"/>
                <a:cs typeface="Calibri" panose="020F0502020204030204" pitchFamily="34" charset="0"/>
              </a:rPr>
              <a:t>Noddings</a:t>
            </a:r>
            <a:r>
              <a:rPr lang="da-DK" altLang="da-DK" sz="1400" b="1" dirty="0">
                <a:latin typeface="Calibri" panose="020F0502020204030204" pitchFamily="34" charset="0"/>
                <a:cs typeface="Calibri" panose="020F0502020204030204" pitchFamily="34" charset="0"/>
              </a:rPr>
              <a:t>: Den voksne viser en særlig følsomhed, en særlig åbenhed og modtagelighed og bestræber sig på at forstå barnets perspektiv.</a:t>
            </a:r>
          </a:p>
          <a:p>
            <a:pPr>
              <a:defRPr/>
            </a:pPr>
            <a:r>
              <a:rPr lang="da-DK" altLang="da-DK" sz="1400" b="1" dirty="0">
                <a:latin typeface="Calibri" panose="020F0502020204030204" pitchFamily="34" charset="0"/>
                <a:cs typeface="Calibri" panose="020F0502020204030204" pitchFamily="34" charset="0"/>
              </a:rPr>
              <a:t>Pædagogisk takt er at kunne håndtere sammenhænge mellem teori og praksis, at være sensitiv, leve sig ind i barnets perspektiv samtidig med at man udfordrer barnet og giver støtte til dets læring og udvikling (van Manen, 1993)</a:t>
            </a:r>
            <a:endParaRPr lang="da-DK" altLang="da-DK" sz="1400" dirty="0">
              <a:latin typeface="Calibri" panose="020F0502020204030204" pitchFamily="34" charset="0"/>
              <a:cs typeface="Calibri" panose="020F0502020204030204" pitchFamily="34" charset="0"/>
            </a:endParaRPr>
          </a:p>
          <a:p>
            <a:pPr>
              <a:defRPr/>
            </a:pPr>
            <a:endParaRPr lang="da-DK" sz="1400" b="1" dirty="0">
              <a:cs typeface="Calibri" panose="020F0502020204030204" pitchFamily="34" charset="0"/>
            </a:endParaRPr>
          </a:p>
          <a:p>
            <a:pPr>
              <a:defRPr/>
            </a:pPr>
            <a:endParaRPr lang="da-DK" altLang="da-DK" dirty="0" smtClean="0"/>
          </a:p>
        </p:txBody>
      </p:sp>
      <p:sp>
        <p:nvSpPr>
          <p:cNvPr id="35844"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CDED4BE5-A999-446A-A7B1-04075AE6BFA1}" type="slidenum">
              <a:rPr lang="da-DK" altLang="da-DK" sz="1200"/>
              <a:pPr/>
              <a:t>32</a:t>
            </a:fld>
            <a:endParaRPr lang="da-DK" altLang="da-DK" sz="1200"/>
          </a:p>
        </p:txBody>
      </p:sp>
    </p:spTree>
    <p:extLst>
      <p:ext uri="{BB962C8B-B14F-4D97-AF65-F5344CB8AC3E}">
        <p14:creationId xmlns:p14="http://schemas.microsoft.com/office/powerpoint/2010/main" val="200475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slidebillede 1"/>
          <p:cNvSpPr>
            <a:spLocks noGrp="1" noRot="1" noChangeAspect="1" noTextEdit="1"/>
          </p:cNvSpPr>
          <p:nvPr>
            <p:ph type="sldImg"/>
          </p:nvPr>
        </p:nvSpPr>
        <p:spPr>
          <a:ln/>
        </p:spPr>
      </p:sp>
      <p:sp>
        <p:nvSpPr>
          <p:cNvPr id="24579"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6123" indent="-346123">
              <a:buFontTx/>
              <a:buAutoNum type="arabicPeriod"/>
              <a:defRPr/>
            </a:pPr>
            <a:r>
              <a:rPr lang="da-DK" altLang="da-DK" sz="1400" b="1" dirty="0"/>
              <a:t>Linje er pædagogens virksomhed</a:t>
            </a:r>
          </a:p>
          <a:p>
            <a:pPr marL="346123" indent="-346123">
              <a:buFontTx/>
              <a:buAutoNum type="arabicPeriod"/>
              <a:defRPr/>
            </a:pPr>
            <a:r>
              <a:rPr lang="da-DK" altLang="da-DK" sz="1400" b="1" dirty="0"/>
              <a:t>2. linje er barnets virksomhed</a:t>
            </a:r>
          </a:p>
          <a:p>
            <a:pPr marL="346123" indent="-346123">
              <a:buFontTx/>
              <a:buAutoNum type="arabicPeriod"/>
              <a:defRPr/>
            </a:pPr>
            <a:r>
              <a:rPr lang="da-DK" altLang="da-DK" sz="1400" b="1" dirty="0"/>
              <a:t>3. linje er resultatet</a:t>
            </a:r>
          </a:p>
          <a:p>
            <a:pPr>
              <a:defRPr/>
            </a:pPr>
            <a:endParaRPr lang="da-DK" altLang="da-DK" sz="1400" b="1" dirty="0"/>
          </a:p>
          <a:p>
            <a:pPr>
              <a:defRPr/>
            </a:pPr>
            <a:r>
              <a:rPr lang="da-DK" altLang="da-DK" sz="1400" b="1" dirty="0"/>
              <a:t>Og nu en kort </a:t>
            </a:r>
            <a:r>
              <a:rPr lang="da-DK" altLang="da-DK" sz="1400" b="1" dirty="0" err="1"/>
              <a:t>defition</a:t>
            </a:r>
            <a:r>
              <a:rPr lang="da-DK" altLang="da-DK" sz="1400" b="1" dirty="0"/>
              <a:t> af begreberne omsorg, opdagelse og undervisning</a:t>
            </a:r>
          </a:p>
          <a:p>
            <a:pPr>
              <a:defRPr/>
            </a:pPr>
            <a:r>
              <a:rPr lang="da-DK" altLang="da-DK" sz="1400" b="1" dirty="0"/>
              <a:t>Omsorg fører til trivsel</a:t>
            </a:r>
          </a:p>
          <a:p>
            <a:pPr>
              <a:defRPr/>
            </a:pPr>
            <a:r>
              <a:rPr lang="da-DK" altLang="da-DK" sz="1400" b="1" dirty="0"/>
              <a:t>Opdragelse til tilegnelse af normer, holdninger – altså læring</a:t>
            </a:r>
          </a:p>
          <a:p>
            <a:pPr>
              <a:defRPr/>
            </a:pPr>
            <a:r>
              <a:rPr lang="da-DK" altLang="da-DK" sz="1400" b="1" dirty="0"/>
              <a:t>Undervisning – fører til kundskaber, færdigheder – altså  læring</a:t>
            </a:r>
          </a:p>
          <a:p>
            <a:pPr>
              <a:defRPr/>
            </a:pPr>
            <a:endParaRPr lang="da-DK" altLang="da-DK" sz="1400" b="1" dirty="0"/>
          </a:p>
          <a:p>
            <a:pPr>
              <a:defRPr/>
            </a:pPr>
            <a:r>
              <a:rPr lang="da-DK" altLang="da-DK" sz="1400" b="1" dirty="0"/>
              <a:t>Udvikling og dannelse</a:t>
            </a:r>
          </a:p>
          <a:p>
            <a:pPr marL="346123" indent="-346123">
              <a:buFontTx/>
              <a:buAutoNum type="arabicPeriod"/>
              <a:defRPr/>
            </a:pPr>
            <a:endParaRPr lang="da-DK" altLang="da-DK" sz="1400" b="1" dirty="0"/>
          </a:p>
          <a:p>
            <a:pPr>
              <a:defRPr/>
            </a:pPr>
            <a:r>
              <a:rPr lang="da-DK" altLang="da-DK" sz="1400" b="1" dirty="0"/>
              <a:t>Og nu en definition af begreberne</a:t>
            </a:r>
          </a:p>
        </p:txBody>
      </p:sp>
      <p:sp>
        <p:nvSpPr>
          <p:cNvPr id="27652"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78081DFB-EF99-44C4-8E39-F606550AC017}" type="slidenum">
              <a:rPr lang="da-DK" altLang="da-DK" sz="1200"/>
              <a:pPr/>
              <a:t>34</a:t>
            </a:fld>
            <a:endParaRPr lang="da-DK" altLang="da-DK" sz="1200"/>
          </a:p>
        </p:txBody>
      </p:sp>
    </p:spTree>
    <p:extLst>
      <p:ext uri="{BB962C8B-B14F-4D97-AF65-F5344CB8AC3E}">
        <p14:creationId xmlns:p14="http://schemas.microsoft.com/office/powerpoint/2010/main" val="4102783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dsholder til diasbillede 1"/>
          <p:cNvSpPr>
            <a:spLocks noGrp="1" noRot="1" noChangeAspect="1" noTextEdit="1"/>
          </p:cNvSpPr>
          <p:nvPr>
            <p:ph type="sldImg"/>
          </p:nvPr>
        </p:nvSpPr>
        <p:spPr>
          <a:ln/>
        </p:spPr>
      </p:sp>
      <p:sp>
        <p:nvSpPr>
          <p:cNvPr id="40963" name="Pladsholder til noter 2"/>
          <p:cNvSpPr>
            <a:spLocks noGrp="1"/>
          </p:cNvSpPr>
          <p:nvPr>
            <p:ph type="body" idx="1"/>
          </p:nvPr>
        </p:nvSpPr>
        <p:spPr>
          <a:xfrm>
            <a:off x="679342" y="4796567"/>
            <a:ext cx="5826593" cy="448778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sz="1400" b="1" dirty="0"/>
              <a:t>Fra uformel læring til bevidst </a:t>
            </a:r>
            <a:r>
              <a:rPr lang="da-DK" altLang="en-US" sz="1400" b="1" dirty="0" err="1"/>
              <a:t>æring</a:t>
            </a:r>
            <a:endParaRPr lang="da-DK" altLang="en-US" sz="1400" b="1" dirty="0"/>
          </a:p>
          <a:p>
            <a:pPr>
              <a:defRPr/>
            </a:pPr>
            <a:endParaRPr lang="da-DK" altLang="en-US" sz="1400" b="1" dirty="0"/>
          </a:p>
          <a:p>
            <a:pPr>
              <a:defRPr/>
            </a:pPr>
            <a:r>
              <a:rPr lang="da-DK" altLang="en-US" sz="1400" b="1" dirty="0"/>
              <a:t>Fortælle historien om flyde, synke. Børnene leger. De orange genstade flyder, de grønne går til bunds. Pædagogen deltager.</a:t>
            </a:r>
          </a:p>
          <a:p>
            <a:pPr>
              <a:defRPr/>
            </a:pPr>
            <a:r>
              <a:rPr lang="da-DK" altLang="en-US" sz="1400" b="1" dirty="0"/>
              <a:t>Læring opstår undervejs – bliver børnene opmærksomme på deres læring? Dannes læremotivet?</a:t>
            </a:r>
          </a:p>
          <a:p>
            <a:pPr>
              <a:defRPr/>
            </a:pPr>
            <a:endParaRPr lang="da-DK" altLang="en-US" sz="1400" b="1" dirty="0"/>
          </a:p>
          <a:p>
            <a:pPr>
              <a:defRPr/>
            </a:pPr>
            <a:r>
              <a:rPr lang="da-DK" altLang="en-US" sz="1400" b="1" dirty="0"/>
              <a:t>Metakognition:</a:t>
            </a:r>
          </a:p>
          <a:p>
            <a:pPr>
              <a:defRPr/>
            </a:pPr>
            <a:r>
              <a:rPr lang="da-DK" altLang="en-US" sz="1400" b="1" dirty="0"/>
              <a:t>Børnene har bevidsthed om hvad de lærer, hvordan de lærer, og hvorfor de lærer.</a:t>
            </a:r>
          </a:p>
          <a:p>
            <a:pPr marL="288436" indent="-288436">
              <a:buFontTx/>
              <a:buChar char="-"/>
              <a:defRPr/>
            </a:pPr>
            <a:r>
              <a:rPr lang="da-DK" altLang="en-US" sz="1400" b="1" dirty="0"/>
              <a:t>Børn på 5-8 år har svært ved at tænke over hvad de lærer</a:t>
            </a:r>
          </a:p>
          <a:p>
            <a:pPr marL="288436" indent="-288436">
              <a:buFontTx/>
              <a:buChar char="-"/>
              <a:defRPr/>
            </a:pPr>
            <a:r>
              <a:rPr lang="da-DK" altLang="en-US" sz="1400" b="1" dirty="0"/>
              <a:t>Vigtigt at de selv formulerer læringsmål, </a:t>
            </a:r>
          </a:p>
          <a:p>
            <a:pPr marL="288436" indent="-288436">
              <a:buFontTx/>
              <a:buChar char="-"/>
              <a:defRPr/>
            </a:pPr>
            <a:r>
              <a:rPr lang="da-DK" altLang="en-US" sz="1400" b="1" dirty="0"/>
              <a:t>Børnene tænker over: Hvad vil vi lære, hvordan kan vi lære det</a:t>
            </a:r>
          </a:p>
          <a:p>
            <a:pPr marL="288436" indent="-288436">
              <a:buFontTx/>
              <a:buChar char="-"/>
              <a:defRPr/>
            </a:pPr>
            <a:r>
              <a:rPr lang="da-DK" altLang="en-US" sz="1400" b="1" dirty="0"/>
              <a:t>fx emnet Vikinger</a:t>
            </a:r>
          </a:p>
        </p:txBody>
      </p:sp>
      <p:sp>
        <p:nvSpPr>
          <p:cNvPr id="4403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0154F949-B177-4519-A8F0-1AB6095C4ACC}" type="slidenum">
              <a:rPr lang="da-DK" altLang="en-US" sz="1200"/>
              <a:pPr/>
              <a:t>35</a:t>
            </a:fld>
            <a:endParaRPr lang="da-DK" altLang="en-US" sz="1200"/>
          </a:p>
        </p:txBody>
      </p:sp>
    </p:spTree>
    <p:extLst>
      <p:ext uri="{BB962C8B-B14F-4D97-AF65-F5344CB8AC3E}">
        <p14:creationId xmlns:p14="http://schemas.microsoft.com/office/powerpoint/2010/main" val="2135848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dsholder til diasbillede 1"/>
          <p:cNvSpPr>
            <a:spLocks noGrp="1" noRot="1" noChangeAspect="1" noTextEdit="1"/>
          </p:cNvSpPr>
          <p:nvPr>
            <p:ph type="sldImg"/>
          </p:nvPr>
        </p:nvSpPr>
        <p:spPr>
          <a:ln/>
        </p:spPr>
      </p:sp>
      <p:sp>
        <p:nvSpPr>
          <p:cNvPr id="4813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sz="1400" b="1"/>
              <a:t>Jeg vil forfølge læringens form, altså hvordan børn lærer</a:t>
            </a:r>
          </a:p>
          <a:p>
            <a:r>
              <a:rPr lang="da-DK" altLang="en-US" sz="1400" b="1"/>
              <a:t>Foto Rebekka har fire rosiner I hånden og spørger: Hvor mange rosiner tror I jeg har?</a:t>
            </a:r>
          </a:p>
        </p:txBody>
      </p:sp>
      <p:sp>
        <p:nvSpPr>
          <p:cNvPr id="4813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D07AEEA-FCB8-4A1C-B418-0A508461AF7D}" type="slidenum">
              <a:rPr lang="da-DK" altLang="en-US" sz="1200"/>
              <a:pPr/>
              <a:t>36</a:t>
            </a:fld>
            <a:endParaRPr lang="da-DK" altLang="en-US" sz="1200"/>
          </a:p>
        </p:txBody>
      </p:sp>
    </p:spTree>
    <p:extLst>
      <p:ext uri="{BB962C8B-B14F-4D97-AF65-F5344CB8AC3E}">
        <p14:creationId xmlns:p14="http://schemas.microsoft.com/office/powerpoint/2010/main" val="293586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dsholder til diasbillede 1"/>
          <p:cNvSpPr>
            <a:spLocks noGrp="1" noRot="1" noChangeAspect="1" noTextEdit="1"/>
          </p:cNvSpPr>
          <p:nvPr>
            <p:ph type="sldImg"/>
          </p:nvPr>
        </p:nvSpPr>
        <p:spPr>
          <a:ln/>
        </p:spPr>
      </p:sp>
      <p:sp>
        <p:nvSpPr>
          <p:cNvPr id="54275" name="Pladsholder til noter 2"/>
          <p:cNvSpPr>
            <a:spLocks noGrp="1"/>
          </p:cNvSpPr>
          <p:nvPr>
            <p:ph type="body" idx="1"/>
          </p:nvPr>
        </p:nvSpPr>
        <p:spPr>
          <a:xfrm>
            <a:off x="945939" y="4796567"/>
            <a:ext cx="5339972" cy="448778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sz="1400" b="1" dirty="0" err="1"/>
              <a:t>Meningsfuld</a:t>
            </a:r>
            <a:r>
              <a:rPr lang="en-US" altLang="en-US" sz="1400" b="1" dirty="0"/>
              <a:t>: </a:t>
            </a:r>
            <a:r>
              <a:rPr lang="da-DK" altLang="en-US" sz="1400" b="1" dirty="0"/>
              <a:t>barnet tilegner sig / konstruer kundskaber, og hvor det skaber personlig mening; mål-motiv; fordybelse</a:t>
            </a:r>
          </a:p>
          <a:p>
            <a:pPr eaLnBrk="1" hangingPunct="1">
              <a:spcBef>
                <a:spcPct val="0"/>
              </a:spcBef>
              <a:defRPr/>
            </a:pPr>
            <a:endParaRPr lang="da-DK" altLang="en-US" sz="1400" b="1" dirty="0"/>
          </a:p>
          <a:p>
            <a:pPr eaLnBrk="1" hangingPunct="1">
              <a:spcBef>
                <a:spcPct val="0"/>
              </a:spcBef>
              <a:defRPr/>
            </a:pPr>
            <a:r>
              <a:rPr lang="da-DK" altLang="en-US" sz="1400" b="1" dirty="0"/>
              <a:t>Social interaktion: </a:t>
            </a:r>
            <a:r>
              <a:rPr lang="da-DK" altLang="en-US" sz="1400" b="1" dirty="0" err="1"/>
              <a:t>Guided</a:t>
            </a:r>
            <a:r>
              <a:rPr lang="da-DK" altLang="en-US" sz="1400" b="1" dirty="0"/>
              <a:t> participation, vejledt deltagelse: Aktiv handling sammen med andre. Deltagelse: at tage del, være med, have andel, at bidrage . </a:t>
            </a:r>
            <a:r>
              <a:rPr lang="da-DK" altLang="en-US" sz="1400" b="1" dirty="0" err="1"/>
              <a:t>Vygotsky</a:t>
            </a:r>
            <a:r>
              <a:rPr lang="da-DK" altLang="en-US" sz="1400" b="1" dirty="0"/>
              <a:t>: Fra det ydre til det indre. Først </a:t>
            </a:r>
            <a:r>
              <a:rPr lang="da-DK" altLang="en-US" sz="1400" b="1" dirty="0" err="1"/>
              <a:t>interpsykisk</a:t>
            </a:r>
            <a:r>
              <a:rPr lang="da-DK" altLang="en-US" sz="1400" b="1" dirty="0"/>
              <a:t> – så </a:t>
            </a:r>
            <a:r>
              <a:rPr lang="da-DK" altLang="en-US" sz="1400" b="1" dirty="0" err="1"/>
              <a:t>intrapsykisk</a:t>
            </a:r>
            <a:r>
              <a:rPr lang="da-DK" altLang="en-US" sz="1400" b="1" dirty="0"/>
              <a:t>. Også </a:t>
            </a:r>
            <a:r>
              <a:rPr lang="da-DK" altLang="en-US" sz="1400" b="1" dirty="0" err="1"/>
              <a:t>intersubjektivitet</a:t>
            </a:r>
            <a:r>
              <a:rPr lang="da-DK" altLang="en-US" sz="1400" b="1" dirty="0"/>
              <a:t>: </a:t>
            </a:r>
            <a:r>
              <a:rPr lang="da-DK" altLang="en-US" sz="1400" b="1" dirty="0" err="1"/>
              <a:t>Intersubjektivitet</a:t>
            </a:r>
            <a:r>
              <a:rPr lang="da-DK" altLang="en-US" sz="1400" b="1" dirty="0"/>
              <a:t>: en gensidig anerkendende væremåde, en symmetrisk dialog</a:t>
            </a:r>
          </a:p>
          <a:p>
            <a:pPr eaLnBrk="1" hangingPunct="1">
              <a:spcBef>
                <a:spcPct val="0"/>
              </a:spcBef>
              <a:defRPr/>
            </a:pPr>
            <a:endParaRPr lang="da-DK" altLang="en-US" sz="1400" b="1" dirty="0"/>
          </a:p>
          <a:p>
            <a:pPr eaLnBrk="1" hangingPunct="1">
              <a:spcBef>
                <a:spcPct val="0"/>
              </a:spcBef>
              <a:defRPr/>
            </a:pPr>
            <a:r>
              <a:rPr lang="da-DK" altLang="en-US" sz="1400" b="1" dirty="0"/>
              <a:t>Kreativ: </a:t>
            </a:r>
            <a:r>
              <a:rPr lang="da-DK" altLang="en-US" sz="1400" b="1" u="sng" dirty="0"/>
              <a:t>Kreativ imitation </a:t>
            </a:r>
            <a:r>
              <a:rPr lang="da-DK" altLang="en-US" sz="1400" b="1" dirty="0"/>
              <a:t>– ikke en passiv gengivelse af virkeligheden – men en subjektiv, kritisk og forvandlet repræsentation</a:t>
            </a:r>
          </a:p>
          <a:p>
            <a:pPr eaLnBrk="1" hangingPunct="1">
              <a:spcBef>
                <a:spcPct val="0"/>
              </a:spcBef>
              <a:defRPr/>
            </a:pPr>
            <a:r>
              <a:rPr lang="da-DK" altLang="en-US" sz="1400" b="1" dirty="0"/>
              <a:t>Nyskabende: Barnet er udforskende, bidragsydende , der opstår noget nyt – revolutionerende, </a:t>
            </a:r>
            <a:r>
              <a:rPr lang="da-DK" altLang="en-US" sz="1400" b="1" dirty="0" err="1"/>
              <a:t>expanding</a:t>
            </a:r>
            <a:r>
              <a:rPr lang="da-DK" altLang="en-US" sz="1400" b="1" dirty="0"/>
              <a:t> </a:t>
            </a:r>
            <a:r>
              <a:rPr lang="da-DK" altLang="en-US" sz="1400" b="1" dirty="0" err="1"/>
              <a:t>learning</a:t>
            </a:r>
            <a:endParaRPr lang="da-DK" altLang="en-US" sz="1400" b="1" dirty="0"/>
          </a:p>
          <a:p>
            <a:pPr eaLnBrk="1" hangingPunct="1">
              <a:spcBef>
                <a:spcPct val="0"/>
              </a:spcBef>
              <a:defRPr/>
            </a:pPr>
            <a:endParaRPr lang="da-DK" altLang="en-US" sz="1400" b="1" dirty="0"/>
          </a:p>
          <a:p>
            <a:pPr eaLnBrk="1" hangingPunct="1">
              <a:spcBef>
                <a:spcPct val="0"/>
              </a:spcBef>
              <a:defRPr/>
            </a:pPr>
            <a:r>
              <a:rPr lang="da-DK" altLang="en-US" sz="1400" b="1" dirty="0"/>
              <a:t>Variation: Læring opstår bedst, når barnet præsenteres for </a:t>
            </a:r>
            <a:r>
              <a:rPr lang="da-DK" altLang="en-US" sz="1400" b="1" u="sng" dirty="0"/>
              <a:t>variation. Arbejde med modsætninger. </a:t>
            </a:r>
            <a:r>
              <a:rPr lang="da-DK" altLang="en-US" sz="1400" b="1" dirty="0"/>
              <a:t>Udnytte den variation der findes i børnegruppen, børns mangfoldige ideer, fx tema om vand, børns mange udsagn</a:t>
            </a:r>
          </a:p>
          <a:p>
            <a:pPr>
              <a:defRPr/>
            </a:pPr>
            <a:endParaRPr lang="en-US" altLang="en-US" dirty="0" smtClean="0"/>
          </a:p>
        </p:txBody>
      </p:sp>
      <p:sp>
        <p:nvSpPr>
          <p:cNvPr id="5427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C010F204-2DDE-4843-8E18-3596BDBC3989}" type="slidenum">
              <a:rPr lang="da-DK" altLang="en-US" sz="1200"/>
              <a:pPr/>
              <a:t>37</a:t>
            </a:fld>
            <a:endParaRPr lang="da-DK" altLang="en-US" sz="1200"/>
          </a:p>
        </p:txBody>
      </p:sp>
    </p:spTree>
    <p:extLst>
      <p:ext uri="{BB962C8B-B14F-4D97-AF65-F5344CB8AC3E}">
        <p14:creationId xmlns:p14="http://schemas.microsoft.com/office/powerpoint/2010/main" val="1561514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diasbillede 1"/>
          <p:cNvSpPr>
            <a:spLocks noGrp="1" noRot="1" noChangeAspect="1" noTextEdit="1"/>
          </p:cNvSpPr>
          <p:nvPr>
            <p:ph type="sldImg"/>
          </p:nvPr>
        </p:nvSpPr>
        <p:spPr>
          <a:ln/>
        </p:spPr>
      </p:sp>
      <p:sp>
        <p:nvSpPr>
          <p:cNvPr id="5632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sz="1400" b="1"/>
              <a:t>Leg er meningsfuld: Børn leger for at lege</a:t>
            </a:r>
          </a:p>
          <a:p>
            <a:r>
              <a:rPr lang="da-DK" altLang="en-US" sz="1400" b="1"/>
              <a:t>Mål og motiv falder sammen</a:t>
            </a:r>
          </a:p>
          <a:p>
            <a:r>
              <a:rPr lang="da-DK" altLang="en-US" sz="1400" b="1"/>
              <a:t>Faglige forløb i skolen kan tilsvarende være meningsfulde – lægge vægt på børns nysgerrighed og undren – og egne interesser</a:t>
            </a:r>
          </a:p>
          <a:p>
            <a:r>
              <a:rPr lang="da-DK" altLang="en-US" sz="1400" b="1"/>
              <a:t>Fx i skolen lade drengegruppen behandle et fagligt tema i relation til fodbold – pædagoger i skolen har demonstreret muligheden af at kombinere faglighed med børns interesser</a:t>
            </a:r>
          </a:p>
        </p:txBody>
      </p:sp>
      <p:sp>
        <p:nvSpPr>
          <p:cNvPr id="5632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F7E720AB-A1A6-46FF-8889-1741B6597266}" type="slidenum">
              <a:rPr lang="da-DK" altLang="en-US" sz="1200"/>
              <a:pPr/>
              <a:t>38</a:t>
            </a:fld>
            <a:endParaRPr lang="da-DK" altLang="en-US" sz="1200"/>
          </a:p>
        </p:txBody>
      </p:sp>
    </p:spTree>
    <p:extLst>
      <p:ext uri="{BB962C8B-B14F-4D97-AF65-F5344CB8AC3E}">
        <p14:creationId xmlns:p14="http://schemas.microsoft.com/office/powerpoint/2010/main" val="3377509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dsholder til diasbillede 1"/>
          <p:cNvSpPr>
            <a:spLocks noGrp="1" noRot="1" noChangeAspect="1" noTextEdit="1"/>
          </p:cNvSpPr>
          <p:nvPr>
            <p:ph type="sldImg"/>
          </p:nvPr>
        </p:nvSpPr>
        <p:spPr>
          <a:ln/>
        </p:spPr>
      </p:sp>
      <p:sp>
        <p:nvSpPr>
          <p:cNvPr id="37891"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u="sng" dirty="0">
                <a:latin typeface="Calibri" panose="020F0502020204030204" pitchFamily="34" charset="0"/>
                <a:cs typeface="Calibri" panose="020F0502020204030204" pitchFamily="34" charset="0"/>
              </a:rPr>
              <a:t>Social interaktion </a:t>
            </a:r>
            <a:r>
              <a:rPr lang="da-DK" sz="1400" b="1" dirty="0">
                <a:latin typeface="Calibri" panose="020F0502020204030204" pitchFamily="34" charset="0"/>
                <a:cs typeface="Calibri" panose="020F0502020204030204" pitchFamily="34" charset="0"/>
              </a:rPr>
              <a:t>– et aktivt handlende subjekt der i samspil med andre virker ind på omverden, forandrer denne og dermed sig selv</a:t>
            </a:r>
          </a:p>
          <a:p>
            <a:pPr>
              <a:defRPr/>
            </a:pPr>
            <a:endParaRPr lang="da-DK" sz="1400" b="1" dirty="0">
              <a:latin typeface="Calibri" panose="020F0502020204030204" pitchFamily="34" charset="0"/>
              <a:cs typeface="Calibri" panose="020F0502020204030204" pitchFamily="34" charset="0"/>
            </a:endParaRPr>
          </a:p>
          <a:p>
            <a:pPr lvl="1">
              <a:lnSpc>
                <a:spcPct val="80000"/>
              </a:lnSpc>
              <a:buFontTx/>
              <a:buChar char="•"/>
              <a:defRPr/>
            </a:pPr>
            <a:r>
              <a:rPr lang="da-DK" sz="1400" b="1" dirty="0">
                <a:latin typeface="Calibri" panose="020F0502020204030204" pitchFamily="34" charset="0"/>
                <a:cs typeface="Calibri" panose="020F0502020204030204" pitchFamily="34" charset="0"/>
              </a:rPr>
              <a:t>Deltagelse: at tage del i, være med, have andel, at bidrage (ikke kun rummet, men inkluderet og aktiv, at have reel indflydelse)</a:t>
            </a:r>
          </a:p>
          <a:p>
            <a:pPr marL="461498" lvl="1" defTabSz="922995">
              <a:lnSpc>
                <a:spcPct val="80000"/>
              </a:lnSpc>
              <a:buFontTx/>
              <a:buChar char="•"/>
              <a:defRPr/>
            </a:pPr>
            <a:r>
              <a:rPr lang="da-DK" sz="1400" b="1" dirty="0">
                <a:latin typeface="Calibri" panose="020F0502020204030204" pitchFamily="34" charset="0"/>
                <a:cs typeface="Calibri" panose="020F0502020204030204" pitchFamily="34" charset="0"/>
              </a:rPr>
              <a:t>Dialogisk - en gensidig anerkendende væremåde, en symmetrisk dialog - nærvær</a:t>
            </a:r>
          </a:p>
          <a:p>
            <a:pPr lvl="1">
              <a:lnSpc>
                <a:spcPct val="80000"/>
              </a:lnSpc>
              <a:defRPr/>
            </a:pPr>
            <a:endParaRPr lang="da-DK" altLang="en-US" sz="1400" b="1" dirty="0">
              <a:latin typeface="Calibri" panose="020F0502020204030204" pitchFamily="34" charset="0"/>
              <a:cs typeface="Calibri" panose="020F0502020204030204" pitchFamily="34" charset="0"/>
            </a:endParaRPr>
          </a:p>
          <a:p>
            <a:pPr>
              <a:defRPr/>
            </a:pPr>
            <a:endParaRPr lang="da-DK" altLang="en-US" sz="1400" b="1" dirty="0">
              <a:latin typeface="Calibri" panose="020F0502020204030204" pitchFamily="34" charset="0"/>
              <a:cs typeface="Calibri" panose="020F0502020204030204" pitchFamily="34" charset="0"/>
            </a:endParaRPr>
          </a:p>
          <a:p>
            <a:pPr>
              <a:defRPr/>
            </a:pPr>
            <a:r>
              <a:rPr lang="da-DK" altLang="en-US" sz="1400" b="1" dirty="0">
                <a:latin typeface="Calibri" panose="020F0502020204030204" pitchFamily="34" charset="0"/>
                <a:cs typeface="Calibri" panose="020F0502020204030204" pitchFamily="34" charset="0"/>
              </a:rPr>
              <a:t>Læring via tilegnelse og objektivisering </a:t>
            </a:r>
          </a:p>
          <a:p>
            <a:pPr>
              <a:defRPr/>
            </a:pPr>
            <a:r>
              <a:rPr lang="da-DK" altLang="en-US" sz="1400" b="1" dirty="0" err="1">
                <a:latin typeface="Calibri" panose="020F0502020204030204" pitchFamily="34" charset="0"/>
                <a:cs typeface="Calibri" panose="020F0502020204030204" pitchFamily="34" charset="0"/>
              </a:rPr>
              <a:t>Interiorisering</a:t>
            </a:r>
            <a:r>
              <a:rPr lang="da-DK" altLang="en-US" sz="1400" b="1" dirty="0">
                <a:latin typeface="Calibri" panose="020F0502020204030204" pitchFamily="34" charset="0"/>
                <a:cs typeface="Calibri" panose="020F0502020204030204" pitchFamily="34" charset="0"/>
              </a:rPr>
              <a:t>, </a:t>
            </a:r>
            <a:r>
              <a:rPr lang="da-DK" altLang="en-US" sz="1400" b="1" dirty="0" err="1">
                <a:latin typeface="Calibri" panose="020F0502020204030204" pitchFamily="34" charset="0"/>
                <a:cs typeface="Calibri" panose="020F0502020204030204" pitchFamily="34" charset="0"/>
              </a:rPr>
              <a:t>externalisering</a:t>
            </a:r>
            <a:endParaRPr lang="da-DK" altLang="en-US" sz="1400" b="1" dirty="0">
              <a:latin typeface="Calibri" panose="020F0502020204030204" pitchFamily="34" charset="0"/>
              <a:cs typeface="Calibri" panose="020F0502020204030204" pitchFamily="34" charset="0"/>
            </a:endParaRPr>
          </a:p>
          <a:p>
            <a:pPr>
              <a:defRPr/>
            </a:pPr>
            <a:endParaRPr lang="da-DK" altLang="en-US" sz="1400" b="1" dirty="0">
              <a:latin typeface="Calibri" panose="020F0502020204030204" pitchFamily="34" charset="0"/>
              <a:cs typeface="Calibri" panose="020F0502020204030204" pitchFamily="34" charset="0"/>
            </a:endParaRPr>
          </a:p>
          <a:p>
            <a:pPr>
              <a:lnSpc>
                <a:spcPct val="90000"/>
              </a:lnSpc>
              <a:defRPr/>
            </a:pPr>
            <a:r>
              <a:rPr lang="da-DK" altLang="en-US" sz="1400" b="1" dirty="0" err="1">
                <a:latin typeface="Calibri" panose="020F0502020204030204" pitchFamily="34" charset="0"/>
                <a:cs typeface="Calibri" panose="020F0502020204030204" pitchFamily="34" charset="0"/>
              </a:rPr>
              <a:t>Fröbel</a:t>
            </a:r>
            <a:r>
              <a:rPr lang="da-DK" altLang="en-US" sz="1400" b="1" dirty="0">
                <a:latin typeface="Calibri" panose="020F0502020204030204" pitchFamily="34" charset="0"/>
                <a:cs typeface="Calibri" panose="020F0502020204030204" pitchFamily="34" charset="0"/>
              </a:rPr>
              <a:t>, inderliggøre det ydre, og yderliggøre det indre</a:t>
            </a:r>
          </a:p>
          <a:p>
            <a:pPr>
              <a:lnSpc>
                <a:spcPct val="90000"/>
              </a:lnSpc>
              <a:defRPr/>
            </a:pPr>
            <a:r>
              <a:rPr lang="da-DK" altLang="en-US" sz="1400" b="1" dirty="0">
                <a:latin typeface="Calibri" panose="020F0502020204030204" pitchFamily="34" charset="0"/>
                <a:cs typeface="Calibri" panose="020F0502020204030204" pitchFamily="34" charset="0"/>
              </a:rPr>
              <a:t>Dewey, oplevelser –erfaring</a:t>
            </a:r>
          </a:p>
          <a:p>
            <a:pPr>
              <a:defRPr/>
            </a:pPr>
            <a:endParaRPr lang="da-DK" altLang="en-US" sz="1400" b="1" dirty="0">
              <a:latin typeface="Calibri" panose="020F0502020204030204" pitchFamily="34" charset="0"/>
              <a:cs typeface="Calibri" panose="020F0502020204030204" pitchFamily="34" charset="0"/>
            </a:endParaRPr>
          </a:p>
          <a:p>
            <a:pPr>
              <a:defRPr/>
            </a:pPr>
            <a:r>
              <a:rPr lang="da-DK" altLang="en-US" sz="1400" b="1" dirty="0">
                <a:latin typeface="Calibri" panose="020F0502020204030204" pitchFamily="34" charset="0"/>
                <a:cs typeface="Calibri" panose="020F0502020204030204" pitchFamily="34" charset="0"/>
              </a:rPr>
              <a:t>Diskussion: tilegnelse eller konstruktion</a:t>
            </a:r>
          </a:p>
          <a:p>
            <a:pPr>
              <a:defRPr/>
            </a:pPr>
            <a:r>
              <a:rPr lang="da-DK" altLang="en-US" sz="1400" b="1" dirty="0">
                <a:latin typeface="Calibri" panose="020F0502020204030204" pitchFamily="34" charset="0"/>
                <a:cs typeface="Calibri" panose="020F0502020204030204" pitchFamily="34" charset="0"/>
              </a:rPr>
              <a:t>Tilegnelse af den objektive virkeligheden (godt nok en subjektiv tilegnelse)</a:t>
            </a:r>
          </a:p>
          <a:p>
            <a:pPr>
              <a:defRPr/>
            </a:pPr>
            <a:r>
              <a:rPr lang="da-DK" altLang="en-US" sz="1400" b="1" dirty="0">
                <a:latin typeface="Calibri" panose="020F0502020204030204" pitchFamily="34" charset="0"/>
                <a:cs typeface="Calibri" panose="020F0502020204030204" pitchFamily="34" charset="0"/>
              </a:rPr>
              <a:t>Konstruktion af virkeligheden – en subjektiv konstruktion</a:t>
            </a:r>
          </a:p>
        </p:txBody>
      </p:sp>
      <p:sp>
        <p:nvSpPr>
          <p:cNvPr id="6246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517C9EAF-0C2C-4977-AC47-BF7BAAAFD506}" type="slidenum">
              <a:rPr lang="da-DK" altLang="en-US" sz="1200"/>
              <a:pPr/>
              <a:t>39</a:t>
            </a:fld>
            <a:endParaRPr lang="da-DK" altLang="en-US" sz="1200"/>
          </a:p>
        </p:txBody>
      </p:sp>
    </p:spTree>
    <p:extLst>
      <p:ext uri="{BB962C8B-B14F-4D97-AF65-F5344CB8AC3E}">
        <p14:creationId xmlns:p14="http://schemas.microsoft.com/office/powerpoint/2010/main" val="791385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Pladsholder til diasbillede 1"/>
          <p:cNvSpPr>
            <a:spLocks noGrp="1" noRot="1" noChangeAspect="1" noTextEdit="1"/>
          </p:cNvSpPr>
          <p:nvPr>
            <p:ph type="sldImg"/>
          </p:nvPr>
        </p:nvSpPr>
        <p:spPr>
          <a:ln/>
        </p:spPr>
      </p:sp>
      <p:sp>
        <p:nvSpPr>
          <p:cNvPr id="70659"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b="1" dirty="0" err="1"/>
              <a:t>Foto:Drengen</a:t>
            </a:r>
            <a:r>
              <a:rPr lang="en-US" altLang="en-US" sz="1400" b="1" dirty="0"/>
              <a:t> </a:t>
            </a:r>
            <a:r>
              <a:rPr lang="en-US" altLang="en-US" sz="1400" b="1" dirty="0" err="1"/>
              <a:t>undrer</a:t>
            </a:r>
            <a:r>
              <a:rPr lang="en-US" altLang="en-US" sz="1400" b="1" dirty="0"/>
              <a:t> sig over, at </a:t>
            </a:r>
            <a:r>
              <a:rPr lang="en-US" altLang="en-US" sz="1400" b="1" dirty="0" err="1"/>
              <a:t>vand</a:t>
            </a:r>
            <a:r>
              <a:rPr lang="en-US" altLang="en-US" sz="1400" b="1" dirty="0"/>
              <a:t> </a:t>
            </a:r>
            <a:r>
              <a:rPr lang="en-US" altLang="en-US" sz="1400" b="1" dirty="0" err="1"/>
              <a:t>ikke</a:t>
            </a:r>
            <a:r>
              <a:rPr lang="en-US" altLang="en-US" sz="1400" b="1" dirty="0"/>
              <a:t> </a:t>
            </a:r>
            <a:r>
              <a:rPr lang="en-US" altLang="en-US" sz="1400" b="1" dirty="0" err="1"/>
              <a:t>kan</a:t>
            </a:r>
            <a:r>
              <a:rPr lang="en-US" altLang="en-US" sz="1400" b="1" dirty="0"/>
              <a:t> </a:t>
            </a:r>
            <a:r>
              <a:rPr lang="en-US" altLang="en-US" sz="1400" b="1" dirty="0" err="1"/>
              <a:t>løbe</a:t>
            </a:r>
            <a:r>
              <a:rPr lang="en-US" altLang="en-US" sz="1400" b="1" dirty="0"/>
              <a:t> </a:t>
            </a:r>
            <a:r>
              <a:rPr lang="en-US" altLang="en-US" sz="1400" b="1" dirty="0" err="1"/>
              <a:t>opad</a:t>
            </a:r>
            <a:endParaRPr lang="en-US" altLang="en-US" sz="1400" b="1" dirty="0"/>
          </a:p>
          <a:p>
            <a:pPr>
              <a:defRPr/>
            </a:pPr>
            <a:endParaRPr lang="en-US" altLang="en-US" sz="1400" b="1" dirty="0"/>
          </a:p>
          <a:p>
            <a:pPr>
              <a:defRPr/>
            </a:pPr>
            <a:r>
              <a:rPr lang="en-US" altLang="en-US" sz="1400" b="1" dirty="0" err="1"/>
              <a:t>Måske</a:t>
            </a:r>
            <a:r>
              <a:rPr lang="en-US" altLang="en-US" sz="1400" b="1" dirty="0"/>
              <a:t> </a:t>
            </a:r>
            <a:r>
              <a:rPr lang="en-US" altLang="en-US" sz="1400" b="1" dirty="0" err="1"/>
              <a:t>medtage</a:t>
            </a:r>
            <a:r>
              <a:rPr lang="en-US" altLang="en-US" sz="1400" b="1" dirty="0"/>
              <a:t> </a:t>
            </a:r>
            <a:r>
              <a:rPr lang="en-US" altLang="en-US" sz="1400" b="1" dirty="0" err="1"/>
              <a:t>picasso</a:t>
            </a:r>
            <a:r>
              <a:rPr lang="en-US" altLang="en-US" sz="1400" b="1" dirty="0"/>
              <a:t> </a:t>
            </a:r>
            <a:r>
              <a:rPr lang="en-US" altLang="en-US" sz="1400" b="1" dirty="0" err="1"/>
              <a:t>foto</a:t>
            </a:r>
            <a:endParaRPr lang="en-US" altLang="en-US" sz="1400" b="1" dirty="0"/>
          </a:p>
        </p:txBody>
      </p:sp>
      <p:sp>
        <p:nvSpPr>
          <p:cNvPr id="747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981610E1-F8EC-4E53-867E-BAFB6D5572F3}" type="slidenum">
              <a:rPr lang="da-DK" altLang="en-US" sz="1200"/>
              <a:pPr/>
              <a:t>40</a:t>
            </a:fld>
            <a:endParaRPr lang="da-DK" altLang="en-US" sz="1200"/>
          </a:p>
        </p:txBody>
      </p:sp>
    </p:spTree>
    <p:extLst>
      <p:ext uri="{BB962C8B-B14F-4D97-AF65-F5344CB8AC3E}">
        <p14:creationId xmlns:p14="http://schemas.microsoft.com/office/powerpoint/2010/main" val="246938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Pladsholder til diasbillede 1"/>
          <p:cNvSpPr>
            <a:spLocks noGrp="1" noRot="1" noChangeAspect="1" noTextEdit="1"/>
          </p:cNvSpPr>
          <p:nvPr>
            <p:ph type="sldImg"/>
          </p:nvPr>
        </p:nvSpPr>
        <p:spPr>
          <a:ln/>
        </p:spPr>
      </p:sp>
      <p:sp>
        <p:nvSpPr>
          <p:cNvPr id="74755"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da-DK" sz="1400" b="1" dirty="0"/>
              <a:t>Annette Grunnet fra skovbørnehaven Krudthus, Fredensborg Kommune og naturvejleder Hanne Hübertz fra Rudersdal Kommune,</a:t>
            </a:r>
            <a:endParaRPr lang="en-US" altLang="en-US" sz="1400" b="1" dirty="0"/>
          </a:p>
          <a:p>
            <a:pPr>
              <a:defRPr/>
            </a:pPr>
            <a:endParaRPr lang="en-US" altLang="en-US" dirty="0" smtClean="0"/>
          </a:p>
        </p:txBody>
      </p:sp>
      <p:sp>
        <p:nvSpPr>
          <p:cNvPr id="7885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B9A17B91-06DD-4FC8-A2CB-9ECF1EF597F8}" type="slidenum">
              <a:rPr lang="da-DK" altLang="en-US" sz="1200"/>
              <a:pPr/>
              <a:t>41</a:t>
            </a:fld>
            <a:endParaRPr lang="da-DK" altLang="en-US" sz="1200"/>
          </a:p>
        </p:txBody>
      </p:sp>
    </p:spTree>
    <p:extLst>
      <p:ext uri="{BB962C8B-B14F-4D97-AF65-F5344CB8AC3E}">
        <p14:creationId xmlns:p14="http://schemas.microsoft.com/office/powerpoint/2010/main" val="3059149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Pladsholder til diasbillede 1"/>
          <p:cNvSpPr>
            <a:spLocks noGrp="1" noRot="1" noChangeAspect="1" noTextEdit="1"/>
          </p:cNvSpPr>
          <p:nvPr>
            <p:ph type="sldImg"/>
          </p:nvPr>
        </p:nvSpPr>
        <p:spPr>
          <a:ln/>
        </p:spPr>
      </p:sp>
      <p:sp>
        <p:nvSpPr>
          <p:cNvPr id="808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a:latin typeface="Calibri" panose="020F0502020204030204" pitchFamily="34" charset="0"/>
                <a:cs typeface="Calibri" panose="020F0502020204030204" pitchFamily="34" charset="0"/>
              </a:rPr>
              <a:t>En amerikaner Tom Morgan realiserer ideen i 2017</a:t>
            </a:r>
          </a:p>
          <a:p>
            <a:r>
              <a:rPr lang="da-DK" altLang="da-DK" sz="1600" b="1"/>
              <a:t>Det krævede 144 m3 helium og mere end 100 balloner</a:t>
            </a:r>
            <a:endParaRPr lang="da-DK" altLang="da-DK" sz="1600" b="1">
              <a:latin typeface="Calibri" panose="020F0502020204030204" pitchFamily="34" charset="0"/>
              <a:cs typeface="Calibri" panose="020F0502020204030204" pitchFamily="34" charset="0"/>
            </a:endParaRPr>
          </a:p>
        </p:txBody>
      </p:sp>
      <p:sp>
        <p:nvSpPr>
          <p:cNvPr id="8090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F16B478D-0578-4106-9BB4-F5EE33DC4690}" type="slidenum">
              <a:rPr lang="da-DK" altLang="da-DK" sz="1200"/>
              <a:pPr/>
              <a:t>42</a:t>
            </a:fld>
            <a:endParaRPr lang="da-DK" altLang="da-DK" sz="1200"/>
          </a:p>
        </p:txBody>
      </p:sp>
    </p:spTree>
    <p:extLst>
      <p:ext uri="{BB962C8B-B14F-4D97-AF65-F5344CB8AC3E}">
        <p14:creationId xmlns:p14="http://schemas.microsoft.com/office/powerpoint/2010/main" val="218576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slidebillede 1"/>
          <p:cNvSpPr>
            <a:spLocks noGrp="1" noRot="1" noChangeAspect="1" noTextEdit="1"/>
          </p:cNvSpPr>
          <p:nvPr>
            <p:ph type="sldImg"/>
          </p:nvPr>
        </p:nvSpPr>
        <p:spPr>
          <a:ln/>
        </p:spPr>
      </p:sp>
      <p:sp>
        <p:nvSpPr>
          <p:cNvPr id="3" name="Pladsholder til noter 2"/>
          <p:cNvSpPr>
            <a:spLocks noGrp="1"/>
          </p:cNvSpPr>
          <p:nvPr>
            <p:ph type="body" idx="1"/>
          </p:nvPr>
        </p:nvSpPr>
        <p:spPr/>
        <p:txBody>
          <a:bodyPr/>
          <a:lstStyle/>
          <a:p>
            <a:pPr>
              <a:defRPr/>
            </a:pPr>
            <a:r>
              <a:rPr lang="da-DK" sz="1400" b="1" dirty="0"/>
              <a:t>Begrebet dannelse er indskrevet i den nye dagtilbudslov, hvor det i § 1 hedder:</a:t>
            </a:r>
          </a:p>
          <a:p>
            <a:endParaRPr lang="da-DK" dirty="0"/>
          </a:p>
          <a:p>
            <a:r>
              <a:rPr lang="da-DK" sz="1400" b="1" dirty="0"/>
              <a:t>”Dagtilbud skal fremme børns trivsel, læring, udvikling og dannelse gennem trygge og pædagogiske læringsmiljøer, hvor legen er grundlæggende, og hvor der tages udgangspunkt i et børneperspektiv. ”</a:t>
            </a:r>
          </a:p>
          <a:p>
            <a:pPr>
              <a:defRPr/>
            </a:pPr>
            <a:endParaRPr lang="da-DK" sz="1400" b="1" dirty="0"/>
          </a:p>
          <a:p>
            <a:pPr>
              <a:defRPr/>
            </a:pPr>
            <a:r>
              <a:rPr lang="da-DK" sz="1400" b="1" dirty="0"/>
              <a:t> Og den styrkede pædagogiske læreplan giver en første definition på dannelse</a:t>
            </a:r>
          </a:p>
        </p:txBody>
      </p:sp>
      <p:sp>
        <p:nvSpPr>
          <p:cNvPr id="7172"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42EBEB58-CC31-450F-B617-E526953D5E7E}" type="slidenum">
              <a:rPr lang="da-DK" altLang="da-DK" sz="1200"/>
              <a:pPr/>
              <a:t>5</a:t>
            </a:fld>
            <a:endParaRPr lang="da-DK" altLang="da-DK" sz="1200"/>
          </a:p>
        </p:txBody>
      </p:sp>
    </p:spTree>
    <p:extLst>
      <p:ext uri="{BB962C8B-B14F-4D97-AF65-F5344CB8AC3E}">
        <p14:creationId xmlns:p14="http://schemas.microsoft.com/office/powerpoint/2010/main" val="2781171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dsholder til diasbillede 1"/>
          <p:cNvSpPr>
            <a:spLocks noGrp="1" noRot="1" noChangeAspect="1" noTextEdit="1"/>
          </p:cNvSpPr>
          <p:nvPr>
            <p:ph type="sldImg"/>
          </p:nvPr>
        </p:nvSpPr>
        <p:spPr>
          <a:ln/>
        </p:spPr>
      </p:sp>
      <p:sp>
        <p:nvSpPr>
          <p:cNvPr id="829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latin typeface="Calibri" panose="020F0502020204030204" pitchFamily="34" charset="0"/>
                <a:cs typeface="Calibri" panose="020F0502020204030204" pitchFamily="34" charset="0"/>
              </a:rPr>
              <a:t>Et barn </a:t>
            </a:r>
            <a:r>
              <a:rPr lang="en-US" altLang="en-US" sz="1400" b="1" dirty="0" err="1">
                <a:latin typeface="Calibri" panose="020F0502020204030204" pitchFamily="34" charset="0"/>
                <a:cs typeface="Calibri" panose="020F0502020204030204" pitchFamily="34" charset="0"/>
              </a:rPr>
              <a:t>drikker</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vand</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af</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vandhanen</a:t>
            </a:r>
            <a:r>
              <a:rPr lang="en-US" altLang="en-US" sz="1400" b="1" dirty="0">
                <a:latin typeface="Calibri" panose="020F0502020204030204" pitchFamily="34" charset="0"/>
                <a:cs typeface="Calibri" panose="020F0502020204030204" pitchFamily="34" charset="0"/>
              </a:rPr>
              <a:t> – et </a:t>
            </a:r>
            <a:r>
              <a:rPr lang="en-US" altLang="en-US" sz="1400" b="1" dirty="0" err="1">
                <a:latin typeface="Calibri" panose="020F0502020204030204" pitchFamily="34" charset="0"/>
                <a:cs typeface="Calibri" panose="020F0502020204030204" pitchFamily="34" charset="0"/>
              </a:rPr>
              <a:t>andet</a:t>
            </a:r>
            <a:r>
              <a:rPr lang="en-US" altLang="en-US" sz="1400" b="1" dirty="0">
                <a:latin typeface="Calibri" panose="020F0502020204030204" pitchFamily="34" charset="0"/>
                <a:cs typeface="Calibri" panose="020F0502020204030204" pitchFamily="34" charset="0"/>
              </a:rPr>
              <a:t> barn </a:t>
            </a:r>
            <a:r>
              <a:rPr lang="en-US" altLang="en-US" sz="1400" b="1" dirty="0" err="1">
                <a:latin typeface="Calibri" panose="020F0502020204030204" pitchFamily="34" charset="0"/>
                <a:cs typeface="Calibri" panose="020F0502020204030204" pitchFamily="34" charset="0"/>
              </a:rPr>
              <a:t>siger</a:t>
            </a:r>
            <a:r>
              <a:rPr lang="en-US" altLang="en-US" sz="1400" b="1" dirty="0">
                <a:latin typeface="Calibri" panose="020F0502020204030204" pitchFamily="34" charset="0"/>
                <a:cs typeface="Calibri" panose="020F0502020204030204" pitchFamily="34" charset="0"/>
              </a:rPr>
              <a:t> “pas </a:t>
            </a:r>
            <a:r>
              <a:rPr lang="en-US" altLang="en-US" sz="1400" b="1" dirty="0" err="1">
                <a:latin typeface="Calibri" panose="020F0502020204030204" pitchFamily="34" charset="0"/>
                <a:cs typeface="Calibri" panose="020F0502020204030204" pitchFamily="34" charset="0"/>
              </a:rPr>
              <a:t>på</a:t>
            </a:r>
            <a:r>
              <a:rPr lang="en-US" altLang="en-US" sz="1400" b="1" dirty="0">
                <a:latin typeface="Calibri" panose="020F0502020204030204" pitchFamily="34" charset="0"/>
                <a:cs typeface="Calibri" panose="020F0502020204030204" pitchFamily="34" charset="0"/>
              </a:rPr>
              <a:t>, du </a:t>
            </a:r>
            <a:r>
              <a:rPr lang="en-US" altLang="en-US" sz="1400" b="1" dirty="0" err="1">
                <a:latin typeface="Calibri" panose="020F0502020204030204" pitchFamily="34" charset="0"/>
                <a:cs typeface="Calibri" panose="020F0502020204030204" pitchFamily="34" charset="0"/>
              </a:rPr>
              <a:t>kan</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blive</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syg</a:t>
            </a:r>
            <a:r>
              <a:rPr lang="en-US" altLang="en-US" sz="1400" b="1" dirty="0">
                <a:latin typeface="Calibri" panose="020F0502020204030204" pitchFamily="34" charset="0"/>
                <a:cs typeface="Calibri" panose="020F0502020204030204" pitchFamily="34" charset="0"/>
              </a:rPr>
              <a:t>”</a:t>
            </a:r>
          </a:p>
          <a:p>
            <a:r>
              <a:rPr lang="en-US" altLang="en-US" sz="1400" b="1" dirty="0">
                <a:latin typeface="Calibri" panose="020F0502020204030204" pitchFamily="34" charset="0"/>
                <a:cs typeface="Calibri" panose="020F0502020204030204" pitchFamily="34" charset="0"/>
              </a:rPr>
              <a:t>Ja man </a:t>
            </a:r>
            <a:r>
              <a:rPr lang="en-US" altLang="en-US" sz="1400" b="1" dirty="0" err="1">
                <a:latin typeface="Calibri" panose="020F0502020204030204" pitchFamily="34" charset="0"/>
                <a:cs typeface="Calibri" panose="020F0502020204030204" pitchFamily="34" charset="0"/>
              </a:rPr>
              <a:t>dør</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af</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det</a:t>
            </a:r>
            <a:endParaRPr lang="en-US" altLang="en-US" sz="1400" b="1" dirty="0">
              <a:latin typeface="Calibri" panose="020F0502020204030204" pitchFamily="34" charset="0"/>
              <a:cs typeface="Calibri" panose="020F0502020204030204" pitchFamily="34" charset="0"/>
            </a:endParaRPr>
          </a:p>
          <a:p>
            <a:r>
              <a:rPr lang="en-US" altLang="en-US" sz="1400" b="1" dirty="0" err="1">
                <a:latin typeface="Calibri" panose="020F0502020204030204" pitchFamily="34" charset="0"/>
                <a:cs typeface="Calibri" panose="020F0502020204030204" pitchFamily="34" charset="0"/>
              </a:rPr>
              <a:t>Nej</a:t>
            </a:r>
            <a:endParaRPr lang="en-US" altLang="en-US" sz="1400" b="1" dirty="0">
              <a:latin typeface="Calibri" panose="020F0502020204030204" pitchFamily="34" charset="0"/>
              <a:cs typeface="Calibri" panose="020F0502020204030204" pitchFamily="34" charset="0"/>
            </a:endParaRPr>
          </a:p>
          <a:p>
            <a:r>
              <a:rPr lang="en-US" altLang="en-US" sz="1400" b="1" dirty="0">
                <a:latin typeface="Calibri" panose="020F0502020204030204" pitchFamily="34" charset="0"/>
                <a:cs typeface="Calibri" panose="020F0502020204030204" pitchFamily="34" charset="0"/>
              </a:rPr>
              <a:t>Jo </a:t>
            </a:r>
            <a:r>
              <a:rPr lang="en-US" altLang="en-US" sz="1400" b="1" dirty="0" err="1">
                <a:latin typeface="Calibri" panose="020F0502020204030204" pitchFamily="34" charset="0"/>
                <a:cs typeface="Calibri" panose="020F0502020204030204" pitchFamily="34" charset="0"/>
              </a:rPr>
              <a:t>hvis</a:t>
            </a:r>
            <a:r>
              <a:rPr lang="en-US" altLang="en-US" sz="1400" b="1" dirty="0">
                <a:latin typeface="Calibri" panose="020F0502020204030204" pitchFamily="34" charset="0"/>
                <a:cs typeface="Calibri" panose="020F0502020204030204" pitchFamily="34" charset="0"/>
              </a:rPr>
              <a:t> man </a:t>
            </a:r>
            <a:r>
              <a:rPr lang="en-US" altLang="en-US" sz="1400" b="1" dirty="0" err="1">
                <a:latin typeface="Calibri" panose="020F0502020204030204" pitchFamily="34" charset="0"/>
                <a:cs typeface="Calibri" panose="020F0502020204030204" pitchFamily="34" charset="0"/>
              </a:rPr>
              <a:t>drikker</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vand</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i</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Afrika</a:t>
            </a:r>
            <a:endParaRPr lang="en-US" altLang="en-US" sz="1400" b="1" dirty="0">
              <a:latin typeface="Calibri" panose="020F0502020204030204" pitchFamily="34" charset="0"/>
              <a:cs typeface="Calibri" panose="020F0502020204030204" pitchFamily="34" charset="0"/>
            </a:endParaRPr>
          </a:p>
          <a:p>
            <a:r>
              <a:rPr lang="en-US" altLang="en-US" sz="1400" b="1" dirty="0">
                <a:latin typeface="Calibri" panose="020F0502020204030204" pitchFamily="34" charset="0"/>
                <a:cs typeface="Calibri" panose="020F0502020204030204" pitchFamily="34" charset="0"/>
              </a:rPr>
              <a:t>Og et barn </a:t>
            </a:r>
            <a:r>
              <a:rPr lang="en-US" altLang="en-US" sz="1400" b="1" dirty="0" err="1">
                <a:latin typeface="Calibri" panose="020F0502020204030204" pitchFamily="34" charset="0"/>
                <a:cs typeface="Calibri" panose="020F0502020204030204" pitchFamily="34" charset="0"/>
              </a:rPr>
              <a:t>fortæller</a:t>
            </a:r>
            <a:r>
              <a:rPr lang="en-US" altLang="en-US" sz="1400" b="1" dirty="0">
                <a:latin typeface="Calibri" panose="020F0502020204030204" pitchFamily="34" charset="0"/>
                <a:cs typeface="Calibri" panose="020F0502020204030204" pitchFamily="34" charset="0"/>
              </a:rPr>
              <a:t>, at </a:t>
            </a:r>
            <a:r>
              <a:rPr lang="en-US" altLang="en-US" sz="1400" b="1" dirty="0" err="1">
                <a:latin typeface="Calibri" panose="020F0502020204030204" pitchFamily="34" charset="0"/>
                <a:cs typeface="Calibri" panose="020F0502020204030204" pitchFamily="34" charset="0"/>
              </a:rPr>
              <a:t>han</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har</a:t>
            </a:r>
            <a:r>
              <a:rPr lang="en-US" altLang="en-US" sz="1400" b="1" dirty="0">
                <a:latin typeface="Calibri" panose="020F0502020204030204" pitchFamily="34" charset="0"/>
                <a:cs typeface="Calibri" panose="020F0502020204030204" pitchFamily="34" charset="0"/>
              </a:rPr>
              <a:t> set I TV, at </a:t>
            </a:r>
            <a:r>
              <a:rPr lang="en-US" altLang="en-US" sz="1400" b="1" dirty="0" err="1">
                <a:latin typeface="Calibri" panose="020F0502020204030204" pitchFamily="34" charset="0"/>
                <a:cs typeface="Calibri" panose="020F0502020204030204" pitchFamily="34" charset="0"/>
              </a:rPr>
              <a:t>en</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dansker</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har</a:t>
            </a:r>
            <a:r>
              <a:rPr lang="en-US" altLang="en-US" sz="1400" b="1" dirty="0">
                <a:latin typeface="Calibri" panose="020F0502020204030204" pitchFamily="34" charset="0"/>
                <a:cs typeface="Calibri" panose="020F0502020204030204" pitchFamily="34" charset="0"/>
              </a:rPr>
              <a:t> </a:t>
            </a:r>
            <a:r>
              <a:rPr lang="en-US" altLang="en-US" sz="1400" b="1" dirty="0" err="1">
                <a:latin typeface="Calibri" panose="020F0502020204030204" pitchFamily="34" charset="0"/>
                <a:cs typeface="Calibri" panose="020F0502020204030204" pitchFamily="34" charset="0"/>
              </a:rPr>
              <a:t>opfundet</a:t>
            </a:r>
            <a:r>
              <a:rPr lang="en-US" altLang="en-US" sz="1400" b="1" dirty="0">
                <a:latin typeface="Calibri" panose="020F0502020204030204" pitchFamily="34" charset="0"/>
                <a:cs typeface="Calibri" panose="020F0502020204030204" pitchFamily="34" charset="0"/>
              </a:rPr>
              <a:t> et </a:t>
            </a:r>
            <a:r>
              <a:rPr lang="en-US" altLang="en-US" sz="1400" b="1" dirty="0" err="1">
                <a:latin typeface="Calibri" panose="020F0502020204030204" pitchFamily="34" charset="0"/>
                <a:cs typeface="Calibri" panose="020F0502020204030204" pitchFamily="34" charset="0"/>
              </a:rPr>
              <a:t>sugerør</a:t>
            </a:r>
            <a:endParaRPr lang="en-US" altLang="en-US" sz="1400" b="1" dirty="0">
              <a:latin typeface="Calibri" panose="020F0502020204030204" pitchFamily="34" charset="0"/>
              <a:cs typeface="Calibri" panose="020F0502020204030204" pitchFamily="34" charset="0"/>
            </a:endParaRPr>
          </a:p>
        </p:txBody>
      </p:sp>
      <p:sp>
        <p:nvSpPr>
          <p:cNvPr id="8294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8240A0D9-DA00-4483-AAFE-5E17E797710B}" type="slidenum">
              <a:rPr lang="da-DK" altLang="en-US" sz="1200"/>
              <a:pPr/>
              <a:t>43</a:t>
            </a:fld>
            <a:endParaRPr lang="da-DK" altLang="en-US" sz="1200"/>
          </a:p>
        </p:txBody>
      </p:sp>
    </p:spTree>
    <p:extLst>
      <p:ext uri="{BB962C8B-B14F-4D97-AF65-F5344CB8AC3E}">
        <p14:creationId xmlns:p14="http://schemas.microsoft.com/office/powerpoint/2010/main" val="3236333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44</a:t>
            </a:fld>
            <a:endParaRPr lang="da-DK" dirty="0"/>
          </a:p>
        </p:txBody>
      </p:sp>
    </p:spTree>
    <p:extLst>
      <p:ext uri="{BB962C8B-B14F-4D97-AF65-F5344CB8AC3E}">
        <p14:creationId xmlns:p14="http://schemas.microsoft.com/office/powerpoint/2010/main" val="2090240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61498" lvl="1"/>
            <a:r>
              <a:rPr lang="da-DK" altLang="en-US" b="1" dirty="0" smtClean="0">
                <a:solidFill>
                  <a:srgbClr val="FF0000"/>
                </a:solidFill>
                <a:latin typeface="Calibri" panose="020F0502020204030204" pitchFamily="34" charset="0"/>
              </a:rPr>
              <a:t>FRI LEG Problem</a:t>
            </a:r>
            <a:r>
              <a:rPr lang="da-DK" altLang="en-US" b="1" dirty="0" smtClean="0">
                <a:latin typeface="Calibri" panose="020F0502020204030204" pitchFamily="34" charset="0"/>
              </a:rPr>
              <a:t>: Den frie leg romantiseres, den opleves ikke altid fri af alle børn, den kan også være ‘ond’, den kan stagnere, ligesom den ikke altid bidrager til børns udvikling</a:t>
            </a:r>
          </a:p>
          <a:p>
            <a:pPr marL="461498" lvl="1"/>
            <a:endParaRPr lang="da-DK" altLang="en-US" b="1" dirty="0" smtClean="0">
              <a:latin typeface="Calibri" panose="020F0502020204030204" pitchFamily="34" charset="0"/>
            </a:endParaRPr>
          </a:p>
          <a:p>
            <a:pPr marL="461498" lvl="1" defTabSz="922995">
              <a:defRPr/>
            </a:pPr>
            <a:r>
              <a:rPr lang="da-DK" altLang="en-US" b="1" dirty="0">
                <a:solidFill>
                  <a:srgbClr val="FF0000"/>
                </a:solidFill>
                <a:latin typeface="Calibri" panose="020F0502020204030204" pitchFamily="34" charset="0"/>
              </a:rPr>
              <a:t>Voksenstøttet leg. Problem: </a:t>
            </a:r>
            <a:r>
              <a:rPr lang="da-DK" altLang="en-US" b="1" dirty="0">
                <a:latin typeface="Calibri" panose="020F0502020204030204" pitchFamily="34" charset="0"/>
              </a:rPr>
              <a:t>De voksne kan ødelægge legen med for meget struktur og engagement, og for ringe legekompetence samt ringe kendskab til børns udvikling og ikke mindst legeteori</a:t>
            </a:r>
            <a:endParaRPr lang="da-DK" altLang="en-US" b="1" dirty="0"/>
          </a:p>
          <a:p>
            <a:pPr marL="461498" lvl="1"/>
            <a:endParaRPr lang="da-DK" altLang="en-US" b="1" dirty="0" smtClean="0">
              <a:latin typeface="Calibri" panose="020F0502020204030204" pitchFamily="34" charset="0"/>
            </a:endParaRPr>
          </a:p>
          <a:p>
            <a:pPr marL="461498" lvl="1"/>
            <a:endParaRPr lang="da-DK" altLang="en-US" b="1" dirty="0" smtClean="0">
              <a:latin typeface="Calibri" panose="020F0502020204030204" pitchFamily="34" charset="0"/>
            </a:endParaRPr>
          </a:p>
          <a:p>
            <a:pPr marL="461498" lvl="1"/>
            <a:endParaRPr lang="da-DK" altLang="en-US" b="1" dirty="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5AB7F18A-C002-435B-B766-19D0DAA8A8AB}" type="slidenum">
              <a:rPr lang="da-DK" smtClean="0"/>
              <a:t>46</a:t>
            </a:fld>
            <a:endParaRPr lang="da-DK"/>
          </a:p>
        </p:txBody>
      </p:sp>
    </p:spTree>
    <p:extLst>
      <p:ext uri="{BB962C8B-B14F-4D97-AF65-F5344CB8AC3E}">
        <p14:creationId xmlns:p14="http://schemas.microsoft.com/office/powerpoint/2010/main" val="419457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lnSpc>
                <a:spcPct val="90000"/>
              </a:lnSpc>
              <a:spcBef>
                <a:spcPct val="20000"/>
              </a:spcBef>
              <a:defRPr/>
            </a:pPr>
            <a:r>
              <a:rPr lang="da-DK" altLang="da-DK" sz="1400" b="1" dirty="0">
                <a:latin typeface="Calibri" panose="020F0502020204030204" pitchFamily="34" charset="0"/>
                <a:cs typeface="Calibri" panose="020F0502020204030204" pitchFamily="34" charset="0"/>
              </a:rPr>
              <a:t>Berørte visse af disse dimensioner i forbindelse med læringsbegrebet – et legeorienteret </a:t>
            </a:r>
            <a:r>
              <a:rPr lang="da-DK" altLang="da-DK" sz="1400" b="1" dirty="0" err="1">
                <a:latin typeface="Calibri" panose="020F0502020204030204" pitchFamily="34" charset="0"/>
                <a:cs typeface="Calibri" panose="020F0502020204030204" pitchFamily="34" charset="0"/>
              </a:rPr>
              <a:t>lærigsbegreb</a:t>
            </a:r>
            <a:endParaRPr lang="da-DK" altLang="da-DK" sz="1400" b="1" dirty="0">
              <a:latin typeface="Calibri" panose="020F0502020204030204" pitchFamily="34" charset="0"/>
              <a:cs typeface="Calibri" panose="020F0502020204030204" pitchFamily="34" charset="0"/>
            </a:endParaRPr>
          </a:p>
          <a:p>
            <a:pPr defTabSz="922995">
              <a:lnSpc>
                <a:spcPct val="90000"/>
              </a:lnSpc>
              <a:spcBef>
                <a:spcPct val="20000"/>
              </a:spcBef>
              <a:defRPr/>
            </a:pPr>
            <a:r>
              <a:rPr lang="da-DK" altLang="da-DK" sz="1400" b="1" dirty="0">
                <a:latin typeface="Calibri" panose="020F0502020204030204" pitchFamily="34" charset="0"/>
                <a:cs typeface="Calibri" panose="020F0502020204030204" pitchFamily="34" charset="0"/>
              </a:rPr>
              <a:t>Indre motiveret – motivet ligger i legen, leger for at lege</a:t>
            </a:r>
          </a:p>
          <a:p>
            <a:pPr defTabSz="922995">
              <a:lnSpc>
                <a:spcPct val="90000"/>
              </a:lnSpc>
              <a:spcBef>
                <a:spcPct val="20000"/>
              </a:spcBef>
              <a:defRPr/>
            </a:pPr>
            <a:endParaRPr lang="da-DK" altLang="da-DK" sz="1400" b="1" dirty="0">
              <a:latin typeface="Calibri" panose="020F0502020204030204" pitchFamily="34" charset="0"/>
              <a:cs typeface="Calibri" panose="020F0502020204030204" pitchFamily="34" charset="0"/>
            </a:endParaRPr>
          </a:p>
          <a:p>
            <a:pPr defTabSz="922995">
              <a:lnSpc>
                <a:spcPct val="90000"/>
              </a:lnSpc>
              <a:spcBef>
                <a:spcPct val="20000"/>
              </a:spcBef>
              <a:defRPr/>
            </a:pPr>
            <a:r>
              <a:rPr lang="da-DK" altLang="da-DK" sz="1400" b="1" dirty="0">
                <a:latin typeface="Calibri" panose="020F0502020204030204" pitchFamily="34" charset="0"/>
                <a:cs typeface="Calibri" panose="020F0502020204030204" pitchFamily="34" charset="0"/>
              </a:rPr>
              <a:t>96 forskellige videnskabelige definitioner på leg</a:t>
            </a:r>
          </a:p>
          <a:p>
            <a:pPr defTabSz="922995">
              <a:lnSpc>
                <a:spcPct val="90000"/>
              </a:lnSpc>
              <a:spcBef>
                <a:spcPct val="20000"/>
              </a:spcBef>
              <a:defRPr/>
            </a:pPr>
            <a:endParaRPr lang="da-DK" altLang="da-DK" sz="1400" b="1" dirty="0">
              <a:cs typeface="Calibri" panose="020F0502020204030204" pitchFamily="34" charset="0"/>
            </a:endParaRPr>
          </a:p>
          <a:p>
            <a:pPr defTabSz="922995">
              <a:lnSpc>
                <a:spcPct val="90000"/>
              </a:lnSpc>
              <a:spcBef>
                <a:spcPct val="20000"/>
              </a:spcBef>
              <a:defRPr/>
            </a:pPr>
            <a:r>
              <a:rPr lang="da-DK" altLang="en-US" sz="1400" b="1" dirty="0"/>
              <a:t>Leg suspenderer virkeligheden, fiktion, fantasi – as if (som om) – men bygger på ”som er” (as is)</a:t>
            </a:r>
            <a:endParaRPr lang="da-DK" altLang="da-DK" sz="1400" b="1" dirty="0">
              <a:cs typeface="Calibri" panose="020F0502020204030204" pitchFamily="34" charset="0"/>
            </a:endParaRPr>
          </a:p>
          <a:p>
            <a:pPr>
              <a:lnSpc>
                <a:spcPct val="90000"/>
              </a:lnSpc>
              <a:spcBef>
                <a:spcPct val="20000"/>
              </a:spcBef>
            </a:pPr>
            <a:endParaRPr lang="da-DK" altLang="da-DK" sz="1400" b="1" dirty="0">
              <a:cs typeface="Calibri" panose="020F0502020204030204" pitchFamily="34" charset="0"/>
            </a:endParaRPr>
          </a:p>
          <a:p>
            <a:pPr>
              <a:lnSpc>
                <a:spcPct val="90000"/>
              </a:lnSpc>
              <a:spcBef>
                <a:spcPct val="20000"/>
              </a:spcBef>
            </a:pPr>
            <a:r>
              <a:rPr lang="da-DK" altLang="da-DK" sz="1400" b="1" dirty="0" err="1">
                <a:cs typeface="Calibri" panose="020F0502020204030204" pitchFamily="34" charset="0"/>
              </a:rPr>
              <a:t>Csikszentmihaly</a:t>
            </a:r>
            <a:r>
              <a:rPr lang="da-DK" altLang="da-DK" sz="1400" b="1" dirty="0">
                <a:cs typeface="Calibri" panose="020F0502020204030204" pitchFamily="34" charset="0"/>
              </a:rPr>
              <a:t> om Flow: koncentration, stærk motivation, </a:t>
            </a:r>
          </a:p>
          <a:p>
            <a:pPr>
              <a:lnSpc>
                <a:spcPct val="90000"/>
              </a:lnSpc>
              <a:spcBef>
                <a:spcPct val="20000"/>
              </a:spcBef>
            </a:pPr>
            <a:r>
              <a:rPr lang="da-DK" altLang="da-DK" sz="1400" b="1" dirty="0">
                <a:cs typeface="Calibri" panose="020F0502020204030204" pitchFamily="34" charset="0"/>
              </a:rPr>
              <a:t>meningsfuldhed, fordybelse, </a:t>
            </a:r>
            <a:r>
              <a:rPr lang="da-DK" altLang="da-DK" sz="1400" b="1" dirty="0" err="1">
                <a:cs typeface="Calibri" panose="020F0502020204030204" pitchFamily="34" charset="0"/>
              </a:rPr>
              <a:t>seen</a:t>
            </a:r>
            <a:r>
              <a:rPr lang="da-DK" altLang="da-DK" sz="1400" b="1" dirty="0">
                <a:cs typeface="Calibri" panose="020F0502020204030204" pitchFamily="34" charset="0"/>
              </a:rPr>
              <a:t> væk fra tid og sted, følelsesintensitet: </a:t>
            </a:r>
          </a:p>
          <a:p>
            <a:pPr>
              <a:lnSpc>
                <a:spcPct val="90000"/>
              </a:lnSpc>
              <a:spcBef>
                <a:spcPct val="20000"/>
              </a:spcBef>
            </a:pPr>
            <a:r>
              <a:rPr lang="da-DK" altLang="da-DK" sz="1400" b="1" dirty="0">
                <a:cs typeface="Calibri" panose="020F0502020204030204" pitchFamily="34" charset="0"/>
              </a:rPr>
              <a:t>højdepunktsoplevelse</a:t>
            </a:r>
          </a:p>
          <a:p>
            <a:endParaRPr lang="da-DK" sz="1400" b="1" dirty="0"/>
          </a:p>
          <a:p>
            <a:r>
              <a:rPr lang="da-DK" sz="1400" b="1" dirty="0"/>
              <a:t>Frihed, glæde – også magt fx ‘smørklat’, tagfat; Også Evy </a:t>
            </a:r>
            <a:r>
              <a:rPr lang="da-DK" sz="1400" b="1" dirty="0" err="1"/>
              <a:t>Skousbys</a:t>
            </a:r>
            <a:r>
              <a:rPr lang="da-DK" sz="1400" b="1" dirty="0"/>
              <a:t> artikel ‘Den onde leg’</a:t>
            </a:r>
          </a:p>
          <a:p>
            <a:r>
              <a:rPr lang="da-DK" sz="1400" b="1" dirty="0"/>
              <a:t>Nogle lege fx ‘Bor, Bro, Brille’ installerer et organiseret gys, når man bliver fanget i den sorte gryde.</a:t>
            </a:r>
          </a:p>
          <a:p>
            <a:endParaRPr lang="da-DK" sz="1400" b="1" dirty="0"/>
          </a:p>
          <a:p>
            <a:endParaRPr lang="da-DK" sz="1400" b="1" dirty="0"/>
          </a:p>
        </p:txBody>
      </p:sp>
      <p:sp>
        <p:nvSpPr>
          <p:cNvPr id="4" name="Pladsholder til diasnummer 3"/>
          <p:cNvSpPr>
            <a:spLocks noGrp="1"/>
          </p:cNvSpPr>
          <p:nvPr>
            <p:ph type="sldNum" sz="quarter" idx="10"/>
          </p:nvPr>
        </p:nvSpPr>
        <p:spPr/>
        <p:txBody>
          <a:bodyPr/>
          <a:lstStyle/>
          <a:p>
            <a:fld id="{5AB7F18A-C002-435B-B766-19D0DAA8A8AB}" type="slidenum">
              <a:rPr lang="da-DK" smtClean="0"/>
              <a:t>47</a:t>
            </a:fld>
            <a:endParaRPr lang="da-DK"/>
          </a:p>
        </p:txBody>
      </p:sp>
    </p:spTree>
    <p:extLst>
      <p:ext uri="{BB962C8B-B14F-4D97-AF65-F5344CB8AC3E}">
        <p14:creationId xmlns:p14="http://schemas.microsoft.com/office/powerpoint/2010/main" val="3022020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dsholder til diasbillede 1"/>
          <p:cNvSpPr>
            <a:spLocks noGrp="1" noRot="1" noChangeAspect="1" noTextEdit="1"/>
          </p:cNvSpPr>
          <p:nvPr>
            <p:ph type="sldImg"/>
          </p:nvPr>
        </p:nvSpPr>
        <p:spPr>
          <a:ln/>
        </p:spPr>
      </p:sp>
      <p:sp>
        <p:nvSpPr>
          <p:cNvPr id="133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995">
              <a:defRPr/>
            </a:pPr>
            <a:r>
              <a:rPr lang="en-GB" altLang="en-US" b="1" dirty="0" smtClean="0">
                <a:latin typeface="Calibri" panose="020F0502020204030204" pitchFamily="34" charset="0"/>
              </a:rPr>
              <a:t>Rolle leg, social </a:t>
            </a:r>
            <a:r>
              <a:rPr lang="en-GB" altLang="en-US" b="1" dirty="0" err="1" smtClean="0">
                <a:latin typeface="Calibri" panose="020F0502020204030204" pitchFamily="34" charset="0"/>
              </a:rPr>
              <a:t>fantasileg</a:t>
            </a:r>
            <a:r>
              <a:rPr lang="en-GB" altLang="en-US" b="1" dirty="0" smtClean="0">
                <a:latin typeface="Calibri" panose="020F0502020204030204" pitchFamily="34" charset="0"/>
              </a:rPr>
              <a:t> (</a:t>
            </a:r>
            <a:r>
              <a:rPr lang="en-GB" altLang="en-US" b="1" dirty="0" err="1" smtClean="0">
                <a:latin typeface="Calibri" panose="020F0502020204030204" pitchFamily="34" charset="0"/>
              </a:rPr>
              <a:t>identifikation</a:t>
            </a:r>
            <a:r>
              <a:rPr lang="en-GB" altLang="en-US" b="1" dirty="0" smtClean="0">
                <a:latin typeface="Calibri" panose="020F0502020204030204" pitchFamily="34" charset="0"/>
              </a:rPr>
              <a:t>)</a:t>
            </a:r>
            <a:endParaRPr lang="en-GB" altLang="en-US" sz="800" b="1" dirty="0">
              <a:latin typeface="Calibri" panose="020F0502020204030204" pitchFamily="34" charset="0"/>
            </a:endParaRPr>
          </a:p>
          <a:p>
            <a:endParaRPr lang="da-DK" altLang="en-US" dirty="0" smtClean="0"/>
          </a:p>
          <a:p>
            <a:endParaRPr lang="da-DK" altLang="en-US" dirty="0" smtClean="0"/>
          </a:p>
          <a:p>
            <a:r>
              <a:rPr lang="da-DK" altLang="en-US" dirty="0" err="1" smtClean="0"/>
              <a:t>Corsaro</a:t>
            </a:r>
            <a:r>
              <a:rPr lang="da-DK" altLang="en-US" dirty="0" smtClean="0"/>
              <a:t> </a:t>
            </a:r>
            <a:r>
              <a:rPr lang="da-DK" altLang="en-US" dirty="0" err="1" smtClean="0"/>
              <a:t>role</a:t>
            </a:r>
            <a:r>
              <a:rPr lang="da-DK" altLang="en-US" dirty="0" smtClean="0"/>
              <a:t> </a:t>
            </a:r>
            <a:r>
              <a:rPr lang="da-DK" altLang="en-US" dirty="0" err="1" smtClean="0"/>
              <a:t>play</a:t>
            </a:r>
            <a:r>
              <a:rPr lang="da-DK" altLang="en-US" dirty="0" smtClean="0"/>
              <a:t> (person) fantasy </a:t>
            </a:r>
            <a:r>
              <a:rPr lang="da-DK" altLang="en-US" dirty="0" err="1" smtClean="0"/>
              <a:t>play</a:t>
            </a:r>
            <a:r>
              <a:rPr lang="da-DK" altLang="en-US" dirty="0" smtClean="0"/>
              <a:t> (ting). </a:t>
            </a:r>
            <a:r>
              <a:rPr lang="da-DK" altLang="en-US" dirty="0" err="1" smtClean="0"/>
              <a:t>Gadamar</a:t>
            </a:r>
            <a:r>
              <a:rPr lang="da-DK" altLang="en-US" dirty="0" smtClean="0"/>
              <a:t> Ruud s 33; </a:t>
            </a:r>
            <a:r>
              <a:rPr lang="da-DK" altLang="en-US" dirty="0" err="1" smtClean="0"/>
              <a:t>Leontjev</a:t>
            </a:r>
            <a:r>
              <a:rPr lang="da-DK" altLang="en-US" dirty="0" smtClean="0"/>
              <a:t> overgangslege; andre legeteorier se </a:t>
            </a:r>
            <a:r>
              <a:rPr lang="da-DK" altLang="en-US" dirty="0" err="1" smtClean="0"/>
              <a:t>Trageton</a:t>
            </a:r>
            <a:endParaRPr lang="da-DK" altLang="en-US" dirty="0" smtClean="0"/>
          </a:p>
        </p:txBody>
      </p:sp>
      <p:sp>
        <p:nvSpPr>
          <p:cNvPr id="1331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1A78D6-9F2E-4313-8680-8D22150C6581}" type="slidenum">
              <a:rPr lang="da-DK" altLang="en-US"/>
              <a:pPr>
                <a:spcBef>
                  <a:spcPct val="0"/>
                </a:spcBef>
              </a:pPr>
              <a:t>48</a:t>
            </a:fld>
            <a:endParaRPr lang="da-DK" altLang="en-US"/>
          </a:p>
        </p:txBody>
      </p:sp>
    </p:spTree>
    <p:extLst>
      <p:ext uri="{BB962C8B-B14F-4D97-AF65-F5344CB8AC3E}">
        <p14:creationId xmlns:p14="http://schemas.microsoft.com/office/powerpoint/2010/main" val="108517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diasbillede 1"/>
          <p:cNvSpPr>
            <a:spLocks noGrp="1" noRot="1" noChangeAspect="1" noTextEdit="1"/>
          </p:cNvSpPr>
          <p:nvPr>
            <p:ph type="sldImg"/>
          </p:nvPr>
        </p:nvSpPr>
        <p:spPr>
          <a:ln/>
        </p:spPr>
      </p:sp>
      <p:sp>
        <p:nvSpPr>
          <p:cNvPr id="1536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Tx/>
              <a:buNone/>
            </a:pPr>
            <a:r>
              <a:rPr lang="da-DK" altLang="en-US" b="1" dirty="0">
                <a:latin typeface="Calibri" panose="020F0502020204030204" pitchFamily="34" charset="0"/>
                <a:cs typeface="Calibri" panose="020F0502020204030204" pitchFamily="34" charset="0"/>
              </a:rPr>
              <a:t>Plottet defineres som refleksionen over bestemte handlinger, begivenheder og relationer fra det omgivende liv og virksomhed, som børnene udtrykker i leg </a:t>
            </a:r>
          </a:p>
          <a:p>
            <a:pPr eaLnBrk="1" hangingPunct="1">
              <a:lnSpc>
                <a:spcPct val="80000"/>
              </a:lnSpc>
              <a:buFontTx/>
              <a:buNone/>
            </a:pPr>
            <a:endParaRPr lang="da-DK" altLang="en-US" b="1" dirty="0">
              <a:latin typeface="Calibri" panose="020F0502020204030204" pitchFamily="34" charset="0"/>
              <a:cs typeface="Calibri" panose="020F0502020204030204" pitchFamily="34" charset="0"/>
            </a:endParaRPr>
          </a:p>
          <a:p>
            <a:r>
              <a:rPr lang="da-DK" altLang="da-DK" b="1" u="sng" dirty="0">
                <a:latin typeface="Calibri" panose="020F0502020204030204" pitchFamily="34" charset="0"/>
                <a:cs typeface="Calibri" panose="020F0502020204030204" pitchFamily="34" charset="0"/>
              </a:rPr>
              <a:t>Hvad</a:t>
            </a:r>
            <a:r>
              <a:rPr lang="da-DK" altLang="da-DK" b="1" dirty="0">
                <a:latin typeface="Calibri" panose="020F0502020204030204" pitchFamily="34" charset="0"/>
                <a:cs typeface="Calibri" panose="020F0502020204030204" pitchFamily="34" charset="0"/>
              </a:rPr>
              <a:t> skal vi lege, børnene fastlægger legetemaet – fx politi og røvere</a:t>
            </a:r>
          </a:p>
          <a:p>
            <a:endParaRPr lang="da-DK" altLang="da-DK" b="1" u="sng" dirty="0">
              <a:latin typeface="Calibri" panose="020F0502020204030204" pitchFamily="34" charset="0"/>
              <a:cs typeface="Calibri" panose="020F0502020204030204" pitchFamily="34" charset="0"/>
            </a:endParaRPr>
          </a:p>
          <a:p>
            <a:r>
              <a:rPr lang="da-DK" altLang="da-DK" b="1" dirty="0">
                <a:latin typeface="Calibri" panose="020F0502020204030204" pitchFamily="34" charset="0"/>
                <a:cs typeface="Calibri" panose="020F0502020204030204" pitchFamily="34" charset="0"/>
              </a:rPr>
              <a:t>Fordeler</a:t>
            </a:r>
            <a:r>
              <a:rPr lang="da-DK" altLang="da-DK" b="1" u="sng" dirty="0">
                <a:latin typeface="Calibri" panose="020F0502020204030204" pitchFamily="34" charset="0"/>
                <a:cs typeface="Calibri" panose="020F0502020204030204" pitchFamily="34" charset="0"/>
              </a:rPr>
              <a:t> roller </a:t>
            </a:r>
            <a:r>
              <a:rPr lang="da-DK" altLang="da-DK" b="1" dirty="0">
                <a:latin typeface="Calibri" panose="020F0502020204030204" pitchFamily="34" charset="0"/>
                <a:cs typeface="Calibri" panose="020F0502020204030204" pitchFamily="34" charset="0"/>
              </a:rPr>
              <a:t>– jeg er politi, ok jeg er tyv</a:t>
            </a:r>
          </a:p>
          <a:p>
            <a:endParaRPr lang="da-DK" altLang="da-DK" b="1" dirty="0">
              <a:latin typeface="Calibri" panose="020F0502020204030204" pitchFamily="34" charset="0"/>
              <a:cs typeface="Calibri" panose="020F0502020204030204" pitchFamily="34" charset="0"/>
            </a:endParaRPr>
          </a:p>
          <a:p>
            <a:r>
              <a:rPr lang="da-DK" altLang="da-DK" b="1" dirty="0">
                <a:latin typeface="Calibri" panose="020F0502020204030204" pitchFamily="34" charset="0"/>
                <a:cs typeface="Calibri" panose="020F0502020204030204" pitchFamily="34" charset="0"/>
              </a:rPr>
              <a:t>Brian </a:t>
            </a:r>
            <a:r>
              <a:rPr lang="da-DK" altLang="da-DK" b="1" dirty="0" err="1">
                <a:latin typeface="Calibri" panose="020F0502020204030204" pitchFamily="34" charset="0"/>
                <a:cs typeface="Calibri" panose="020F0502020204030204" pitchFamily="34" charset="0"/>
              </a:rPr>
              <a:t>Sutton</a:t>
            </a:r>
            <a:r>
              <a:rPr lang="da-DK" altLang="da-DK" b="1" dirty="0">
                <a:latin typeface="Calibri" panose="020F0502020204030204" pitchFamily="34" charset="0"/>
                <a:cs typeface="Calibri" panose="020F0502020204030204" pitchFamily="34" charset="0"/>
              </a:rPr>
              <a:t> Smith: Tekst og kontekst.</a:t>
            </a:r>
          </a:p>
          <a:p>
            <a:endParaRPr lang="da-DK" altLang="da-DK" b="1" dirty="0">
              <a:latin typeface="Calibri" panose="020F0502020204030204" pitchFamily="34" charset="0"/>
              <a:cs typeface="Calibri" panose="020F0502020204030204" pitchFamily="34" charset="0"/>
            </a:endParaRPr>
          </a:p>
          <a:p>
            <a:r>
              <a:rPr lang="da-DK" altLang="da-DK" b="1" dirty="0">
                <a:latin typeface="Calibri" panose="020F0502020204030204" pitchFamily="34" charset="0"/>
                <a:cs typeface="Calibri" panose="020F0502020204030204" pitchFamily="34" charset="0"/>
              </a:rPr>
              <a:t>Diskuterer legehandlinger, plot, - </a:t>
            </a:r>
            <a:r>
              <a:rPr lang="da-DK" altLang="da-DK" b="1" u="sng" dirty="0">
                <a:latin typeface="Calibri" panose="020F0502020204030204" pitchFamily="34" charset="0"/>
                <a:cs typeface="Calibri" panose="020F0502020204030204" pitchFamily="34" charset="0"/>
              </a:rPr>
              <a:t>tekst </a:t>
            </a:r>
            <a:r>
              <a:rPr lang="da-DK" altLang="da-DK" b="1" dirty="0">
                <a:latin typeface="Calibri" panose="020F0502020204030204" pitchFamily="34" charset="0"/>
                <a:cs typeface="Calibri" panose="020F0502020204030204" pitchFamily="34" charset="0"/>
              </a:rPr>
              <a:t>– så sagde vi at…</a:t>
            </a:r>
          </a:p>
          <a:p>
            <a:r>
              <a:rPr lang="da-DK" altLang="da-DK" b="1" dirty="0">
                <a:latin typeface="Calibri" panose="020F0502020204030204" pitchFamily="34" charset="0"/>
                <a:cs typeface="Calibri" panose="020F0502020204030204" pitchFamily="34" charset="0"/>
              </a:rPr>
              <a:t>Fx at jeg var tyv og gik ind i banken og sagde ”</a:t>
            </a:r>
            <a:r>
              <a:rPr lang="da-DK" altLang="da-DK" b="1" dirty="0" err="1">
                <a:latin typeface="Calibri" panose="020F0502020204030204" pitchFamily="34" charset="0"/>
                <a:cs typeface="Calibri" panose="020F0502020204030204" pitchFamily="34" charset="0"/>
              </a:rPr>
              <a:t>Hands</a:t>
            </a:r>
            <a:r>
              <a:rPr lang="da-DK" altLang="da-DK" b="1" dirty="0">
                <a:latin typeface="Calibri" panose="020F0502020204030204" pitchFamily="34" charset="0"/>
                <a:cs typeface="Calibri" panose="020F0502020204030204" pitchFamily="34" charset="0"/>
              </a:rPr>
              <a:t> up”…</a:t>
            </a:r>
          </a:p>
          <a:p>
            <a:endParaRPr lang="da-DK" altLang="da-DK" b="1" dirty="0">
              <a:latin typeface="Calibri" panose="020F0502020204030204" pitchFamily="34" charset="0"/>
              <a:cs typeface="Calibri" panose="020F0502020204030204" pitchFamily="34" charset="0"/>
            </a:endParaRPr>
          </a:p>
          <a:p>
            <a:r>
              <a:rPr lang="da-DK" altLang="da-DK" b="1" u="sng" dirty="0">
                <a:latin typeface="Calibri" panose="020F0502020204030204" pitchFamily="34" charset="0"/>
                <a:cs typeface="Calibri" panose="020F0502020204030204" pitchFamily="34" charset="0"/>
              </a:rPr>
              <a:t>Konteksten</a:t>
            </a:r>
            <a:r>
              <a:rPr lang="da-DK" altLang="da-DK" b="1" dirty="0">
                <a:latin typeface="Calibri" panose="020F0502020204030204" pitchFamily="34" charset="0"/>
                <a:cs typeface="Calibri" panose="020F0502020204030204" pitchFamily="34" charset="0"/>
              </a:rPr>
              <a:t> – den imaginære legesituation (</a:t>
            </a:r>
            <a:r>
              <a:rPr lang="da-DK" altLang="da-DK" b="1" dirty="0" err="1">
                <a:latin typeface="Calibri" panose="020F0502020204030204" pitchFamily="34" charset="0"/>
                <a:cs typeface="Calibri" panose="020F0502020204030204" pitchFamily="34" charset="0"/>
              </a:rPr>
              <a:t>Elkonin</a:t>
            </a:r>
            <a:r>
              <a:rPr lang="da-DK" altLang="da-DK" b="1" dirty="0">
                <a:latin typeface="Calibri" panose="020F0502020204030204" pitchFamily="34" charset="0"/>
                <a:cs typeface="Calibri" panose="020F0502020204030204" pitchFamily="34" charset="0"/>
              </a:rPr>
              <a:t>)</a:t>
            </a:r>
          </a:p>
          <a:p>
            <a:r>
              <a:rPr lang="da-DK" altLang="da-DK" b="1" dirty="0">
                <a:latin typeface="Calibri" panose="020F0502020204030204" pitchFamily="34" charset="0"/>
                <a:cs typeface="Calibri" panose="020F0502020204030204" pitchFamily="34" charset="0"/>
              </a:rPr>
              <a:t>- Og så sagde vi at politistationen er derhenne, et barn sætter nogle stole sammen</a:t>
            </a:r>
          </a:p>
          <a:p>
            <a:endParaRPr lang="da-DK" altLang="da-DK" b="1" dirty="0">
              <a:latin typeface="Calibri" panose="020F0502020204030204" pitchFamily="34" charset="0"/>
              <a:cs typeface="Calibri" panose="020F0502020204030204" pitchFamily="34" charset="0"/>
            </a:endParaRPr>
          </a:p>
          <a:p>
            <a:r>
              <a:rPr lang="da-DK" altLang="da-DK" b="1" dirty="0">
                <a:latin typeface="Calibri" panose="020F0502020204030204" pitchFamily="34" charset="0"/>
                <a:cs typeface="Calibri" panose="020F0502020204030204" pitchFamily="34" charset="0"/>
              </a:rPr>
              <a:t>Ja og politiets motorcykler holder her – og fængslet….</a:t>
            </a:r>
          </a:p>
          <a:p>
            <a:pPr eaLnBrk="1" hangingPunct="1">
              <a:lnSpc>
                <a:spcPct val="80000"/>
              </a:lnSpc>
              <a:buFontTx/>
              <a:buNone/>
            </a:pPr>
            <a:endParaRPr lang="da-DK" altLang="en-US" b="1" dirty="0">
              <a:latin typeface="Calibri" panose="020F0502020204030204" pitchFamily="34" charset="0"/>
              <a:cs typeface="Calibri" panose="020F0502020204030204" pitchFamily="34" charset="0"/>
            </a:endParaRPr>
          </a:p>
          <a:p>
            <a:pPr eaLnBrk="1" hangingPunct="1">
              <a:lnSpc>
                <a:spcPct val="80000"/>
              </a:lnSpc>
              <a:buFontTx/>
              <a:buNone/>
            </a:pPr>
            <a:endParaRPr lang="da-DK" altLang="en-US" b="1" dirty="0">
              <a:latin typeface="Comic Sans MS" panose="030F0702030302020204" pitchFamily="66" charset="0"/>
            </a:endParaRPr>
          </a:p>
          <a:p>
            <a:pPr eaLnBrk="1" hangingPunct="1">
              <a:lnSpc>
                <a:spcPct val="80000"/>
              </a:lnSpc>
              <a:buFontTx/>
              <a:buNone/>
            </a:pPr>
            <a:r>
              <a:rPr lang="en-GB" altLang="en-US" b="1" dirty="0">
                <a:latin typeface="Comic Sans MS" panose="030F0702030302020204" pitchFamily="66" charset="0"/>
              </a:rPr>
              <a:t>Leg </a:t>
            </a:r>
            <a:r>
              <a:rPr lang="en-GB" altLang="en-US" b="1" dirty="0" err="1">
                <a:latin typeface="Comic Sans MS" panose="030F0702030302020204" pitchFamily="66" charset="0"/>
              </a:rPr>
              <a:t>er</a:t>
            </a:r>
            <a:r>
              <a:rPr lang="en-GB" altLang="en-US" b="1" dirty="0">
                <a:latin typeface="Comic Sans MS" panose="030F0702030302020204" pitchFamily="66" charset="0"/>
              </a:rPr>
              <a:t> et </a:t>
            </a:r>
            <a:r>
              <a:rPr lang="en-GB" altLang="en-US" b="1" dirty="0" err="1">
                <a:solidFill>
                  <a:srgbClr val="FF0000"/>
                </a:solidFill>
                <a:latin typeface="Comic Sans MS" panose="030F0702030302020204" pitchFamily="66" charset="0"/>
              </a:rPr>
              <a:t>narrativt</a:t>
            </a:r>
            <a:r>
              <a:rPr lang="en-GB" altLang="en-US" b="1" dirty="0">
                <a:latin typeface="Comic Sans MS" panose="030F0702030302020204" pitchFamily="66" charset="0"/>
              </a:rPr>
              <a:t> </a:t>
            </a:r>
            <a:r>
              <a:rPr lang="en-GB" altLang="en-US" b="1" dirty="0" err="1">
                <a:latin typeface="Comic Sans MS" panose="030F0702030302020204" pitchFamily="66" charset="0"/>
              </a:rPr>
              <a:t>forløb</a:t>
            </a:r>
            <a:r>
              <a:rPr lang="en-GB" altLang="en-US" b="1" dirty="0">
                <a:latin typeface="Comic Sans MS" panose="030F0702030302020204" pitchFamily="66" charset="0"/>
              </a:rPr>
              <a:t>:</a:t>
            </a:r>
          </a:p>
          <a:p>
            <a:pPr eaLnBrk="1" hangingPunct="1">
              <a:lnSpc>
                <a:spcPct val="80000"/>
              </a:lnSpc>
            </a:pPr>
            <a:r>
              <a:rPr lang="en-GB" altLang="en-US" b="1" dirty="0" err="1">
                <a:latin typeface="Comic Sans MS" panose="030F0702030302020204" pitchFamily="66" charset="0"/>
              </a:rPr>
              <a:t>Begyndelse</a:t>
            </a:r>
            <a:r>
              <a:rPr lang="en-GB" altLang="en-US" b="1" dirty="0">
                <a:latin typeface="Comic Sans MS" panose="030F0702030302020204" pitchFamily="66" charset="0"/>
              </a:rPr>
              <a:t> – </a:t>
            </a:r>
            <a:r>
              <a:rPr lang="en-GB" altLang="en-US" b="1" dirty="0" err="1">
                <a:latin typeface="Comic Sans MS" panose="030F0702030302020204" pitchFamily="66" charset="0"/>
              </a:rPr>
              <a:t>midte</a:t>
            </a:r>
            <a:r>
              <a:rPr lang="en-GB" altLang="en-US" b="1" dirty="0">
                <a:latin typeface="Comic Sans MS" panose="030F0702030302020204" pitchFamily="66" charset="0"/>
              </a:rPr>
              <a:t> – </a:t>
            </a:r>
            <a:r>
              <a:rPr lang="en-GB" altLang="en-US" b="1" dirty="0" err="1">
                <a:latin typeface="Comic Sans MS" panose="030F0702030302020204" pitchFamily="66" charset="0"/>
              </a:rPr>
              <a:t>slutning</a:t>
            </a:r>
            <a:endParaRPr lang="en-GB" altLang="en-US" b="1" dirty="0">
              <a:latin typeface="Comic Sans MS" panose="030F0702030302020204" pitchFamily="66" charset="0"/>
            </a:endParaRPr>
          </a:p>
          <a:p>
            <a:pPr eaLnBrk="1" hangingPunct="1">
              <a:lnSpc>
                <a:spcPct val="80000"/>
              </a:lnSpc>
            </a:pPr>
            <a:r>
              <a:rPr lang="en-GB" altLang="en-US" b="1" dirty="0" err="1">
                <a:latin typeface="Comic Sans MS" panose="030F0702030302020204" pitchFamily="66" charset="0"/>
              </a:rPr>
              <a:t>Harmoni</a:t>
            </a:r>
            <a:r>
              <a:rPr lang="en-GB" altLang="en-US" b="1" dirty="0">
                <a:latin typeface="Comic Sans MS" panose="030F0702030302020204" pitchFamily="66" charset="0"/>
              </a:rPr>
              <a:t> – </a:t>
            </a:r>
            <a:r>
              <a:rPr lang="en-GB" altLang="en-US" b="1" dirty="0" err="1">
                <a:latin typeface="Comic Sans MS" panose="030F0702030302020204" pitchFamily="66" charset="0"/>
              </a:rPr>
              <a:t>uro</a:t>
            </a:r>
            <a:r>
              <a:rPr lang="en-GB" altLang="en-US" b="1" dirty="0">
                <a:latin typeface="Comic Sans MS" panose="030F0702030302020204" pitchFamily="66" charset="0"/>
              </a:rPr>
              <a:t> – </a:t>
            </a:r>
            <a:r>
              <a:rPr lang="en-GB" altLang="en-US" b="1" dirty="0" err="1">
                <a:latin typeface="Comic Sans MS" panose="030F0702030302020204" pitchFamily="66" charset="0"/>
              </a:rPr>
              <a:t>ny</a:t>
            </a:r>
            <a:r>
              <a:rPr lang="en-GB" altLang="en-US" b="1" dirty="0">
                <a:latin typeface="Comic Sans MS" panose="030F0702030302020204" pitchFamily="66" charset="0"/>
              </a:rPr>
              <a:t> </a:t>
            </a:r>
            <a:r>
              <a:rPr lang="en-GB" altLang="en-US" b="1" dirty="0" err="1">
                <a:latin typeface="Comic Sans MS" panose="030F0702030302020204" pitchFamily="66" charset="0"/>
              </a:rPr>
              <a:t>harmoni</a:t>
            </a:r>
            <a:endParaRPr lang="en-GB" altLang="en-US" b="1" dirty="0">
              <a:latin typeface="Comic Sans MS" panose="030F0702030302020204" pitchFamily="66" charset="0"/>
            </a:endParaRPr>
          </a:p>
          <a:p>
            <a:endParaRPr lang="da-DK" altLang="da-DK" dirty="0" smtClean="0"/>
          </a:p>
          <a:p>
            <a:endParaRPr lang="da-DK" altLang="da-DK" dirty="0" smtClean="0"/>
          </a:p>
        </p:txBody>
      </p:sp>
      <p:sp>
        <p:nvSpPr>
          <p:cNvPr id="1536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2600E1-5722-4672-8056-99565F06A986}" type="slidenum">
              <a:rPr lang="da-DK" altLang="da-DK"/>
              <a:pPr>
                <a:spcBef>
                  <a:spcPct val="0"/>
                </a:spcBef>
              </a:pPr>
              <a:t>49</a:t>
            </a:fld>
            <a:endParaRPr lang="da-DK" altLang="da-DK"/>
          </a:p>
        </p:txBody>
      </p:sp>
    </p:spTree>
    <p:extLst>
      <p:ext uri="{BB962C8B-B14F-4D97-AF65-F5344CB8AC3E}">
        <p14:creationId xmlns:p14="http://schemas.microsoft.com/office/powerpoint/2010/main" val="221098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dsholder til diasbillede 1"/>
          <p:cNvSpPr>
            <a:spLocks noGrp="1" noRot="1" noChangeAspect="1" noTextEdit="1"/>
          </p:cNvSpPr>
          <p:nvPr>
            <p:ph type="sldImg"/>
          </p:nvPr>
        </p:nvSpPr>
        <p:spPr>
          <a:ln/>
        </p:spPr>
      </p:sp>
      <p:sp>
        <p:nvSpPr>
          <p:cNvPr id="1945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p>
        </p:txBody>
      </p:sp>
      <p:sp>
        <p:nvSpPr>
          <p:cNvPr id="1946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8DCE0C-B517-440F-A498-599BEB3FB185}" type="slidenum">
              <a:rPr lang="da-DK" altLang="da-DK"/>
              <a:pPr>
                <a:spcBef>
                  <a:spcPct val="0"/>
                </a:spcBef>
              </a:pPr>
              <a:t>50</a:t>
            </a:fld>
            <a:endParaRPr lang="da-DK" altLang="da-DK"/>
          </a:p>
        </p:txBody>
      </p:sp>
    </p:spTree>
    <p:extLst>
      <p:ext uri="{BB962C8B-B14F-4D97-AF65-F5344CB8AC3E}">
        <p14:creationId xmlns:p14="http://schemas.microsoft.com/office/powerpoint/2010/main" val="653196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671">
              <a:defRPr/>
            </a:pPr>
            <a:r>
              <a:rPr lang="da-DK" altLang="en-US" sz="1400" b="1" dirty="0">
                <a:cs typeface="Calibri" panose="020F0502020204030204" pitchFamily="34" charset="0"/>
              </a:rPr>
              <a:t>I pædagogik-historien i 1970 kritiserede jeg den frie leg og var fortaler for mere struktur og didaktik. Kritikken var for voldsom. Det fortryder jeg, det angrer jeg. Vi tilkendte den frie leg for lidt betydning. Men den er kommet tilbage. Og tak for det</a:t>
            </a:r>
          </a:p>
          <a:p>
            <a:pPr defTabSz="931671">
              <a:defRPr/>
            </a:pPr>
            <a:r>
              <a:rPr lang="da-DK" altLang="en-US" sz="1400" b="1" dirty="0">
                <a:cs typeface="Calibri" panose="020F0502020204030204" pitchFamily="34" charset="0"/>
              </a:rPr>
              <a:t>Forskning viser, at fri leg bidrager til børns udvikling fra </a:t>
            </a:r>
            <a:r>
              <a:rPr lang="da-DK" altLang="en-US" sz="1400" b="1" dirty="0" err="1">
                <a:cs typeface="Calibri" panose="020F0502020204030204" pitchFamily="34" charset="0"/>
              </a:rPr>
              <a:t>Vygotsky</a:t>
            </a:r>
            <a:r>
              <a:rPr lang="da-DK" altLang="en-US" sz="1400" b="1" dirty="0">
                <a:cs typeface="Calibri" panose="020F0502020204030204" pitchFamily="34" charset="0"/>
              </a:rPr>
              <a:t> og </a:t>
            </a:r>
            <a:r>
              <a:rPr lang="da-DK" altLang="en-US" sz="1400" b="1" dirty="0" err="1">
                <a:cs typeface="Calibri" panose="020F0502020204030204" pitchFamily="34" charset="0"/>
              </a:rPr>
              <a:t>Elkonin</a:t>
            </a:r>
            <a:r>
              <a:rPr lang="da-DK" altLang="en-US" sz="1400" b="1" dirty="0">
                <a:cs typeface="Calibri" panose="020F0502020204030204" pitchFamily="34" charset="0"/>
              </a:rPr>
              <a:t> over Piaget og til nutidige forskere fx Kathy </a:t>
            </a:r>
            <a:r>
              <a:rPr lang="da-DK" altLang="en-US" sz="1400" b="1" dirty="0" err="1">
                <a:latin typeface="Calibri" panose="020F0502020204030204" pitchFamily="34" charset="0"/>
                <a:cs typeface="Calibri" panose="020F0502020204030204" pitchFamily="34" charset="0"/>
              </a:rPr>
              <a:t>Hirsh-Pasek</a:t>
            </a:r>
            <a:r>
              <a:rPr lang="da-DK" altLang="en-US" sz="1400" b="1" dirty="0">
                <a:cs typeface="Calibri" panose="020F0502020204030204" pitchFamily="34" charset="0"/>
              </a:rPr>
              <a:t> og Elena </a:t>
            </a:r>
            <a:r>
              <a:rPr lang="da-DK" altLang="en-US" sz="1400" b="1" dirty="0" err="1">
                <a:cs typeface="Calibri" panose="020F0502020204030204" pitchFamily="34" charset="0"/>
              </a:rPr>
              <a:t>Bodrova</a:t>
            </a:r>
            <a:endParaRPr lang="da-DK" altLang="en-US" sz="1400" b="1" dirty="0">
              <a:cs typeface="Calibri" panose="020F0502020204030204" pitchFamily="34" charset="0"/>
            </a:endParaRPr>
          </a:p>
          <a:p>
            <a:pPr defTabSz="931671">
              <a:defRPr/>
            </a:pPr>
            <a:endParaRPr lang="da-DK" altLang="en-US" sz="1400" b="1" dirty="0">
              <a:cs typeface="Calibri" panose="020F0502020204030204" pitchFamily="34" charset="0"/>
            </a:endParaRPr>
          </a:p>
          <a:p>
            <a:pPr defTabSz="931671">
              <a:defRPr/>
            </a:pPr>
            <a:r>
              <a:rPr lang="da-DK" altLang="en-US" sz="1400" b="1" dirty="0">
                <a:cs typeface="Calibri" panose="020F0502020204030204" pitchFamily="34" charset="0"/>
              </a:rPr>
              <a:t>Dion Sommer: Børn der har gået i daginstitutioner der er legebaserede (fri leg) klarer sig bedre i skolen (</a:t>
            </a:r>
            <a:r>
              <a:rPr lang="da-DK" altLang="en-US" sz="1400" b="1" dirty="0" err="1">
                <a:cs typeface="Calibri" panose="020F0502020204030204" pitchFamily="34" charset="0"/>
              </a:rPr>
              <a:t>bl</a:t>
            </a:r>
            <a:r>
              <a:rPr lang="da-DK" altLang="en-US" sz="1400" b="1" dirty="0">
                <a:cs typeface="Calibri" panose="020F0502020204030204" pitchFamily="34" charset="0"/>
              </a:rPr>
              <a:t>. a. i matematik, sprog og science) end børn der har gået i daginstitutioner der laver skoleaktiviteter… (Sommer 2015) </a:t>
            </a:r>
          </a:p>
          <a:p>
            <a:pPr defTabSz="931671">
              <a:defRPr/>
            </a:pPr>
            <a:endParaRPr lang="da-DK" altLang="en-US" sz="1400" b="1" dirty="0">
              <a:cs typeface="Calibri" panose="020F0502020204030204" pitchFamily="34" charset="0"/>
            </a:endParaRPr>
          </a:p>
          <a:p>
            <a:pPr defTabSz="931671">
              <a:defRPr/>
            </a:pPr>
            <a:r>
              <a:rPr lang="da-DK" altLang="en-US" sz="1400" b="1" dirty="0">
                <a:latin typeface="Calibri" panose="020F0502020204030204" pitchFamily="34" charset="0"/>
                <a:cs typeface="Calibri" panose="020F0502020204030204" pitchFamily="34" charset="0"/>
              </a:rPr>
              <a:t>Fra umiddelbar handlen til bevidst handlen, dvs. fra: handling, sprog, tænkning  til tænkning, sprog, handling</a:t>
            </a:r>
          </a:p>
          <a:p>
            <a:pPr defTabSz="931671">
              <a:defRPr/>
            </a:pPr>
            <a:r>
              <a:rPr lang="da-DK" altLang="en-US" sz="1400" b="1" dirty="0">
                <a:cs typeface="Calibri" panose="020F0502020204030204" pitchFamily="34" charset="0"/>
              </a:rPr>
              <a:t>- Altså tænke før man handler og taler</a:t>
            </a:r>
          </a:p>
          <a:p>
            <a:endParaRPr lang="da-DK" sz="1400" dirty="0"/>
          </a:p>
          <a:p>
            <a:r>
              <a:rPr lang="da-DK" sz="1400" b="1" dirty="0"/>
              <a:t>Ditte </a:t>
            </a:r>
            <a:r>
              <a:rPr lang="da-DK" sz="1400" b="1" dirty="0" err="1"/>
              <a:t>Whinter</a:t>
            </a:r>
            <a:r>
              <a:rPr lang="da-DK" sz="1400" b="1" dirty="0"/>
              <a:t>-Lindqvist og Lone Svinth 2019 – en forskningsoversigt</a:t>
            </a:r>
          </a:p>
          <a:p>
            <a:r>
              <a:rPr lang="da-DK" sz="1400" b="1" dirty="0"/>
              <a:t>A </a:t>
            </a:r>
            <a:r>
              <a:rPr lang="da-DK" sz="1400" b="1" dirty="0" err="1"/>
              <a:t>mandate</a:t>
            </a:r>
            <a:r>
              <a:rPr lang="da-DK" sz="1400" b="1" dirty="0"/>
              <a:t> for </a:t>
            </a:r>
            <a:r>
              <a:rPr lang="da-DK" sz="1400" b="1" dirty="0" err="1"/>
              <a:t>playful</a:t>
            </a:r>
            <a:r>
              <a:rPr lang="da-DK" sz="1400" b="1" dirty="0"/>
              <a:t> </a:t>
            </a:r>
            <a:r>
              <a:rPr lang="da-DK" sz="1400" b="1" dirty="0" err="1"/>
              <a:t>learning</a:t>
            </a:r>
            <a:endParaRPr lang="da-DK" sz="1400" b="1" dirty="0"/>
          </a:p>
          <a:p>
            <a:r>
              <a:rPr lang="da-DK" sz="1400" b="1" dirty="0"/>
              <a:t>Tool of the mind</a:t>
            </a:r>
          </a:p>
          <a:p>
            <a:r>
              <a:rPr lang="da-DK" sz="1400" b="1" dirty="0"/>
              <a:t>Sommer: Leg en ny forståelse</a:t>
            </a:r>
          </a:p>
        </p:txBody>
      </p:sp>
      <p:sp>
        <p:nvSpPr>
          <p:cNvPr id="4" name="Pladsholder til slidenummer 3"/>
          <p:cNvSpPr>
            <a:spLocks noGrp="1"/>
          </p:cNvSpPr>
          <p:nvPr>
            <p:ph type="sldNum" sz="quarter" idx="10"/>
          </p:nvPr>
        </p:nvSpPr>
        <p:spPr/>
        <p:txBody>
          <a:bodyPr/>
          <a:lstStyle/>
          <a:p>
            <a:fld id="{5AB7F18A-C002-435B-B766-19D0DAA8A8AB}" type="slidenum">
              <a:rPr lang="da-DK" smtClean="0"/>
              <a:t>51</a:t>
            </a:fld>
            <a:endParaRPr lang="da-DK"/>
          </a:p>
        </p:txBody>
      </p:sp>
    </p:spTree>
    <p:extLst>
      <p:ext uri="{BB962C8B-B14F-4D97-AF65-F5344CB8AC3E}">
        <p14:creationId xmlns:p14="http://schemas.microsoft.com/office/powerpoint/2010/main" val="199120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diasbillede 1"/>
          <p:cNvSpPr>
            <a:spLocks noGrp="1" noRot="1" noChangeAspect="1" noTextEdit="1"/>
          </p:cNvSpPr>
          <p:nvPr>
            <p:ph type="sldImg"/>
          </p:nvPr>
        </p:nvSpPr>
        <p:spPr>
          <a:ln/>
        </p:spPr>
      </p:sp>
      <p:sp>
        <p:nvSpPr>
          <p:cNvPr id="215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p>
        </p:txBody>
      </p:sp>
      <p:sp>
        <p:nvSpPr>
          <p:cNvPr id="2150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563228-079E-4AF4-8C1F-A4E6E8D5E5D7}" type="slidenum">
              <a:rPr lang="da-DK" altLang="da-DK"/>
              <a:pPr>
                <a:spcBef>
                  <a:spcPct val="0"/>
                </a:spcBef>
              </a:pPr>
              <a:t>52</a:t>
            </a:fld>
            <a:endParaRPr lang="da-DK" altLang="da-DK"/>
          </a:p>
        </p:txBody>
      </p:sp>
    </p:spTree>
    <p:extLst>
      <p:ext uri="{BB962C8B-B14F-4D97-AF65-F5344CB8AC3E}">
        <p14:creationId xmlns:p14="http://schemas.microsoft.com/office/powerpoint/2010/main" val="2998682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diasbillede 1"/>
          <p:cNvSpPr>
            <a:spLocks noGrp="1" noRot="1" noChangeAspect="1" noTextEdit="1"/>
          </p:cNvSpPr>
          <p:nvPr>
            <p:ph type="sldImg"/>
          </p:nvPr>
        </p:nvSpPr>
        <p:spPr>
          <a:ln/>
        </p:spPr>
      </p:sp>
      <p:sp>
        <p:nvSpPr>
          <p:cNvPr id="235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p>
        </p:txBody>
      </p:sp>
      <p:sp>
        <p:nvSpPr>
          <p:cNvPr id="235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9B4A7E-57CE-42A3-9741-9E2B052A535A}" type="slidenum">
              <a:rPr lang="da-DK" altLang="da-DK"/>
              <a:pPr>
                <a:spcBef>
                  <a:spcPct val="0"/>
                </a:spcBef>
              </a:pPr>
              <a:t>53</a:t>
            </a:fld>
            <a:endParaRPr lang="da-DK" altLang="da-DK"/>
          </a:p>
        </p:txBody>
      </p:sp>
    </p:spTree>
    <p:extLst>
      <p:ext uri="{BB962C8B-B14F-4D97-AF65-F5344CB8AC3E}">
        <p14:creationId xmlns:p14="http://schemas.microsoft.com/office/powerpoint/2010/main" val="301994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37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b="1" dirty="0"/>
              <a:t>Begrebet dannelse har rødder i den tyske pædagogik med navne som </a:t>
            </a:r>
            <a:r>
              <a:rPr lang="da-DK" altLang="da-DK" sz="1400" b="1" dirty="0" err="1"/>
              <a:t>Pestalozzi</a:t>
            </a:r>
            <a:r>
              <a:rPr lang="da-DK" altLang="da-DK" sz="1400" b="1" dirty="0"/>
              <a:t>, Wilhelm </a:t>
            </a:r>
            <a:r>
              <a:rPr lang="da-DK" altLang="da-DK" sz="1400" b="1" dirty="0" err="1"/>
              <a:t>Humbold</a:t>
            </a:r>
            <a:r>
              <a:rPr lang="da-DK" altLang="da-DK" sz="1400" b="1" dirty="0"/>
              <a:t>, Theodor </a:t>
            </a:r>
            <a:r>
              <a:rPr lang="da-DK" altLang="da-DK" sz="1400" b="1" dirty="0" err="1"/>
              <a:t>Litt</a:t>
            </a:r>
            <a:r>
              <a:rPr lang="da-DK" altLang="da-DK" sz="1400" b="1" dirty="0"/>
              <a:t>, </a:t>
            </a:r>
            <a:r>
              <a:rPr lang="da-DK" sz="1400" b="1" dirty="0">
                <a:latin typeface="Calibri" panose="020F0502020204030204" pitchFamily="34" charset="0"/>
                <a:cs typeface="Calibri" panose="020F0502020204030204" pitchFamily="34" charset="0"/>
              </a:rPr>
              <a:t>Eric </a:t>
            </a:r>
            <a:r>
              <a:rPr lang="da-DK" sz="1400" b="1" dirty="0" err="1">
                <a:latin typeface="Calibri" panose="020F0502020204030204" pitchFamily="34" charset="0"/>
                <a:cs typeface="Calibri" panose="020F0502020204030204" pitchFamily="34" charset="0"/>
              </a:rPr>
              <a:t>Weiniger</a:t>
            </a:r>
            <a:r>
              <a:rPr lang="da-DK" sz="1400" b="1" dirty="0">
                <a:latin typeface="Calibri" panose="020F0502020204030204" pitchFamily="34" charset="0"/>
                <a:cs typeface="Calibri" panose="020F0502020204030204" pitchFamily="34" charset="0"/>
              </a:rPr>
              <a:t> – men også Grundtvig og Chresten Kold.</a:t>
            </a:r>
            <a:r>
              <a:rPr lang="da-DK" altLang="da-DK" sz="1400" b="1" dirty="0"/>
              <a:t> </a:t>
            </a:r>
          </a:p>
          <a:p>
            <a:endParaRPr lang="da-DK" altLang="da-DK" sz="1400" b="1" dirty="0"/>
          </a:p>
          <a:p>
            <a:r>
              <a:rPr lang="da-DK" altLang="da-DK" sz="1400" b="1" dirty="0"/>
              <a:t>Med afsæt i </a:t>
            </a:r>
            <a:r>
              <a:rPr lang="da-DK" altLang="da-DK" sz="1400" b="1" dirty="0" err="1"/>
              <a:t>Humbold</a:t>
            </a:r>
            <a:r>
              <a:rPr lang="da-DK" altLang="da-DK" sz="1400" b="1" dirty="0"/>
              <a:t>, Kold og </a:t>
            </a:r>
            <a:r>
              <a:rPr lang="da-DK" altLang="da-DK" sz="1400" b="1" dirty="0" err="1"/>
              <a:t>Weiniger</a:t>
            </a:r>
            <a:r>
              <a:rPr lang="da-DK" altLang="da-DK" sz="1400" b="1" dirty="0"/>
              <a:t> er dannelse af barnet opnår en alsidig udvikling, og tilegner sig viden som er indre rodfæstet i barnet og som det føler sig forpligtet af, således at det viser ansvar og handler aktivt.</a:t>
            </a:r>
          </a:p>
          <a:p>
            <a:endParaRPr lang="da-DK" altLang="da-DK" sz="1400" b="1" dirty="0"/>
          </a:p>
          <a:p>
            <a:r>
              <a:rPr lang="da-DK" altLang="da-DK" sz="1400" b="1" dirty="0"/>
              <a:t>Pædagogikkens formål eller overordnede mål er at bidrage til dannelse – og derfor har vi behov for at indkredse et dannelsesbegreb eller en formålsformulering, der kan fungere som ledestjerne for det pædagogiske arbejde</a:t>
            </a:r>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1C78FE1-BC66-46AE-BEDF-EE68C4563ADE}" type="slidenum">
              <a:rPr lang="da-DK" altLang="da-DK" sz="1200"/>
              <a:pPr/>
              <a:t>6</a:t>
            </a:fld>
            <a:endParaRPr lang="da-DK" altLang="da-DK" sz="1200"/>
          </a:p>
        </p:txBody>
      </p:sp>
    </p:spTree>
    <p:extLst>
      <p:ext uri="{BB962C8B-B14F-4D97-AF65-F5344CB8AC3E}">
        <p14:creationId xmlns:p14="http://schemas.microsoft.com/office/powerpoint/2010/main" val="2750065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31671">
              <a:defRPr/>
            </a:pPr>
            <a:endParaRPr lang="da-DK" dirty="0"/>
          </a:p>
        </p:txBody>
      </p:sp>
      <p:sp>
        <p:nvSpPr>
          <p:cNvPr id="4" name="Pladsholder til diasnummer 3"/>
          <p:cNvSpPr>
            <a:spLocks noGrp="1"/>
          </p:cNvSpPr>
          <p:nvPr>
            <p:ph type="sldNum" sz="quarter" idx="10"/>
          </p:nvPr>
        </p:nvSpPr>
        <p:spPr/>
        <p:txBody>
          <a:bodyPr/>
          <a:lstStyle/>
          <a:p>
            <a:fld id="{5AB7F18A-C002-435B-B766-19D0DAA8A8AB}" type="slidenum">
              <a:rPr lang="da-DK" smtClean="0"/>
              <a:t>54</a:t>
            </a:fld>
            <a:endParaRPr lang="da-DK"/>
          </a:p>
        </p:txBody>
      </p:sp>
    </p:spTree>
    <p:extLst>
      <p:ext uri="{BB962C8B-B14F-4D97-AF65-F5344CB8AC3E}">
        <p14:creationId xmlns:p14="http://schemas.microsoft.com/office/powerpoint/2010/main" val="4233826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dsholder til diasbillede 1"/>
          <p:cNvSpPr>
            <a:spLocks noGrp="1" noRot="1" noChangeAspect="1" noTextEdit="1"/>
          </p:cNvSpPr>
          <p:nvPr>
            <p:ph type="sldImg"/>
          </p:nvPr>
        </p:nvSpPr>
        <p:spPr>
          <a:ln/>
        </p:spPr>
      </p:sp>
      <p:sp>
        <p:nvSpPr>
          <p:cNvPr id="92163" name="Pladsholder til noter 2"/>
          <p:cNvSpPr>
            <a:spLocks noGrp="1"/>
          </p:cNvSpPr>
          <p:nvPr>
            <p:ph type="body" idx="1"/>
          </p:nvPr>
        </p:nvSpPr>
        <p:spPr>
          <a:xfrm>
            <a:off x="165947" y="4796567"/>
            <a:ext cx="6629117" cy="448778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a-DK" altLang="en-US" sz="1400" b="1" dirty="0">
                <a:latin typeface="Calibri" panose="020F0502020204030204" pitchFamily="34" charset="0"/>
                <a:cs typeface="Calibri" panose="020F0502020204030204" pitchFamily="34" charset="0"/>
              </a:rPr>
              <a:t>Begrebet ramme. En fælles ramme, en imaginær legesituation, konteksten -</a:t>
            </a:r>
            <a:endParaRPr lang="da-DK" altLang="en-US" sz="1100" b="1" dirty="0">
              <a:latin typeface="Calibri" panose="020F0502020204030204" pitchFamily="34" charset="0"/>
              <a:cs typeface="Calibri" panose="020F0502020204030204" pitchFamily="34" charset="0"/>
            </a:endParaRPr>
          </a:p>
          <a:p>
            <a:pPr eaLnBrk="1" hangingPunct="1"/>
            <a:r>
              <a:rPr lang="da-DK" altLang="en-US" sz="1400" b="1" dirty="0">
                <a:latin typeface="Calibri" panose="020F0502020204030204" pitchFamily="34" charset="0"/>
                <a:cs typeface="Calibri" panose="020F0502020204030204" pitchFamily="34" charset="0"/>
              </a:rPr>
              <a:t>En psykologisk ramme der inkluderer og ekskluderer: hvad der er med i legen </a:t>
            </a:r>
            <a:endParaRPr lang="da-DK" altLang="en-US" sz="1400" b="1" dirty="0"/>
          </a:p>
          <a:p>
            <a:pPr>
              <a:defRPr/>
            </a:pPr>
            <a:r>
              <a:rPr lang="da-DK" altLang="en-US" sz="1400" b="1" dirty="0"/>
              <a:t>I disse legeformer leger børn og voksne sammen</a:t>
            </a:r>
          </a:p>
          <a:p>
            <a:pPr>
              <a:defRPr/>
            </a:pPr>
            <a:r>
              <a:rPr lang="da-DK" altLang="en-US" sz="1400" b="1" dirty="0">
                <a:cs typeface="Calibri" panose="020F0502020204030204" pitchFamily="34" charset="0"/>
              </a:rPr>
              <a:t>Pentti Hakkarainen  skitserer syv karakteristiske elementer for at opnå kvalitet i legen</a:t>
            </a:r>
          </a:p>
          <a:p>
            <a:pPr>
              <a:defRPr/>
            </a:pPr>
            <a:r>
              <a:rPr lang="da-DK" altLang="en-US" sz="1400" b="1" dirty="0">
                <a:cs typeface="Calibri" panose="020F0502020204030204" pitchFamily="34" charset="0"/>
              </a:rPr>
              <a:t>Gunilla Lindqvist indfører undervejs i legen forskellige dramaøvelser og udklædning (hvordan gør man, når man er sur?)</a:t>
            </a:r>
          </a:p>
          <a:p>
            <a:pPr>
              <a:defRPr/>
            </a:pPr>
            <a:r>
              <a:rPr lang="da-DK" altLang="en-US" sz="1400" b="1" dirty="0" err="1"/>
              <a:t>Playworld</a:t>
            </a:r>
            <a:r>
              <a:rPr lang="da-DK" altLang="en-US" sz="1400" b="1" dirty="0"/>
              <a:t>, den forestillede legesituation, må være </a:t>
            </a:r>
            <a:r>
              <a:rPr lang="da-DK" altLang="en-US" sz="1400" b="1" u="sng" dirty="0"/>
              <a:t>synlig</a:t>
            </a:r>
            <a:r>
              <a:rPr lang="da-DK" altLang="en-US" sz="1400" b="1" dirty="0"/>
              <a:t> og bevidst for børnene. </a:t>
            </a:r>
            <a:r>
              <a:rPr lang="da-DK" altLang="en-US" sz="1400" b="1" dirty="0" err="1"/>
              <a:t>Bateson</a:t>
            </a:r>
            <a:r>
              <a:rPr lang="da-DK" altLang="en-US" sz="1400" b="1" dirty="0"/>
              <a:t> siger, at rammen er en psykologisk ramme, der guider de legende til at inkludere budskaber og handlinger, og til at ekskludere andre.</a:t>
            </a:r>
          </a:p>
          <a:p>
            <a:pPr>
              <a:defRPr/>
            </a:pPr>
            <a:r>
              <a:rPr lang="da-DK" altLang="en-US" sz="1400" b="1" dirty="0"/>
              <a:t>Legeverden styrkes ved den </a:t>
            </a:r>
            <a:r>
              <a:rPr lang="da-DK" altLang="en-US" sz="1400" b="1" u="sng" dirty="0"/>
              <a:t>fysiske udformning</a:t>
            </a:r>
            <a:r>
              <a:rPr lang="da-DK" altLang="en-US" sz="1400" b="1" dirty="0"/>
              <a:t>, og brug af bestemte materialer og redskaber – alt det bidrager til konstruktion af legetemaet</a:t>
            </a:r>
          </a:p>
          <a:p>
            <a:pPr>
              <a:defRPr/>
            </a:pPr>
            <a:endParaRPr lang="da-DK" altLang="en-US" sz="1400" b="1" dirty="0"/>
          </a:p>
          <a:p>
            <a:pPr>
              <a:defRPr/>
            </a:pPr>
            <a:r>
              <a:rPr lang="da-DK" altLang="en-US" sz="1400" b="1" dirty="0"/>
              <a:t>Lege-</a:t>
            </a:r>
            <a:r>
              <a:rPr lang="da-DK" altLang="en-US" sz="1400" b="1" dirty="0" err="1"/>
              <a:t>responsiv</a:t>
            </a:r>
            <a:r>
              <a:rPr lang="da-DK" altLang="en-US" sz="1400" b="1" dirty="0"/>
              <a:t> undervisning defineres sm ”en teori om undervisning i </a:t>
            </a:r>
            <a:r>
              <a:rPr lang="da-DK" altLang="en-US" sz="1400" b="1" dirty="0" err="1"/>
              <a:t>förskolan</a:t>
            </a:r>
            <a:r>
              <a:rPr lang="da-DK" altLang="en-US" sz="1400" b="1" dirty="0"/>
              <a:t>, som inkorporerer leg som en central aktivitet” (2023; s. 144)</a:t>
            </a:r>
          </a:p>
          <a:p>
            <a:pPr>
              <a:defRPr/>
            </a:pPr>
            <a:r>
              <a:rPr lang="da-DK" altLang="en-US" sz="1400" b="1" dirty="0"/>
              <a:t>Begreber:</a:t>
            </a:r>
          </a:p>
          <a:p>
            <a:pPr>
              <a:defRPr/>
            </a:pPr>
            <a:r>
              <a:rPr lang="da-DK" altLang="en-US" sz="1400" b="1" dirty="0"/>
              <a:t>Som om – og som er</a:t>
            </a:r>
          </a:p>
          <a:p>
            <a:pPr>
              <a:defRPr/>
            </a:pPr>
            <a:r>
              <a:rPr lang="da-DK" altLang="en-US" sz="1400" b="1" dirty="0" err="1"/>
              <a:t>Intersubjektiv</a:t>
            </a:r>
            <a:r>
              <a:rPr lang="da-DK" altLang="en-US" sz="1400" b="1" dirty="0"/>
              <a:t> – Metakommunikation – Narrativ - Fri til – frem for fri fra</a:t>
            </a:r>
          </a:p>
          <a:p>
            <a:pPr>
              <a:defRPr/>
            </a:pPr>
            <a:r>
              <a:rPr lang="da-DK" altLang="en-US" sz="1400" b="1" dirty="0" err="1"/>
              <a:t>Alteritet</a:t>
            </a:r>
            <a:r>
              <a:rPr lang="da-DK" altLang="en-US" sz="1400" b="1" dirty="0"/>
              <a:t> – dvs. nogen i legen bryder fokus og retter fokus mod noget andet,  nyt opstår</a:t>
            </a:r>
          </a:p>
          <a:p>
            <a:pPr>
              <a:defRPr/>
            </a:pPr>
            <a:r>
              <a:rPr lang="da-DK" altLang="en-US" sz="1400" b="1" dirty="0" err="1"/>
              <a:t>Triggende</a:t>
            </a:r>
            <a:r>
              <a:rPr lang="da-DK" altLang="en-US" sz="1400" b="1" dirty="0"/>
              <a:t> – at virksomheden udløser og afstedkommer med nye muligheder (frem for </a:t>
            </a:r>
            <a:r>
              <a:rPr lang="da-DK" altLang="en-US" sz="1400" b="1" dirty="0" err="1"/>
              <a:t>scafolding</a:t>
            </a:r>
            <a:r>
              <a:rPr lang="da-DK" altLang="en-US" sz="1400" b="1" dirty="0"/>
              <a:t>)</a:t>
            </a:r>
          </a:p>
          <a:p>
            <a:pPr>
              <a:defRPr/>
            </a:pPr>
            <a:r>
              <a:rPr lang="da-DK" altLang="en-US" sz="1400" b="1" dirty="0" err="1"/>
              <a:t>Responsivitet</a:t>
            </a:r>
            <a:r>
              <a:rPr lang="da-DK" altLang="en-US" sz="1400" b="1" dirty="0"/>
              <a:t> – svarer på (vise, pege, handle, give)</a:t>
            </a:r>
          </a:p>
          <a:p>
            <a:pPr>
              <a:defRPr/>
            </a:pPr>
            <a:r>
              <a:rPr lang="da-DK" altLang="en-US" sz="1400" b="1" dirty="0"/>
              <a:t>Vægte børns bidrag</a:t>
            </a:r>
          </a:p>
          <a:p>
            <a:pPr>
              <a:defRPr/>
            </a:pPr>
            <a:r>
              <a:rPr lang="da-DK" altLang="en-US" sz="1400" b="1" dirty="0"/>
              <a:t>Agency – at børn er deltagere</a:t>
            </a:r>
          </a:p>
        </p:txBody>
      </p:sp>
      <p:sp>
        <p:nvSpPr>
          <p:cNvPr id="10138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3744" indent="-230749" defTabSz="955044">
              <a:spcBef>
                <a:spcPct val="30000"/>
              </a:spcBef>
              <a:defRPr sz="1200">
                <a:solidFill>
                  <a:schemeClr val="tx1"/>
                </a:solidFill>
                <a:latin typeface="Times New Roman" panose="02020603050405020304" pitchFamily="18" charset="0"/>
              </a:defRPr>
            </a:lvl3pPr>
            <a:lvl4pPr marL="1615242" indent="-230749" defTabSz="955044">
              <a:spcBef>
                <a:spcPct val="30000"/>
              </a:spcBef>
              <a:defRPr sz="1200">
                <a:solidFill>
                  <a:schemeClr val="tx1"/>
                </a:solidFill>
                <a:latin typeface="Times New Roman" panose="02020603050405020304" pitchFamily="18" charset="0"/>
              </a:defRPr>
            </a:lvl4pPr>
            <a:lvl5pPr marL="2076740" indent="-230749" defTabSz="955044">
              <a:spcBef>
                <a:spcPct val="30000"/>
              </a:spcBef>
              <a:defRPr sz="1200">
                <a:solidFill>
                  <a:schemeClr val="tx1"/>
                </a:solidFill>
                <a:latin typeface="Times New Roman" panose="02020603050405020304" pitchFamily="18" charset="0"/>
              </a:defRPr>
            </a:lvl5pPr>
            <a:lvl6pPr marL="2538237"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F90FE42-CEFE-4419-ACB7-E0EB59165BD0}" type="slidenum">
              <a:rPr lang="da-DK" altLang="en-US" smtClean="0"/>
              <a:pPr eaLnBrk="1" hangingPunct="1">
                <a:spcBef>
                  <a:spcPct val="0"/>
                </a:spcBef>
              </a:pPr>
              <a:t>55</a:t>
            </a:fld>
            <a:endParaRPr lang="da-DK" altLang="en-US" smtClean="0"/>
          </a:p>
        </p:txBody>
      </p:sp>
    </p:spTree>
    <p:extLst>
      <p:ext uri="{BB962C8B-B14F-4D97-AF65-F5344CB8AC3E}">
        <p14:creationId xmlns:p14="http://schemas.microsoft.com/office/powerpoint/2010/main" val="2167589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ladsholder til diasbillede 1"/>
          <p:cNvSpPr>
            <a:spLocks noGrp="1" noRot="1" noChangeAspect="1" noTextEdit="1"/>
          </p:cNvSpPr>
          <p:nvPr>
            <p:ph type="sldImg"/>
          </p:nvPr>
        </p:nvSpPr>
        <p:spPr>
          <a:ln/>
        </p:spPr>
      </p:sp>
      <p:sp>
        <p:nvSpPr>
          <p:cNvPr id="10342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b="1" dirty="0"/>
              <a:t>Målet er dobbelt:</a:t>
            </a:r>
          </a:p>
          <a:p>
            <a:pPr>
              <a:defRPr/>
            </a:pPr>
            <a:r>
              <a:rPr lang="da-DK" altLang="en-US" b="1" dirty="0"/>
              <a:t>Dels at bidrage til legen opnår flere kvaliteter</a:t>
            </a:r>
          </a:p>
          <a:p>
            <a:pPr>
              <a:defRPr/>
            </a:pPr>
            <a:r>
              <a:rPr lang="da-DK" altLang="en-US" b="1" dirty="0"/>
              <a:t>Dels at børn gennem leg får mulighed for at erhverve sig ny viden</a:t>
            </a:r>
          </a:p>
          <a:p>
            <a:endParaRPr lang="da-DK" altLang="da-DK" dirty="0" smtClean="0"/>
          </a:p>
        </p:txBody>
      </p:sp>
      <p:sp>
        <p:nvSpPr>
          <p:cNvPr id="10342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665BD171-B3BD-41DB-9851-7837705A07ED}" type="slidenum">
              <a:rPr lang="da-DK" altLang="da-DK" sz="1200"/>
              <a:pPr/>
              <a:t>56</a:t>
            </a:fld>
            <a:endParaRPr lang="da-DK" altLang="da-DK" sz="1200"/>
          </a:p>
        </p:txBody>
      </p:sp>
    </p:spTree>
    <p:extLst>
      <p:ext uri="{BB962C8B-B14F-4D97-AF65-F5344CB8AC3E}">
        <p14:creationId xmlns:p14="http://schemas.microsoft.com/office/powerpoint/2010/main" val="632765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dsholder til slidebillede 1"/>
          <p:cNvSpPr>
            <a:spLocks noGrp="1" noRot="1" noChangeAspect="1" noTextEdit="1"/>
          </p:cNvSpPr>
          <p:nvPr>
            <p:ph type="sldImg"/>
          </p:nvPr>
        </p:nvSpPr>
        <p:spPr>
          <a:ln/>
        </p:spPr>
      </p:sp>
      <p:sp>
        <p:nvSpPr>
          <p:cNvPr id="3" name="Pladsholder til noter 2"/>
          <p:cNvSpPr>
            <a:spLocks noGrp="1"/>
          </p:cNvSpPr>
          <p:nvPr>
            <p:ph type="body" idx="1"/>
          </p:nvPr>
        </p:nvSpPr>
        <p:spPr>
          <a:xfrm>
            <a:off x="239296" y="4758170"/>
            <a:ext cx="6337302" cy="5113351"/>
          </a:xfrm>
        </p:spPr>
        <p:txBody>
          <a:bodyPr/>
          <a:lstStyle/>
          <a:p>
            <a:pPr>
              <a:defRPr/>
            </a:pPr>
            <a:r>
              <a:rPr lang="da-DK" sz="1400" b="1" dirty="0" err="1"/>
              <a:t>Playworld</a:t>
            </a:r>
            <a:r>
              <a:rPr lang="da-DK" sz="1400" b="1" dirty="0"/>
              <a:t> begrebet har sin oprindelse i Gunilla Lindqvists forskning og praksis.</a:t>
            </a:r>
          </a:p>
          <a:p>
            <a:pPr>
              <a:defRPr/>
            </a:pPr>
            <a:r>
              <a:rPr lang="da-DK" sz="1400" b="1" dirty="0"/>
              <a:t>Hun tager afsæt i børns og voksnes fælles litteraturerfaringer. Læsning af for eksempel </a:t>
            </a:r>
            <a:r>
              <a:rPr lang="da-DK" sz="1400" b="1" dirty="0" err="1"/>
              <a:t>Mummitrolden</a:t>
            </a:r>
            <a:r>
              <a:rPr lang="da-DK" sz="1400" b="1" dirty="0"/>
              <a:t>, Pippi Langstrømpe og Alice i eventyrland danner grundlag for, at børn og voksnes over flere dage udfolder temaer fra de læste bøger. Her er fokus på det narrative indhold, altså at legens fortælling bliver udtrykt nuanceret og detaljeret. Lindqvist bruger vendingen </a:t>
            </a:r>
            <a:r>
              <a:rPr lang="da-DK" sz="1400" b="1" u="sng" dirty="0"/>
              <a:t>æstetisk leg</a:t>
            </a:r>
            <a:r>
              <a:rPr lang="da-DK" sz="1400" b="1" dirty="0"/>
              <a:t>, fordi der også er en opmærksomhed på udklædning, opbygning af kulisser og legens dramatiske dimensioner</a:t>
            </a:r>
          </a:p>
          <a:p>
            <a:pPr>
              <a:defRPr/>
            </a:pPr>
            <a:endParaRPr lang="da-DK" sz="1400" b="1" dirty="0"/>
          </a:p>
          <a:p>
            <a:pPr>
              <a:defRPr/>
            </a:pPr>
            <a:r>
              <a:rPr lang="da-DK" sz="1400" b="1" dirty="0"/>
              <a:t>Luftballon, - I 1995 blev Pippi 50, år, det ved alle børn, Pippi er på besøg i børnehaven, de leger fødselsdag, - og Pippi giver sig selv en gave, en luftballon . Pippi får brev fra sin far. Han er taget til fange af Jacques </a:t>
            </a:r>
            <a:r>
              <a:rPr lang="da-DK" sz="1400" b="1" dirty="0" err="1"/>
              <a:t>Barac</a:t>
            </a:r>
            <a:r>
              <a:rPr lang="da-DK" sz="1400" b="1" dirty="0"/>
              <a:t>, - der vil sprænge en atombombe – de tager på rejse. </a:t>
            </a:r>
          </a:p>
          <a:p>
            <a:pPr>
              <a:defRPr/>
            </a:pPr>
            <a:endParaRPr lang="da-DK" sz="1400" b="1" dirty="0"/>
          </a:p>
          <a:p>
            <a:pPr>
              <a:defRPr/>
            </a:pPr>
            <a:r>
              <a:rPr lang="da-DK" sz="1400" b="1" dirty="0"/>
              <a:t>legeverden om indvandring på baggrund af læsning af </a:t>
            </a:r>
            <a:r>
              <a:rPr lang="da-DK" sz="1400" b="1" dirty="0" err="1"/>
              <a:t>Mobers</a:t>
            </a:r>
            <a:r>
              <a:rPr lang="da-DK" sz="1400" b="1" dirty="0"/>
              <a:t> </a:t>
            </a:r>
            <a:r>
              <a:rPr lang="da-DK" sz="1400" b="1" i="1" dirty="0"/>
              <a:t>Udvandrerne </a:t>
            </a:r>
            <a:r>
              <a:rPr lang="da-DK" sz="1400" b="1" dirty="0"/>
              <a:t>og</a:t>
            </a:r>
            <a:r>
              <a:rPr lang="da-DK" sz="1400" b="1" i="1" dirty="0"/>
              <a:t> Den lange rejse til Amerika</a:t>
            </a:r>
            <a:r>
              <a:rPr lang="da-DK" sz="1400" b="1" dirty="0"/>
              <a:t>, hvor børn og lærere sammen i leg genskabte dramatiske højdepunkter i familien </a:t>
            </a:r>
            <a:r>
              <a:rPr lang="da-DK" sz="1400" b="1" dirty="0" err="1"/>
              <a:t>Josefsons</a:t>
            </a:r>
            <a:r>
              <a:rPr lang="da-DK" sz="1400" b="1" dirty="0"/>
              <a:t> emigration (Lindqvist, 2000). Her byggede børnene et skib og de genskabte scener fra overfarten, både sydom, dødsfald og begravelse samt farlige situationer, hvor båden kommer ind i en storm, og hvor spørgsmålet hænger i luften: „Skal vi dø nu?“ (s. 51). </a:t>
            </a:r>
          </a:p>
        </p:txBody>
      </p:sp>
      <p:sp>
        <p:nvSpPr>
          <p:cNvPr id="10547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7C41033E-CF65-44F0-A55D-66E89475B033}" type="slidenum">
              <a:rPr lang="da-DK" altLang="da-DK" sz="1200"/>
              <a:pPr/>
              <a:t>57</a:t>
            </a:fld>
            <a:endParaRPr lang="da-DK" altLang="da-DK" sz="1200"/>
          </a:p>
        </p:txBody>
      </p:sp>
    </p:spTree>
    <p:extLst>
      <p:ext uri="{BB962C8B-B14F-4D97-AF65-F5344CB8AC3E}">
        <p14:creationId xmlns:p14="http://schemas.microsoft.com/office/powerpoint/2010/main" val="2559345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ladsholder til diasbillede 1"/>
          <p:cNvSpPr>
            <a:spLocks noGrp="1" noRot="1" noChangeAspect="1" noTextEdit="1"/>
          </p:cNvSpPr>
          <p:nvPr>
            <p:ph type="sldImg"/>
          </p:nvPr>
        </p:nvSpPr>
        <p:spPr>
          <a:ln/>
        </p:spPr>
      </p:sp>
      <p:sp>
        <p:nvSpPr>
          <p:cNvPr id="3" name="Pladsholder til noter 2"/>
          <p:cNvSpPr>
            <a:spLocks noGrp="1"/>
          </p:cNvSpPr>
          <p:nvPr>
            <p:ph type="body" idx="1"/>
          </p:nvPr>
        </p:nvSpPr>
        <p:spPr>
          <a:xfrm>
            <a:off x="945939" y="4796567"/>
            <a:ext cx="5306245" cy="4487782"/>
          </a:xfrm>
        </p:spPr>
        <p:txBody>
          <a:bodyPr/>
          <a:lstStyle/>
          <a:p>
            <a:pPr>
              <a:defRPr/>
            </a:pPr>
            <a:r>
              <a:rPr lang="da-DK" sz="1400" b="1" dirty="0"/>
              <a:t>Legene rummer alle rollelegens dimensioner, og med vægt på </a:t>
            </a:r>
            <a:r>
              <a:rPr lang="da-DK" sz="1400" b="1" dirty="0" err="1"/>
              <a:t>kontruktion</a:t>
            </a:r>
            <a:r>
              <a:rPr lang="da-DK" sz="1400" b="1" dirty="0"/>
              <a:t> af legekonteksten, </a:t>
            </a:r>
            <a:r>
              <a:rPr lang="da-DK" sz="1400" b="1" dirty="0" err="1"/>
              <a:t>playworld</a:t>
            </a:r>
            <a:r>
              <a:rPr lang="da-DK" sz="1400" b="1" dirty="0"/>
              <a:t>,</a:t>
            </a:r>
          </a:p>
          <a:p>
            <a:pPr>
              <a:defRPr/>
            </a:pPr>
            <a:r>
              <a:rPr lang="da-DK" sz="1400" b="1" dirty="0"/>
              <a:t>Men også teksten, at skabe et narrativ, en fortælling</a:t>
            </a:r>
          </a:p>
        </p:txBody>
      </p:sp>
      <p:sp>
        <p:nvSpPr>
          <p:cNvPr id="10752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C0AD8D31-70B2-450E-A9EF-7B1D2CFBF0A7}" type="slidenum">
              <a:rPr lang="da-DK" altLang="da-DK" sz="1200"/>
              <a:pPr/>
              <a:t>58</a:t>
            </a:fld>
            <a:endParaRPr lang="da-DK" altLang="da-DK" sz="1200"/>
          </a:p>
        </p:txBody>
      </p:sp>
    </p:spTree>
    <p:extLst>
      <p:ext uri="{BB962C8B-B14F-4D97-AF65-F5344CB8AC3E}">
        <p14:creationId xmlns:p14="http://schemas.microsoft.com/office/powerpoint/2010/main" val="1804160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ladsholder til diasbillede 1"/>
          <p:cNvSpPr>
            <a:spLocks noGrp="1" noRot="1" noChangeAspect="1" noTextEdit="1"/>
          </p:cNvSpPr>
          <p:nvPr>
            <p:ph type="sldImg"/>
          </p:nvPr>
        </p:nvSpPr>
        <p:spPr>
          <a:ln/>
        </p:spPr>
      </p:sp>
      <p:sp>
        <p:nvSpPr>
          <p:cNvPr id="10957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mtClean="0"/>
          </a:p>
        </p:txBody>
      </p:sp>
      <p:sp>
        <p:nvSpPr>
          <p:cNvPr id="10957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2B2018E7-EF66-40C0-80AB-DD7586513EB8}" type="slidenum">
              <a:rPr lang="da-DK" altLang="da-DK" sz="1200"/>
              <a:pPr/>
              <a:t>59</a:t>
            </a:fld>
            <a:endParaRPr lang="da-DK" altLang="da-DK" sz="1200"/>
          </a:p>
        </p:txBody>
      </p:sp>
    </p:spTree>
    <p:extLst>
      <p:ext uri="{BB962C8B-B14F-4D97-AF65-F5344CB8AC3E}">
        <p14:creationId xmlns:p14="http://schemas.microsoft.com/office/powerpoint/2010/main" val="2549066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dsholder til slidebillede 1"/>
          <p:cNvSpPr>
            <a:spLocks noGrp="1" noRot="1" noChangeAspect="1" noTextEdit="1"/>
          </p:cNvSpPr>
          <p:nvPr>
            <p:ph type="sldImg"/>
          </p:nvPr>
        </p:nvSpPr>
        <p:spPr>
          <a:ln/>
        </p:spPr>
      </p:sp>
      <p:sp>
        <p:nvSpPr>
          <p:cNvPr id="3" name="Pladsholder til noter 2"/>
          <p:cNvSpPr>
            <a:spLocks noGrp="1"/>
          </p:cNvSpPr>
          <p:nvPr>
            <p:ph type="body" idx="1"/>
          </p:nvPr>
        </p:nvSpPr>
        <p:spPr/>
        <p:txBody>
          <a:bodyPr/>
          <a:lstStyle/>
          <a:p>
            <a:pPr defTabSz="931671">
              <a:defRPr/>
            </a:pPr>
            <a:r>
              <a:rPr lang="da-DK" sz="1400" b="1" dirty="0"/>
              <a:t>Endelig et amerikansk forskningsbaseret legeprojekt (</a:t>
            </a:r>
            <a:r>
              <a:rPr lang="da-DK" sz="1400" b="1" dirty="0" err="1"/>
              <a:t>Baumer</a:t>
            </a:r>
            <a:r>
              <a:rPr lang="da-DK" sz="1400" b="1" dirty="0"/>
              <a:t>, Ferholt, &amp; Lecusay 2005) arbejdede i en skole i en etårig periode med bogen</a:t>
            </a:r>
            <a:r>
              <a:rPr lang="da-DK" sz="1400" b="1" i="1" dirty="0"/>
              <a:t> </a:t>
            </a:r>
            <a:r>
              <a:rPr lang="da-DK" sz="1400" b="1" i="1" dirty="0" err="1"/>
              <a:t>Narnia</a:t>
            </a:r>
            <a:r>
              <a:rPr lang="da-DK" sz="1400" b="1" i="1" dirty="0"/>
              <a:t>: Løven, heksen og garderobeskabet, </a:t>
            </a:r>
            <a:r>
              <a:rPr lang="da-DK" sz="1400" b="1" dirty="0"/>
              <a:t>og med dette afsæt skabte de med inspiration fra Lindqvist en fælles fiktiv legeverden (</a:t>
            </a:r>
            <a:r>
              <a:rPr lang="da-DK" sz="1400" b="1" dirty="0" err="1"/>
              <a:t>play</a:t>
            </a:r>
            <a:r>
              <a:rPr lang="da-DK" sz="1400" b="1" dirty="0"/>
              <a:t> </a:t>
            </a:r>
            <a:r>
              <a:rPr lang="da-DK" sz="1400" b="1" dirty="0" err="1"/>
              <a:t>world</a:t>
            </a:r>
            <a:r>
              <a:rPr lang="da-DK" sz="1400" b="1" dirty="0"/>
              <a:t>). Lærere, forskere og børn forsvandt en gang om ugen gennem en hemmelige dør i garderobeskab ind i et nyt rum, hvor de skabte en ny verden. Her byggede de kulisser, de klædte sig ud og konstruerede kendte episoder fra bogen.</a:t>
            </a:r>
          </a:p>
          <a:p>
            <a:pPr defTabSz="931671">
              <a:defRPr/>
            </a:pPr>
            <a:r>
              <a:rPr lang="da-DK" sz="1400" b="1" dirty="0"/>
              <a:t> Men de opfandt også helt nye fantasiprægede og kreative legeforløb, hvor de voksne blev inddraget af børnene. Men også de voksne opbyggede helt nye legedimensioner og forløb, som udfordrede børnene med og som de fleste børn lod sig inddrage i. </a:t>
            </a:r>
          </a:p>
          <a:p>
            <a:pPr>
              <a:defRPr/>
            </a:pPr>
            <a:endParaRPr lang="da-DK" dirty="0"/>
          </a:p>
        </p:txBody>
      </p:sp>
      <p:sp>
        <p:nvSpPr>
          <p:cNvPr id="111620"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BB8E7837-3287-4494-AE6C-657DF00B9425}" type="slidenum">
              <a:rPr lang="da-DK" altLang="da-DK" sz="1200"/>
              <a:pPr/>
              <a:t>60</a:t>
            </a:fld>
            <a:endParaRPr lang="da-DK" altLang="da-DK" sz="1200"/>
          </a:p>
        </p:txBody>
      </p:sp>
    </p:spTree>
    <p:extLst>
      <p:ext uri="{BB962C8B-B14F-4D97-AF65-F5344CB8AC3E}">
        <p14:creationId xmlns:p14="http://schemas.microsoft.com/office/powerpoint/2010/main" val="3179777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ladsholder til diasbillede 1"/>
          <p:cNvSpPr>
            <a:spLocks noGrp="1" noRot="1" noChangeAspect="1" noTextEdit="1"/>
          </p:cNvSpPr>
          <p:nvPr>
            <p:ph type="sldImg"/>
          </p:nvPr>
        </p:nvSpPr>
        <p:spPr>
          <a:ln/>
        </p:spPr>
      </p:sp>
      <p:sp>
        <p:nvSpPr>
          <p:cNvPr id="72707"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dirty="0">
                <a:effectLst>
                  <a:outerShdw blurRad="38100" dist="38100" dir="2700000" algn="tl">
                    <a:srgbClr val="C0C0C0"/>
                  </a:outerShdw>
                </a:effectLst>
                <a:latin typeface="Calibri" panose="020F0502020204030204" pitchFamily="34" charset="0"/>
                <a:cs typeface="Calibri" panose="020F0502020204030204" pitchFamily="34" charset="0"/>
              </a:rPr>
              <a:t>Legeverden: Skotøjsbutik</a:t>
            </a:r>
            <a:endParaRPr lang="da-DK" altLang="en-US" sz="1400" b="1" dirty="0"/>
          </a:p>
          <a:p>
            <a:pPr>
              <a:defRPr/>
            </a:pPr>
            <a:r>
              <a:rPr lang="da-DK" altLang="en-US" sz="1400" b="1" dirty="0"/>
              <a:t>Her et klart læringssigte – læring af matematik</a:t>
            </a:r>
          </a:p>
          <a:p>
            <a:pPr>
              <a:defRPr/>
            </a:pPr>
            <a:endParaRPr lang="en-US" altLang="en-US" sz="1400" b="1" dirty="0"/>
          </a:p>
        </p:txBody>
      </p:sp>
      <p:sp>
        <p:nvSpPr>
          <p:cNvPr id="11366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42">
              <a:spcBef>
                <a:spcPct val="30000"/>
              </a:spcBef>
              <a:defRPr sz="1200">
                <a:solidFill>
                  <a:schemeClr val="tx1"/>
                </a:solidFill>
                <a:latin typeface="Times New Roman" panose="02020603050405020304" pitchFamily="18" charset="0"/>
              </a:defRPr>
            </a:lvl1pPr>
            <a:lvl2pPr marL="748332" indent="-286834" defTabSz="953442">
              <a:spcBef>
                <a:spcPct val="30000"/>
              </a:spcBef>
              <a:defRPr sz="1200">
                <a:solidFill>
                  <a:schemeClr val="tx1"/>
                </a:solidFill>
                <a:latin typeface="Times New Roman" panose="02020603050405020304" pitchFamily="18" charset="0"/>
              </a:defRPr>
            </a:lvl2pPr>
            <a:lvl3pPr marL="1152142" indent="-229147" defTabSz="953442">
              <a:spcBef>
                <a:spcPct val="30000"/>
              </a:spcBef>
              <a:defRPr sz="1200">
                <a:solidFill>
                  <a:schemeClr val="tx1"/>
                </a:solidFill>
                <a:latin typeface="Times New Roman" panose="02020603050405020304" pitchFamily="18" charset="0"/>
              </a:defRPr>
            </a:lvl3pPr>
            <a:lvl4pPr marL="1613640" indent="-229147" defTabSz="953442">
              <a:spcBef>
                <a:spcPct val="30000"/>
              </a:spcBef>
              <a:defRPr sz="1200">
                <a:solidFill>
                  <a:schemeClr val="tx1"/>
                </a:solidFill>
                <a:latin typeface="Times New Roman" panose="02020603050405020304" pitchFamily="18" charset="0"/>
              </a:defRPr>
            </a:lvl4pPr>
            <a:lvl5pPr marL="2075138" indent="-229147" defTabSz="953442">
              <a:spcBef>
                <a:spcPct val="30000"/>
              </a:spcBef>
              <a:defRPr sz="1200">
                <a:solidFill>
                  <a:schemeClr val="tx1"/>
                </a:solidFill>
                <a:latin typeface="Times New Roman" panose="02020603050405020304" pitchFamily="18" charset="0"/>
              </a:defRPr>
            </a:lvl5pPr>
            <a:lvl6pPr marL="2536635" indent="-229147" defTabSz="953442" eaLnBrk="0" fontAlgn="base" hangingPunct="0">
              <a:spcBef>
                <a:spcPct val="30000"/>
              </a:spcBef>
              <a:spcAft>
                <a:spcPct val="0"/>
              </a:spcAft>
              <a:defRPr sz="1200">
                <a:solidFill>
                  <a:schemeClr val="tx1"/>
                </a:solidFill>
                <a:latin typeface="Times New Roman" panose="02020603050405020304" pitchFamily="18" charset="0"/>
              </a:defRPr>
            </a:lvl6pPr>
            <a:lvl7pPr marL="2998133" indent="-229147" defTabSz="953442" eaLnBrk="0" fontAlgn="base" hangingPunct="0">
              <a:spcBef>
                <a:spcPct val="30000"/>
              </a:spcBef>
              <a:spcAft>
                <a:spcPct val="0"/>
              </a:spcAft>
              <a:defRPr sz="1200">
                <a:solidFill>
                  <a:schemeClr val="tx1"/>
                </a:solidFill>
                <a:latin typeface="Times New Roman" panose="02020603050405020304" pitchFamily="18" charset="0"/>
              </a:defRPr>
            </a:lvl7pPr>
            <a:lvl8pPr marL="3459631" indent="-229147" defTabSz="953442" eaLnBrk="0" fontAlgn="base" hangingPunct="0">
              <a:spcBef>
                <a:spcPct val="30000"/>
              </a:spcBef>
              <a:spcAft>
                <a:spcPct val="0"/>
              </a:spcAft>
              <a:defRPr sz="1200">
                <a:solidFill>
                  <a:schemeClr val="tx1"/>
                </a:solidFill>
                <a:latin typeface="Times New Roman" panose="02020603050405020304" pitchFamily="18" charset="0"/>
              </a:defRPr>
            </a:lvl8pPr>
            <a:lvl9pPr marL="3921128" indent="-229147" defTabSz="95344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94D675-99F3-42F2-9371-91EBD9CC8FDD}" type="slidenum">
              <a:rPr lang="da-DK" altLang="en-US" smtClean="0"/>
              <a:pPr eaLnBrk="1" hangingPunct="1">
                <a:spcBef>
                  <a:spcPct val="0"/>
                </a:spcBef>
              </a:pPr>
              <a:t>61</a:t>
            </a:fld>
            <a:endParaRPr lang="da-DK" altLang="en-US" smtClean="0"/>
          </a:p>
        </p:txBody>
      </p:sp>
    </p:spTree>
    <p:extLst>
      <p:ext uri="{BB962C8B-B14F-4D97-AF65-F5344CB8AC3E}">
        <p14:creationId xmlns:p14="http://schemas.microsoft.com/office/powerpoint/2010/main" val="36959103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ladsholder til diasbillede 1"/>
          <p:cNvSpPr>
            <a:spLocks noGrp="1" noRot="1" noChangeAspect="1" noTextEdit="1"/>
          </p:cNvSpPr>
          <p:nvPr>
            <p:ph type="sldImg"/>
          </p:nvPr>
        </p:nvSpPr>
        <p:spPr>
          <a:ln/>
        </p:spPr>
      </p:sp>
      <p:sp>
        <p:nvSpPr>
          <p:cNvPr id="1157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571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E16A75C6-59DF-40DA-B574-C4D136195198}" type="slidenum">
              <a:rPr lang="da-DK" altLang="en-US" sz="1200"/>
              <a:pPr/>
              <a:t>62</a:t>
            </a:fld>
            <a:endParaRPr lang="da-DK" altLang="en-US" sz="1200"/>
          </a:p>
        </p:txBody>
      </p:sp>
    </p:spTree>
    <p:extLst>
      <p:ext uri="{BB962C8B-B14F-4D97-AF65-F5344CB8AC3E}">
        <p14:creationId xmlns:p14="http://schemas.microsoft.com/office/powerpoint/2010/main" val="2089651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63</a:t>
            </a:fld>
            <a:endParaRPr lang="da-DK" dirty="0"/>
          </a:p>
        </p:txBody>
      </p:sp>
    </p:spTree>
    <p:extLst>
      <p:ext uri="{BB962C8B-B14F-4D97-AF65-F5344CB8AC3E}">
        <p14:creationId xmlns:p14="http://schemas.microsoft.com/office/powerpoint/2010/main" val="96672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dsholder til slidebillede 1"/>
          <p:cNvSpPr>
            <a:spLocks noGrp="1" noRot="1" noChangeAspect="1" noTextEdit="1"/>
          </p:cNvSpPr>
          <p:nvPr>
            <p:ph type="sldImg"/>
          </p:nvPr>
        </p:nvSpPr>
        <p:spPr>
          <a:ln/>
        </p:spPr>
      </p:sp>
      <p:sp>
        <p:nvSpPr>
          <p:cNvPr id="18435" name="Pladsholder til noter 2"/>
          <p:cNvSpPr>
            <a:spLocks noGrp="1"/>
          </p:cNvSpPr>
          <p:nvPr>
            <p:ph type="body" idx="1"/>
          </p:nvPr>
        </p:nvSpPr>
        <p:spPr>
          <a:xfrm>
            <a:off x="688818" y="4758890"/>
            <a:ext cx="5887705" cy="4508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b="1" dirty="0">
                <a:latin typeface="Calibri" panose="020F0502020204030204" pitchFamily="34" charset="0"/>
                <a:cs typeface="Calibri" panose="020F0502020204030204" pitchFamily="34" charset="0"/>
              </a:rPr>
              <a:t>Rane Willerslev er professor, antropolog og direktør for Nationalmuseet</a:t>
            </a:r>
          </a:p>
          <a:p>
            <a:r>
              <a:rPr lang="da-DK" altLang="da-DK" sz="1400" b="1" dirty="0">
                <a:latin typeface="Calibri" panose="020F0502020204030204" pitchFamily="34" charset="0"/>
                <a:cs typeface="Calibri" panose="020F0502020204030204" pitchFamily="34" charset="0"/>
              </a:rPr>
              <a:t>To bøger:</a:t>
            </a:r>
          </a:p>
          <a:p>
            <a:r>
              <a:rPr lang="da-DK" altLang="da-DK" sz="1400" b="1" dirty="0">
                <a:latin typeface="Calibri" panose="020F0502020204030204" pitchFamily="34" charset="0"/>
                <a:cs typeface="Calibri" panose="020F0502020204030204" pitchFamily="34" charset="0"/>
              </a:rPr>
              <a:t>Tænk vildt, 2017</a:t>
            </a:r>
          </a:p>
          <a:p>
            <a:r>
              <a:rPr lang="da-DK" altLang="da-DK" sz="1400" b="1" dirty="0">
                <a:latin typeface="Calibri" panose="020F0502020204030204" pitchFamily="34" charset="0"/>
                <a:cs typeface="Calibri" panose="020F0502020204030204" pitchFamily="34" charset="0"/>
              </a:rPr>
              <a:t>Rygrad og </a:t>
            </a:r>
            <a:r>
              <a:rPr lang="da-DK" altLang="da-DK" sz="1400" b="1" dirty="0" err="1">
                <a:latin typeface="Calibri" panose="020F0502020204030204" pitchFamily="34" charset="0"/>
                <a:cs typeface="Calibri" panose="020F0502020204030204" pitchFamily="34" charset="0"/>
              </a:rPr>
              <a:t>rumelighed</a:t>
            </a:r>
            <a:r>
              <a:rPr lang="da-DK" altLang="da-DK" sz="1400" b="1" dirty="0">
                <a:latin typeface="Calibri" panose="020F0502020204030204" pitchFamily="34" charset="0"/>
                <a:cs typeface="Calibri" panose="020F0502020204030204" pitchFamily="34" charset="0"/>
              </a:rPr>
              <a:t>. Et oplæg til et mere modigt dannelsesbegreb</a:t>
            </a:r>
          </a:p>
          <a:p>
            <a:endParaRPr lang="da-DK" altLang="da-DK" sz="1400" b="1" dirty="0">
              <a:latin typeface="Calibri" panose="020F0502020204030204" pitchFamily="34" charset="0"/>
              <a:cs typeface="Calibri" panose="020F0502020204030204" pitchFamily="34" charset="0"/>
            </a:endParaRPr>
          </a:p>
          <a:p>
            <a:r>
              <a:rPr lang="da-DK" altLang="da-DK" sz="1400" b="1" dirty="0">
                <a:latin typeface="Calibri" panose="020F0502020204030204" pitchFamily="34" charset="0"/>
                <a:cs typeface="Calibri" panose="020F0502020204030204" pitchFamily="34" charset="0"/>
              </a:rPr>
              <a:t>Rane Willerslev markerer en dobbelthed.</a:t>
            </a:r>
          </a:p>
          <a:p>
            <a:r>
              <a:rPr lang="da-DK" altLang="da-DK" sz="1400" b="1" dirty="0">
                <a:latin typeface="Calibri" panose="020F0502020204030204" pitchFamily="34" charset="0"/>
                <a:cs typeface="Calibri" panose="020F0502020204030204" pitchFamily="34" charset="0"/>
              </a:rPr>
              <a:t>På den ene side forudsætter dannelse viden og flid – vi skal altså sørge for, at børnene lærer noget. Det er ikke nok at mene noget, at synes noget.</a:t>
            </a:r>
          </a:p>
          <a:p>
            <a:r>
              <a:rPr lang="da-DK" altLang="da-DK" sz="1400" b="1" dirty="0">
                <a:latin typeface="Calibri" panose="020F0502020204030204" pitchFamily="34" charset="0"/>
                <a:cs typeface="Calibri" panose="020F0502020204030204" pitchFamily="34" charset="0"/>
              </a:rPr>
              <a:t>Og på den anden side kræver dannelse, at man sætter den tilegnede viden på spil, at man bruger sit mod og tør lege med sin viden, tør bruge den eksperimenterende og nysgerrigt.</a:t>
            </a:r>
          </a:p>
          <a:p>
            <a:endParaRPr lang="da-DK" altLang="da-DK" sz="1400" b="1" dirty="0">
              <a:latin typeface="Calibri" panose="020F0502020204030204" pitchFamily="34" charset="0"/>
              <a:cs typeface="Calibri" panose="020F0502020204030204" pitchFamily="34" charset="0"/>
            </a:endParaRPr>
          </a:p>
          <a:p>
            <a:r>
              <a:rPr lang="da-DK" altLang="da-DK" sz="1400" b="1" dirty="0">
                <a:latin typeface="Calibri" panose="020F0502020204030204" pitchFamily="34" charset="0"/>
                <a:cs typeface="Calibri" panose="020F0502020204030204" pitchFamily="34" charset="0"/>
              </a:rPr>
              <a:t>Med andre ord skal vi formulere et formål, et dannelsesideal, der rummer mod og nysgerrighed.</a:t>
            </a:r>
          </a:p>
          <a:p>
            <a:r>
              <a:rPr lang="da-DK" altLang="da-DK" sz="1400" b="1" dirty="0">
                <a:latin typeface="Calibri" panose="020F0502020204030204" pitchFamily="34" charset="0"/>
                <a:cs typeface="Calibri" panose="020F0502020204030204" pitchFamily="34" charset="0"/>
              </a:rPr>
              <a:t>Jeg har tegnet et udkast hertil</a:t>
            </a:r>
          </a:p>
          <a:p>
            <a:endParaRPr lang="da-DK" altLang="da-DK" sz="1400" b="1" dirty="0">
              <a:latin typeface="Calibri" panose="020F0502020204030204" pitchFamily="34" charset="0"/>
              <a:cs typeface="Calibri" panose="020F0502020204030204" pitchFamily="34" charset="0"/>
            </a:endParaRPr>
          </a:p>
        </p:txBody>
      </p:sp>
      <p:sp>
        <p:nvSpPr>
          <p:cNvPr id="1843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998D2E96-5BCD-47CA-9739-335C5E1A2A3C}" type="slidenum">
              <a:rPr lang="da-DK" altLang="da-DK" sz="1200"/>
              <a:pPr/>
              <a:t>7</a:t>
            </a:fld>
            <a:endParaRPr lang="da-DK" altLang="da-DK" sz="1200"/>
          </a:p>
        </p:txBody>
      </p:sp>
    </p:spTree>
    <p:extLst>
      <p:ext uri="{BB962C8B-B14F-4D97-AF65-F5344CB8AC3E}">
        <p14:creationId xmlns:p14="http://schemas.microsoft.com/office/powerpoint/2010/main" val="3175253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Snæver definition - tv</a:t>
            </a:r>
          </a:p>
          <a:p>
            <a:endParaRPr lang="da-DK" b="1" dirty="0" smtClean="0"/>
          </a:p>
          <a:p>
            <a:r>
              <a:rPr lang="da-DK" b="1" dirty="0" smtClean="0"/>
              <a:t>Bred definition - th</a:t>
            </a:r>
            <a:endParaRPr lang="da-DK"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65</a:t>
            </a:fld>
            <a:endParaRPr lang="da-DK" dirty="0"/>
          </a:p>
        </p:txBody>
      </p:sp>
    </p:spTree>
    <p:extLst>
      <p:ext uri="{BB962C8B-B14F-4D97-AF65-F5344CB8AC3E}">
        <p14:creationId xmlns:p14="http://schemas.microsoft.com/office/powerpoint/2010/main" val="3727171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latin typeface="Times New Roman" panose="02020603050405020304" pitchFamily="18" charset="0"/>
                <a:cs typeface="Times New Roman" panose="02020603050405020304" pitchFamily="18" charset="0"/>
              </a:rPr>
              <a:t>Studier i en nærliggende biotop, pædagogen forbereder, materialer: plancher og bestemmelsesnøgler, en </a:t>
            </a:r>
            <a:r>
              <a:rPr lang="da-DK" sz="1400" b="1" dirty="0" err="1">
                <a:latin typeface="Times New Roman" panose="02020603050405020304" pitchFamily="18" charset="0"/>
                <a:cs typeface="Times New Roman" panose="02020603050405020304" pitchFamily="18" charset="0"/>
              </a:rPr>
              <a:t>App</a:t>
            </a:r>
            <a:r>
              <a:rPr lang="da-DK" sz="1400" b="1" dirty="0">
                <a:latin typeface="Times New Roman" panose="02020603050405020304" pitchFamily="18" charset="0"/>
                <a:cs typeface="Times New Roman" panose="02020603050405020304" pitchFamily="18" charset="0"/>
              </a:rPr>
              <a:t> til undersøgelse af vandkvalitet i søer – og ikke mindst gummistøvler og fangstredskaber. Et giver pædagogisk sikkerhed.</a:t>
            </a:r>
          </a:p>
          <a:p>
            <a:r>
              <a:rPr lang="da-DK" sz="1400" b="1" dirty="0" err="1">
                <a:latin typeface="Times New Roman" panose="02020603050405020304" pitchFamily="18" charset="0"/>
                <a:cs typeface="Times New Roman" panose="02020603050405020304" pitchFamily="18" charset="0"/>
              </a:rPr>
              <a:t>Me</a:t>
            </a:r>
            <a:r>
              <a:rPr lang="da-DK" sz="1400" b="1" dirty="0">
                <a:latin typeface="Times New Roman" panose="02020603050405020304" pitchFamily="18" charset="0"/>
                <a:cs typeface="Times New Roman" panose="02020603050405020304" pitchFamily="18" charset="0"/>
              </a:rPr>
              <a:t> også vigtigt at kunne møde børnene i øjenhøjde, gribe deres </a:t>
            </a:r>
            <a:r>
              <a:rPr lang="da-DK" sz="1400" b="1" dirty="0" err="1">
                <a:latin typeface="Times New Roman" panose="02020603050405020304" pitchFamily="18" charset="0"/>
                <a:cs typeface="Times New Roman" panose="02020603050405020304" pitchFamily="18" charset="0"/>
              </a:rPr>
              <a:t>undren</a:t>
            </a:r>
            <a:r>
              <a:rPr lang="da-DK" sz="1400" b="1" dirty="0">
                <a:latin typeface="Times New Roman" panose="02020603050405020304" pitchFamily="18" charset="0"/>
                <a:cs typeface="Times New Roman" panose="02020603050405020304" pitchFamily="18" charset="0"/>
              </a:rPr>
              <a:t> og spørgsmål og skabe her-og-nu pædagogik – og jo bedre faglig viden pædagogen har, jo mere kvalitet i pædagogikken </a:t>
            </a:r>
          </a:p>
        </p:txBody>
      </p:sp>
      <p:sp>
        <p:nvSpPr>
          <p:cNvPr id="4" name="Pladsholder til diasnummer 3"/>
          <p:cNvSpPr>
            <a:spLocks noGrp="1"/>
          </p:cNvSpPr>
          <p:nvPr>
            <p:ph type="sldNum" sz="quarter" idx="10"/>
          </p:nvPr>
        </p:nvSpPr>
        <p:spPr/>
        <p:txBody>
          <a:bodyPr/>
          <a:lstStyle/>
          <a:p>
            <a:fld id="{81BC0468-7C22-4915-93DE-CBD5E8E9E41E}" type="slidenum">
              <a:rPr lang="da-DK" smtClean="0"/>
              <a:t>66</a:t>
            </a:fld>
            <a:endParaRPr lang="da-DK"/>
          </a:p>
        </p:txBody>
      </p:sp>
    </p:spTree>
    <p:extLst>
      <p:ext uri="{BB962C8B-B14F-4D97-AF65-F5344CB8AC3E}">
        <p14:creationId xmlns:p14="http://schemas.microsoft.com/office/powerpoint/2010/main" val="94527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diasbillede 1"/>
          <p:cNvSpPr>
            <a:spLocks noGrp="1" noRot="1" noChangeAspect="1" noTextEdit="1"/>
          </p:cNvSpPr>
          <p:nvPr>
            <p:ph type="sldImg"/>
          </p:nvPr>
        </p:nvSpPr>
        <p:spPr>
          <a:ln/>
        </p:spPr>
      </p:sp>
      <p:sp>
        <p:nvSpPr>
          <p:cNvPr id="79875"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sz="1400" b="1" dirty="0"/>
              <a:t>Pædagogiske stoppesteder</a:t>
            </a:r>
          </a:p>
          <a:p>
            <a:pPr>
              <a:defRPr/>
            </a:pPr>
            <a:endParaRPr lang="da-DK" altLang="en-US" sz="1400" b="1" dirty="0"/>
          </a:p>
          <a:p>
            <a:pPr>
              <a:defRPr/>
            </a:pPr>
            <a:r>
              <a:rPr lang="da-DK" altLang="en-US" sz="1400" b="1" dirty="0"/>
              <a:t>Relations orienteret</a:t>
            </a:r>
          </a:p>
          <a:p>
            <a:pPr>
              <a:defRPr/>
            </a:pPr>
            <a:endParaRPr lang="da-DK" altLang="en-US" sz="1400" b="1" dirty="0"/>
          </a:p>
          <a:p>
            <a:pPr>
              <a:defRPr/>
            </a:pPr>
            <a:r>
              <a:rPr lang="da-DK" altLang="en-US" sz="1400" b="1" dirty="0"/>
              <a:t>Situationsorienteret – nærhedsdidaktik – ikke skrivebordspædagogik</a:t>
            </a:r>
          </a:p>
        </p:txBody>
      </p:sp>
      <p:sp>
        <p:nvSpPr>
          <p:cNvPr id="1536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spcBef>
                <a:spcPct val="30000"/>
              </a:spcBef>
              <a:defRPr sz="1200">
                <a:solidFill>
                  <a:schemeClr val="tx1"/>
                </a:solidFill>
                <a:latin typeface="Times New Roman" panose="02020603050405020304" pitchFamily="18" charset="0"/>
              </a:defRPr>
            </a:lvl1pPr>
            <a:lvl2pPr marL="749934" indent="-288436" defTabSz="935815">
              <a:spcBef>
                <a:spcPct val="30000"/>
              </a:spcBef>
              <a:defRPr sz="1200">
                <a:solidFill>
                  <a:schemeClr val="tx1"/>
                </a:solidFill>
                <a:latin typeface="Times New Roman" panose="02020603050405020304" pitchFamily="18" charset="0"/>
              </a:defRPr>
            </a:lvl2pPr>
            <a:lvl3pPr marL="1155347" indent="-230749" defTabSz="935815">
              <a:spcBef>
                <a:spcPct val="30000"/>
              </a:spcBef>
              <a:defRPr sz="1200">
                <a:solidFill>
                  <a:schemeClr val="tx1"/>
                </a:solidFill>
                <a:latin typeface="Times New Roman" panose="02020603050405020304" pitchFamily="18" charset="0"/>
              </a:defRPr>
            </a:lvl3pPr>
            <a:lvl4pPr marL="1616845" indent="-230749" defTabSz="935815">
              <a:spcBef>
                <a:spcPct val="30000"/>
              </a:spcBef>
              <a:defRPr sz="1200">
                <a:solidFill>
                  <a:schemeClr val="tx1"/>
                </a:solidFill>
                <a:latin typeface="Times New Roman" panose="02020603050405020304" pitchFamily="18" charset="0"/>
              </a:defRPr>
            </a:lvl4pPr>
            <a:lvl5pPr marL="2078342" indent="-230749" defTabSz="935815">
              <a:spcBef>
                <a:spcPct val="30000"/>
              </a:spcBef>
              <a:defRPr sz="1200">
                <a:solidFill>
                  <a:schemeClr val="tx1"/>
                </a:solidFill>
                <a:latin typeface="Times New Roman" panose="02020603050405020304" pitchFamily="18" charset="0"/>
              </a:defRPr>
            </a:lvl5pPr>
            <a:lvl6pPr marL="2539840" indent="-230749" defTabSz="935815" eaLnBrk="0" fontAlgn="base" hangingPunct="0">
              <a:spcBef>
                <a:spcPct val="30000"/>
              </a:spcBef>
              <a:spcAft>
                <a:spcPct val="0"/>
              </a:spcAft>
              <a:defRPr sz="1200">
                <a:solidFill>
                  <a:schemeClr val="tx1"/>
                </a:solidFill>
                <a:latin typeface="Times New Roman" panose="02020603050405020304" pitchFamily="18" charset="0"/>
              </a:defRPr>
            </a:lvl6pPr>
            <a:lvl7pPr marL="3001338" indent="-230749" defTabSz="935815" eaLnBrk="0" fontAlgn="base" hangingPunct="0">
              <a:spcBef>
                <a:spcPct val="30000"/>
              </a:spcBef>
              <a:spcAft>
                <a:spcPct val="0"/>
              </a:spcAft>
              <a:defRPr sz="1200">
                <a:solidFill>
                  <a:schemeClr val="tx1"/>
                </a:solidFill>
                <a:latin typeface="Times New Roman" panose="02020603050405020304" pitchFamily="18" charset="0"/>
              </a:defRPr>
            </a:lvl7pPr>
            <a:lvl8pPr marL="3462836" indent="-230749" defTabSz="935815" eaLnBrk="0" fontAlgn="base" hangingPunct="0">
              <a:spcBef>
                <a:spcPct val="30000"/>
              </a:spcBef>
              <a:spcAft>
                <a:spcPct val="0"/>
              </a:spcAft>
              <a:defRPr sz="1200">
                <a:solidFill>
                  <a:schemeClr val="tx1"/>
                </a:solidFill>
                <a:latin typeface="Times New Roman" panose="02020603050405020304" pitchFamily="18" charset="0"/>
              </a:defRPr>
            </a:lvl8pPr>
            <a:lvl9pPr marL="3924333" indent="-230749" defTabSz="93581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FFB8F-3773-4801-8109-4B7C713AA02D}" type="slidenum">
              <a:rPr lang="da-DK" altLang="en-US" smtClean="0"/>
              <a:pPr>
                <a:spcBef>
                  <a:spcPct val="0"/>
                </a:spcBef>
              </a:pPr>
              <a:t>68</a:t>
            </a:fld>
            <a:endParaRPr lang="da-DK" altLang="en-US" smtClean="0"/>
          </a:p>
        </p:txBody>
      </p:sp>
    </p:spTree>
    <p:extLst>
      <p:ext uri="{BB962C8B-B14F-4D97-AF65-F5344CB8AC3E}">
        <p14:creationId xmlns:p14="http://schemas.microsoft.com/office/powerpoint/2010/main" val="769790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dsholder til diasbillede 1"/>
          <p:cNvSpPr>
            <a:spLocks noGrp="1" noRot="1" noChangeAspect="1" noTextEdit="1"/>
          </p:cNvSpPr>
          <p:nvPr>
            <p:ph type="sldImg"/>
          </p:nvPr>
        </p:nvSpPr>
        <p:spPr>
          <a:ln/>
        </p:spPr>
      </p:sp>
      <p:sp>
        <p:nvSpPr>
          <p:cNvPr id="8192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2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49559ACB-E88D-4720-874C-6900FA13B6D9}" type="slidenum">
              <a:rPr lang="da-DK" altLang="en-US" sz="1200"/>
              <a:pPr/>
              <a:t>69</a:t>
            </a:fld>
            <a:endParaRPr lang="da-DK" altLang="en-US" sz="1200"/>
          </a:p>
        </p:txBody>
      </p:sp>
    </p:spTree>
    <p:extLst>
      <p:ext uri="{BB962C8B-B14F-4D97-AF65-F5344CB8AC3E}">
        <p14:creationId xmlns:p14="http://schemas.microsoft.com/office/powerpoint/2010/main" val="3899982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diasbillede 1"/>
          <p:cNvSpPr>
            <a:spLocks noGrp="1" noRot="1" noChangeAspect="1" noTextEdit="1"/>
          </p:cNvSpPr>
          <p:nvPr>
            <p:ph type="sldImg"/>
          </p:nvPr>
        </p:nvSpPr>
        <p:spPr>
          <a:ln/>
        </p:spPr>
      </p:sp>
      <p:sp>
        <p:nvSpPr>
          <p:cNvPr id="79875"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sz="1400" b="1" dirty="0"/>
              <a:t>Pædagogiske stoppesteder</a:t>
            </a:r>
          </a:p>
          <a:p>
            <a:pPr>
              <a:defRPr/>
            </a:pPr>
            <a:endParaRPr lang="da-DK" altLang="en-US" sz="1400" b="1" dirty="0"/>
          </a:p>
          <a:p>
            <a:pPr>
              <a:defRPr/>
            </a:pPr>
            <a:r>
              <a:rPr lang="da-DK" altLang="en-US" sz="1400" b="1" dirty="0"/>
              <a:t>Relations orienteret</a:t>
            </a:r>
          </a:p>
          <a:p>
            <a:pPr>
              <a:defRPr/>
            </a:pPr>
            <a:endParaRPr lang="da-DK" altLang="en-US" sz="1400" b="1" dirty="0"/>
          </a:p>
          <a:p>
            <a:pPr>
              <a:defRPr/>
            </a:pPr>
            <a:r>
              <a:rPr lang="da-DK" altLang="en-US" sz="1400" b="1" dirty="0"/>
              <a:t>Situationsorienteret – nærhedsdidaktik – ikke skrivebordspædagogik</a:t>
            </a:r>
          </a:p>
        </p:txBody>
      </p:sp>
      <p:sp>
        <p:nvSpPr>
          <p:cNvPr id="1536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spcBef>
                <a:spcPct val="30000"/>
              </a:spcBef>
              <a:defRPr sz="1200">
                <a:solidFill>
                  <a:schemeClr val="tx1"/>
                </a:solidFill>
                <a:latin typeface="Times New Roman" panose="02020603050405020304" pitchFamily="18" charset="0"/>
              </a:defRPr>
            </a:lvl1pPr>
            <a:lvl2pPr marL="749934" indent="-288436" defTabSz="935815">
              <a:spcBef>
                <a:spcPct val="30000"/>
              </a:spcBef>
              <a:defRPr sz="1200">
                <a:solidFill>
                  <a:schemeClr val="tx1"/>
                </a:solidFill>
                <a:latin typeface="Times New Roman" panose="02020603050405020304" pitchFamily="18" charset="0"/>
              </a:defRPr>
            </a:lvl2pPr>
            <a:lvl3pPr marL="1155347" indent="-230749" defTabSz="935815">
              <a:spcBef>
                <a:spcPct val="30000"/>
              </a:spcBef>
              <a:defRPr sz="1200">
                <a:solidFill>
                  <a:schemeClr val="tx1"/>
                </a:solidFill>
                <a:latin typeface="Times New Roman" panose="02020603050405020304" pitchFamily="18" charset="0"/>
              </a:defRPr>
            </a:lvl3pPr>
            <a:lvl4pPr marL="1616845" indent="-230749" defTabSz="935815">
              <a:spcBef>
                <a:spcPct val="30000"/>
              </a:spcBef>
              <a:defRPr sz="1200">
                <a:solidFill>
                  <a:schemeClr val="tx1"/>
                </a:solidFill>
                <a:latin typeface="Times New Roman" panose="02020603050405020304" pitchFamily="18" charset="0"/>
              </a:defRPr>
            </a:lvl4pPr>
            <a:lvl5pPr marL="2078342" indent="-230749" defTabSz="935815">
              <a:spcBef>
                <a:spcPct val="30000"/>
              </a:spcBef>
              <a:defRPr sz="1200">
                <a:solidFill>
                  <a:schemeClr val="tx1"/>
                </a:solidFill>
                <a:latin typeface="Times New Roman" panose="02020603050405020304" pitchFamily="18" charset="0"/>
              </a:defRPr>
            </a:lvl5pPr>
            <a:lvl6pPr marL="2539840" indent="-230749" defTabSz="935815" eaLnBrk="0" fontAlgn="base" hangingPunct="0">
              <a:spcBef>
                <a:spcPct val="30000"/>
              </a:spcBef>
              <a:spcAft>
                <a:spcPct val="0"/>
              </a:spcAft>
              <a:defRPr sz="1200">
                <a:solidFill>
                  <a:schemeClr val="tx1"/>
                </a:solidFill>
                <a:latin typeface="Times New Roman" panose="02020603050405020304" pitchFamily="18" charset="0"/>
              </a:defRPr>
            </a:lvl6pPr>
            <a:lvl7pPr marL="3001338" indent="-230749" defTabSz="935815" eaLnBrk="0" fontAlgn="base" hangingPunct="0">
              <a:spcBef>
                <a:spcPct val="30000"/>
              </a:spcBef>
              <a:spcAft>
                <a:spcPct val="0"/>
              </a:spcAft>
              <a:defRPr sz="1200">
                <a:solidFill>
                  <a:schemeClr val="tx1"/>
                </a:solidFill>
                <a:latin typeface="Times New Roman" panose="02020603050405020304" pitchFamily="18" charset="0"/>
              </a:defRPr>
            </a:lvl7pPr>
            <a:lvl8pPr marL="3462836" indent="-230749" defTabSz="935815" eaLnBrk="0" fontAlgn="base" hangingPunct="0">
              <a:spcBef>
                <a:spcPct val="30000"/>
              </a:spcBef>
              <a:spcAft>
                <a:spcPct val="0"/>
              </a:spcAft>
              <a:defRPr sz="1200">
                <a:solidFill>
                  <a:schemeClr val="tx1"/>
                </a:solidFill>
                <a:latin typeface="Times New Roman" panose="02020603050405020304" pitchFamily="18" charset="0"/>
              </a:defRPr>
            </a:lvl8pPr>
            <a:lvl9pPr marL="3924333" indent="-230749" defTabSz="93581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FFB8F-3773-4801-8109-4B7C713AA02D}" type="slidenum">
              <a:rPr lang="da-DK" altLang="en-US" smtClean="0"/>
              <a:pPr>
                <a:spcBef>
                  <a:spcPct val="0"/>
                </a:spcBef>
              </a:pPr>
              <a:t>72</a:t>
            </a:fld>
            <a:endParaRPr lang="da-DK" altLang="en-US" smtClean="0"/>
          </a:p>
        </p:txBody>
      </p:sp>
    </p:spTree>
    <p:extLst>
      <p:ext uri="{BB962C8B-B14F-4D97-AF65-F5344CB8AC3E}">
        <p14:creationId xmlns:p14="http://schemas.microsoft.com/office/powerpoint/2010/main" val="1723740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ladsholder til diasbillede 1"/>
          <p:cNvSpPr>
            <a:spLocks noGrp="1" noRot="1" noChangeAspect="1" noTextEdit="1"/>
          </p:cNvSpPr>
          <p:nvPr>
            <p:ph type="sldImg"/>
          </p:nvPr>
        </p:nvSpPr>
        <p:spPr>
          <a:ln/>
        </p:spPr>
      </p:sp>
      <p:sp>
        <p:nvSpPr>
          <p:cNvPr id="3" name="Pladsholder til noter 2"/>
          <p:cNvSpPr>
            <a:spLocks noGrp="1"/>
          </p:cNvSpPr>
          <p:nvPr>
            <p:ph type="body" idx="1"/>
          </p:nvPr>
        </p:nvSpPr>
        <p:spPr/>
        <p:txBody>
          <a:bodyPr/>
          <a:lstStyle/>
          <a:p>
            <a:pPr>
              <a:defRPr/>
            </a:pPr>
            <a:endParaRPr lang="da-DK" sz="1400" b="1" dirty="0"/>
          </a:p>
          <a:p>
            <a:pPr>
              <a:defRPr/>
            </a:pPr>
            <a:r>
              <a:rPr lang="da-DK" sz="1400" b="1" dirty="0"/>
              <a:t>Enhed af omsorg og læring</a:t>
            </a:r>
          </a:p>
          <a:p>
            <a:pPr>
              <a:defRPr/>
            </a:pPr>
            <a:endParaRPr lang="da-DK" sz="1400" b="1" dirty="0"/>
          </a:p>
          <a:p>
            <a:pPr>
              <a:defRPr/>
            </a:pPr>
            <a:r>
              <a:rPr lang="da-DK" sz="1400" b="1" dirty="0"/>
              <a:t>Den didaktiske trekant – tilbage til </a:t>
            </a:r>
            <a:r>
              <a:rPr lang="da-DK" sz="1400" b="1" dirty="0" err="1"/>
              <a:t>Comenius</a:t>
            </a:r>
            <a:endParaRPr lang="da-DK" sz="1400" b="1" dirty="0"/>
          </a:p>
          <a:p>
            <a:pPr>
              <a:defRPr/>
            </a:pPr>
            <a:r>
              <a:rPr lang="da-DK" sz="1400" b="1" dirty="0"/>
              <a:t>Hvad springer i øjnene?</a:t>
            </a:r>
          </a:p>
          <a:p>
            <a:pPr>
              <a:defRPr/>
            </a:pPr>
            <a:r>
              <a:rPr lang="da-DK" sz="1400" b="1" dirty="0"/>
              <a:t>Vil læreren sige formidling af det faglige stof – altså relationen: indhold – lærer</a:t>
            </a:r>
          </a:p>
          <a:p>
            <a:pPr>
              <a:defRPr/>
            </a:pPr>
            <a:r>
              <a:rPr lang="da-DK" sz="1400" b="1" dirty="0"/>
              <a:t>Vil pædagogen betone bundlinjen pædagog - barn</a:t>
            </a:r>
          </a:p>
          <a:p>
            <a:pPr>
              <a:defRPr/>
            </a:pPr>
            <a:r>
              <a:rPr lang="da-DK" sz="1400" b="1" dirty="0"/>
              <a:t>Bundlinjen Barn pædagog/lærer – her betones relationen, anerkendelse, omsorg, tilknytning, trivsel</a:t>
            </a:r>
          </a:p>
          <a:p>
            <a:pPr>
              <a:defRPr/>
            </a:pPr>
            <a:endParaRPr lang="da-DK" sz="1400" b="1" dirty="0"/>
          </a:p>
        </p:txBody>
      </p:sp>
      <p:sp>
        <p:nvSpPr>
          <p:cNvPr id="4403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9934" indent="-288436">
              <a:defRPr sz="2400">
                <a:solidFill>
                  <a:schemeClr val="tx1"/>
                </a:solidFill>
                <a:latin typeface="Times New Roman" panose="02020603050405020304" pitchFamily="18" charset="0"/>
              </a:defRPr>
            </a:lvl2pPr>
            <a:lvl3pPr marL="1153744" indent="-230749">
              <a:defRPr sz="2400">
                <a:solidFill>
                  <a:schemeClr val="tx1"/>
                </a:solidFill>
                <a:latin typeface="Times New Roman" panose="02020603050405020304" pitchFamily="18" charset="0"/>
              </a:defRPr>
            </a:lvl3pPr>
            <a:lvl4pPr marL="1615242" indent="-230749">
              <a:defRPr sz="2400">
                <a:solidFill>
                  <a:schemeClr val="tx1"/>
                </a:solidFill>
                <a:latin typeface="Times New Roman" panose="02020603050405020304" pitchFamily="18" charset="0"/>
              </a:defRPr>
            </a:lvl4pPr>
            <a:lvl5pPr marL="2076740" indent="-230749">
              <a:defRPr sz="2400">
                <a:solidFill>
                  <a:schemeClr val="tx1"/>
                </a:solidFill>
                <a:latin typeface="Times New Roman" panose="02020603050405020304" pitchFamily="18" charset="0"/>
              </a:defRPr>
            </a:lvl5pPr>
            <a:lvl6pPr marL="2538237" indent="-230749"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eaLnBrk="0" fontAlgn="base" hangingPunct="0">
              <a:spcBef>
                <a:spcPct val="0"/>
              </a:spcBef>
              <a:spcAft>
                <a:spcPct val="0"/>
              </a:spcAft>
              <a:defRPr sz="2400">
                <a:solidFill>
                  <a:schemeClr val="tx1"/>
                </a:solidFill>
                <a:latin typeface="Times New Roman" panose="02020603050405020304" pitchFamily="18" charset="0"/>
              </a:defRPr>
            </a:lvl9pPr>
          </a:lstStyle>
          <a:p>
            <a:fld id="{64A778BE-1AB3-4881-A644-23795612CA1C}" type="slidenum">
              <a:rPr lang="da-DK" altLang="da-DK" sz="1200"/>
              <a:pPr/>
              <a:t>73</a:t>
            </a:fld>
            <a:endParaRPr lang="da-DK" altLang="da-DK" sz="1200"/>
          </a:p>
        </p:txBody>
      </p:sp>
    </p:spTree>
    <p:extLst>
      <p:ext uri="{BB962C8B-B14F-4D97-AF65-F5344CB8AC3E}">
        <p14:creationId xmlns:p14="http://schemas.microsoft.com/office/powerpoint/2010/main" val="514796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A638D598-2520-4834-949E-68991B518CDF}" type="slidenum">
              <a:rPr lang="da-DK" smtClean="0"/>
              <a:pPr>
                <a:defRPr/>
              </a:pPr>
              <a:t>74</a:t>
            </a:fld>
            <a:endParaRPr lang="da-DK"/>
          </a:p>
        </p:txBody>
      </p:sp>
    </p:spTree>
    <p:extLst>
      <p:ext uri="{BB962C8B-B14F-4D97-AF65-F5344CB8AC3E}">
        <p14:creationId xmlns:p14="http://schemas.microsoft.com/office/powerpoint/2010/main" val="28080761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400" b="1" dirty="0" err="1"/>
              <a:t>Personlige</a:t>
            </a:r>
            <a:r>
              <a:rPr lang="en-US" sz="1400" b="1" dirty="0"/>
              <a:t> </a:t>
            </a:r>
            <a:r>
              <a:rPr lang="en-US" sz="1400" b="1" dirty="0" err="1"/>
              <a:t>kompetancer</a:t>
            </a:r>
            <a:r>
              <a:rPr lang="en-US" sz="1400" b="1" dirty="0"/>
              <a:t>, </a:t>
            </a:r>
            <a:r>
              <a:rPr lang="en-US" sz="1400" b="1" dirty="0" err="1"/>
              <a:t>Sosiale</a:t>
            </a:r>
            <a:r>
              <a:rPr lang="en-US" sz="1400" b="1" dirty="0"/>
              <a:t> </a:t>
            </a:r>
            <a:r>
              <a:rPr lang="en-US" sz="1400" b="1" dirty="0" err="1"/>
              <a:t>kompetancer</a:t>
            </a:r>
            <a:r>
              <a:rPr lang="en-US" sz="1400" b="1" dirty="0"/>
              <a:t>, </a:t>
            </a:r>
          </a:p>
          <a:p>
            <a:r>
              <a:rPr lang="en-US" sz="1400" b="1" dirty="0" err="1"/>
              <a:t>Sprogligt</a:t>
            </a:r>
            <a:r>
              <a:rPr lang="en-US" sz="1400" b="1" dirty="0"/>
              <a:t>, </a:t>
            </a:r>
            <a:r>
              <a:rPr lang="en-US" sz="1400" b="1" dirty="0" err="1"/>
              <a:t>Natur</a:t>
            </a:r>
            <a:r>
              <a:rPr lang="en-US" sz="1400" b="1" dirty="0"/>
              <a:t>, </a:t>
            </a:r>
            <a:r>
              <a:rPr lang="en-US" sz="1400" b="1" dirty="0" err="1"/>
              <a:t>Krop</a:t>
            </a:r>
            <a:r>
              <a:rPr lang="en-US" sz="1400" b="1" dirty="0"/>
              <a:t>, </a:t>
            </a:r>
            <a:r>
              <a:rPr lang="en-US" sz="1400" b="1" dirty="0" err="1"/>
              <a:t>Kultur</a:t>
            </a:r>
            <a:r>
              <a:rPr lang="en-US" sz="1400" b="1" dirty="0"/>
              <a:t> og </a:t>
            </a:r>
            <a:r>
              <a:rPr lang="en-US" sz="1400" b="1" dirty="0" err="1"/>
              <a:t>Kreativitet</a:t>
            </a:r>
            <a:endParaRPr lang="da-DK" sz="1400" b="1" dirty="0"/>
          </a:p>
        </p:txBody>
      </p:sp>
      <p:sp>
        <p:nvSpPr>
          <p:cNvPr id="4" name="Pladsholder til diasnummer 3"/>
          <p:cNvSpPr>
            <a:spLocks noGrp="1"/>
          </p:cNvSpPr>
          <p:nvPr>
            <p:ph type="sldNum" sz="quarter" idx="10"/>
          </p:nvPr>
        </p:nvSpPr>
        <p:spPr/>
        <p:txBody>
          <a:bodyPr/>
          <a:lstStyle/>
          <a:p>
            <a:pPr>
              <a:defRPr/>
            </a:pPr>
            <a:fld id="{A638D598-2520-4834-949E-68991B518CDF}" type="slidenum">
              <a:rPr lang="da-DK" smtClean="0"/>
              <a:pPr>
                <a:defRPr/>
              </a:pPr>
              <a:t>75</a:t>
            </a:fld>
            <a:endParaRPr lang="da-DK"/>
          </a:p>
        </p:txBody>
      </p:sp>
    </p:spTree>
    <p:extLst>
      <p:ext uri="{BB962C8B-B14F-4D97-AF65-F5344CB8AC3E}">
        <p14:creationId xmlns:p14="http://schemas.microsoft.com/office/powerpoint/2010/main" val="313847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dsholder til diasbillede 1"/>
          <p:cNvSpPr>
            <a:spLocks noGrp="1" noRot="1" noChangeAspect="1" noTextEdit="1"/>
          </p:cNvSpPr>
          <p:nvPr>
            <p:ph type="sldImg"/>
          </p:nvPr>
        </p:nvSpPr>
        <p:spPr>
          <a:ln/>
        </p:spPr>
      </p:sp>
      <p:sp>
        <p:nvSpPr>
          <p:cNvPr id="47107" name="Pladsholder til noter 2"/>
          <p:cNvSpPr>
            <a:spLocks noGrp="1"/>
          </p:cNvSpPr>
          <p:nvPr>
            <p:ph type="body" idx="1"/>
          </p:nvPr>
        </p:nvSpPr>
        <p:spPr>
          <a:xfrm>
            <a:off x="409532" y="3259043"/>
            <a:ext cx="9353383" cy="30878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da-DK" sz="1400" b="1" dirty="0"/>
          </a:p>
        </p:txBody>
      </p:sp>
      <p:sp>
        <p:nvSpPr>
          <p:cNvPr id="4608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0B779005-E2AB-4657-BE89-9B7E9BF801B5}" type="slidenum">
              <a:rPr lang="da-DK" altLang="en-US" sz="1200"/>
              <a:pPr/>
              <a:t>76</a:t>
            </a:fld>
            <a:endParaRPr lang="da-DK" altLang="en-US" sz="1200"/>
          </a:p>
        </p:txBody>
      </p:sp>
    </p:spTree>
    <p:extLst>
      <p:ext uri="{BB962C8B-B14F-4D97-AF65-F5344CB8AC3E}">
        <p14:creationId xmlns:p14="http://schemas.microsoft.com/office/powerpoint/2010/main" val="1073003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dsholder til diasbillede 1"/>
          <p:cNvSpPr>
            <a:spLocks noGrp="1" noRot="1" noChangeAspect="1" noTextEdit="1"/>
          </p:cNvSpPr>
          <p:nvPr>
            <p:ph type="sldImg"/>
          </p:nvPr>
        </p:nvSpPr>
        <p:spPr>
          <a:ln/>
        </p:spPr>
      </p:sp>
      <p:sp>
        <p:nvSpPr>
          <p:cNvPr id="17411"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sz="1400" b="1" dirty="0">
                <a:effectLst>
                  <a:outerShdw blurRad="38100" dist="38100" dir="2700000" algn="tl">
                    <a:srgbClr val="C0C0C0"/>
                  </a:outerShdw>
                </a:effectLst>
                <a:latin typeface="Calibri" panose="020F0502020204030204" pitchFamily="34" charset="0"/>
                <a:cs typeface="Calibri" panose="020F0502020204030204" pitchFamily="34" charset="0"/>
              </a:rPr>
              <a:t>Enhed af form og indhold</a:t>
            </a:r>
            <a:endParaRPr lang="en-US" altLang="en-US" sz="1400" b="1" dirty="0"/>
          </a:p>
          <a:p>
            <a:pPr>
              <a:defRPr/>
            </a:pPr>
            <a:r>
              <a:rPr lang="en-US" altLang="en-US" sz="1400" b="1" dirty="0"/>
              <a:t>Formal </a:t>
            </a:r>
            <a:r>
              <a:rPr lang="en-US" altLang="en-US" sz="1400" b="1" dirty="0" err="1"/>
              <a:t>dannelse</a:t>
            </a:r>
            <a:endParaRPr lang="en-US" altLang="en-US" sz="1400" b="1" dirty="0"/>
          </a:p>
          <a:p>
            <a:pPr>
              <a:defRPr/>
            </a:pPr>
            <a:r>
              <a:rPr lang="en-US" altLang="en-US" sz="1400" b="1" dirty="0"/>
              <a:t>Material </a:t>
            </a:r>
            <a:r>
              <a:rPr lang="en-US" altLang="en-US" sz="1400" b="1" dirty="0" err="1"/>
              <a:t>dannelse</a:t>
            </a:r>
            <a:endParaRPr lang="en-US" altLang="en-US" sz="1400" b="1" dirty="0"/>
          </a:p>
          <a:p>
            <a:pPr>
              <a:defRPr/>
            </a:pPr>
            <a:r>
              <a:rPr lang="en-US" altLang="en-US" sz="1400" b="1" dirty="0" err="1"/>
              <a:t>Kategorial</a:t>
            </a:r>
            <a:endParaRPr lang="en-US" altLang="en-US" sz="1400" b="1" dirty="0"/>
          </a:p>
        </p:txBody>
      </p:sp>
      <p:sp>
        <p:nvSpPr>
          <p:cNvPr id="4813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946" indent="-290039">
              <a:spcBef>
                <a:spcPct val="30000"/>
              </a:spcBef>
              <a:defRPr sz="1200">
                <a:solidFill>
                  <a:schemeClr val="tx1"/>
                </a:solidFill>
                <a:latin typeface="Times New Roman" panose="02020603050405020304" pitchFamily="18" charset="0"/>
              </a:defRPr>
            </a:lvl2pPr>
            <a:lvl3pPr marL="1166564" indent="-232352">
              <a:spcBef>
                <a:spcPct val="30000"/>
              </a:spcBef>
              <a:defRPr sz="1200">
                <a:solidFill>
                  <a:schemeClr val="tx1"/>
                </a:solidFill>
                <a:latin typeface="Times New Roman" panose="02020603050405020304" pitchFamily="18" charset="0"/>
              </a:defRPr>
            </a:lvl3pPr>
            <a:lvl4pPr marL="1632869" indent="-232352">
              <a:spcBef>
                <a:spcPct val="30000"/>
              </a:spcBef>
              <a:defRPr sz="1200">
                <a:solidFill>
                  <a:schemeClr val="tx1"/>
                </a:solidFill>
                <a:latin typeface="Times New Roman" panose="02020603050405020304" pitchFamily="18" charset="0"/>
              </a:defRPr>
            </a:lvl4pPr>
            <a:lvl5pPr marL="2099173" indent="-232352">
              <a:spcBef>
                <a:spcPct val="30000"/>
              </a:spcBef>
              <a:defRPr sz="1200">
                <a:solidFill>
                  <a:schemeClr val="tx1"/>
                </a:solidFill>
                <a:latin typeface="Times New Roman" panose="02020603050405020304" pitchFamily="18" charset="0"/>
              </a:defRPr>
            </a:lvl5pPr>
            <a:lvl6pPr marL="2560671" indent="-232352" eaLnBrk="0" fontAlgn="base" hangingPunct="0">
              <a:spcBef>
                <a:spcPct val="30000"/>
              </a:spcBef>
              <a:spcAft>
                <a:spcPct val="0"/>
              </a:spcAft>
              <a:defRPr sz="1200">
                <a:solidFill>
                  <a:schemeClr val="tx1"/>
                </a:solidFill>
                <a:latin typeface="Times New Roman" panose="02020603050405020304" pitchFamily="18" charset="0"/>
              </a:defRPr>
            </a:lvl6pPr>
            <a:lvl7pPr marL="3022169" indent="-232352" eaLnBrk="0" fontAlgn="base" hangingPunct="0">
              <a:spcBef>
                <a:spcPct val="30000"/>
              </a:spcBef>
              <a:spcAft>
                <a:spcPct val="0"/>
              </a:spcAft>
              <a:defRPr sz="1200">
                <a:solidFill>
                  <a:schemeClr val="tx1"/>
                </a:solidFill>
                <a:latin typeface="Times New Roman" panose="02020603050405020304" pitchFamily="18" charset="0"/>
              </a:defRPr>
            </a:lvl7pPr>
            <a:lvl8pPr marL="3483667" indent="-232352" eaLnBrk="0" fontAlgn="base" hangingPunct="0">
              <a:spcBef>
                <a:spcPct val="30000"/>
              </a:spcBef>
              <a:spcAft>
                <a:spcPct val="0"/>
              </a:spcAft>
              <a:defRPr sz="1200">
                <a:solidFill>
                  <a:schemeClr val="tx1"/>
                </a:solidFill>
                <a:latin typeface="Times New Roman" panose="02020603050405020304" pitchFamily="18" charset="0"/>
              </a:defRPr>
            </a:lvl8pPr>
            <a:lvl9pPr marL="3945164" indent="-23235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08EF7B-FB1D-4AB5-96CA-333D4C9B76B4}" type="slidenum">
              <a:rPr lang="da-DK" altLang="en-US" smtClean="0"/>
              <a:pPr>
                <a:spcBef>
                  <a:spcPct val="0"/>
                </a:spcBef>
              </a:pPr>
              <a:t>77</a:t>
            </a:fld>
            <a:endParaRPr lang="da-DK" altLang="en-US" smtClean="0"/>
          </a:p>
        </p:txBody>
      </p:sp>
    </p:spTree>
    <p:extLst>
      <p:ext uri="{BB962C8B-B14F-4D97-AF65-F5344CB8AC3E}">
        <p14:creationId xmlns:p14="http://schemas.microsoft.com/office/powerpoint/2010/main" val="238042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37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b="1" dirty="0"/>
              <a:t>Her er medtænkt nutidens udfordringer som fx nødvendigheden af en bæredygtig udvikling</a:t>
            </a:r>
          </a:p>
          <a:p>
            <a:endParaRPr lang="da-DK" altLang="da-DK" sz="1400" b="1" dirty="0"/>
          </a:p>
          <a:p>
            <a:r>
              <a:rPr lang="da-DK" altLang="da-DK" sz="1400" b="1" dirty="0"/>
              <a:t>Næste trin er nu at indkredse de to begreber: MOD og NYSGERRIGHED</a:t>
            </a:r>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1C78FE1-BC66-46AE-BEDF-EE68C4563ADE}" type="slidenum">
              <a:rPr lang="da-DK" altLang="da-DK" sz="1200"/>
              <a:pPr/>
              <a:t>8</a:t>
            </a:fld>
            <a:endParaRPr lang="da-DK" altLang="da-DK" sz="1200"/>
          </a:p>
        </p:txBody>
      </p:sp>
    </p:spTree>
    <p:extLst>
      <p:ext uri="{BB962C8B-B14F-4D97-AF65-F5344CB8AC3E}">
        <p14:creationId xmlns:p14="http://schemas.microsoft.com/office/powerpoint/2010/main" val="532190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diasbillede 1"/>
          <p:cNvSpPr>
            <a:spLocks noGrp="1" noRot="1" noChangeAspect="1" noTextEdit="1"/>
          </p:cNvSpPr>
          <p:nvPr>
            <p:ph type="sldImg"/>
          </p:nvPr>
        </p:nvSpPr>
        <p:spPr>
          <a:ln/>
        </p:spPr>
      </p:sp>
      <p:sp>
        <p:nvSpPr>
          <p:cNvPr id="79875" name="Pladsholder til no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sz="1400" b="1" dirty="0"/>
              <a:t>Pædagogiske stoppesteder</a:t>
            </a:r>
          </a:p>
          <a:p>
            <a:pPr>
              <a:defRPr/>
            </a:pPr>
            <a:endParaRPr lang="da-DK" altLang="en-US" sz="1400" b="1" dirty="0"/>
          </a:p>
          <a:p>
            <a:pPr>
              <a:defRPr/>
            </a:pPr>
            <a:r>
              <a:rPr lang="da-DK" altLang="en-US" sz="1400" b="1" dirty="0"/>
              <a:t>Relations orienteret</a:t>
            </a:r>
          </a:p>
          <a:p>
            <a:pPr>
              <a:defRPr/>
            </a:pPr>
            <a:endParaRPr lang="da-DK" altLang="en-US" sz="1400" b="1" dirty="0"/>
          </a:p>
          <a:p>
            <a:pPr>
              <a:defRPr/>
            </a:pPr>
            <a:r>
              <a:rPr lang="da-DK" altLang="en-US" sz="1400" b="1" dirty="0"/>
              <a:t>Situationsorienteret – nærhedsdidaktik – ikke skrivebordspædagogik</a:t>
            </a:r>
          </a:p>
        </p:txBody>
      </p:sp>
      <p:sp>
        <p:nvSpPr>
          <p:cNvPr id="15364"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spcBef>
                <a:spcPct val="30000"/>
              </a:spcBef>
              <a:defRPr sz="1200">
                <a:solidFill>
                  <a:schemeClr val="tx1"/>
                </a:solidFill>
                <a:latin typeface="Times New Roman" panose="02020603050405020304" pitchFamily="18" charset="0"/>
              </a:defRPr>
            </a:lvl1pPr>
            <a:lvl2pPr marL="749934" indent="-288436" defTabSz="935815">
              <a:spcBef>
                <a:spcPct val="30000"/>
              </a:spcBef>
              <a:defRPr sz="1200">
                <a:solidFill>
                  <a:schemeClr val="tx1"/>
                </a:solidFill>
                <a:latin typeface="Times New Roman" panose="02020603050405020304" pitchFamily="18" charset="0"/>
              </a:defRPr>
            </a:lvl2pPr>
            <a:lvl3pPr marL="1155347" indent="-230749" defTabSz="935815">
              <a:spcBef>
                <a:spcPct val="30000"/>
              </a:spcBef>
              <a:defRPr sz="1200">
                <a:solidFill>
                  <a:schemeClr val="tx1"/>
                </a:solidFill>
                <a:latin typeface="Times New Roman" panose="02020603050405020304" pitchFamily="18" charset="0"/>
              </a:defRPr>
            </a:lvl3pPr>
            <a:lvl4pPr marL="1616845" indent="-230749" defTabSz="935815">
              <a:spcBef>
                <a:spcPct val="30000"/>
              </a:spcBef>
              <a:defRPr sz="1200">
                <a:solidFill>
                  <a:schemeClr val="tx1"/>
                </a:solidFill>
                <a:latin typeface="Times New Roman" panose="02020603050405020304" pitchFamily="18" charset="0"/>
              </a:defRPr>
            </a:lvl4pPr>
            <a:lvl5pPr marL="2078342" indent="-230749" defTabSz="935815">
              <a:spcBef>
                <a:spcPct val="30000"/>
              </a:spcBef>
              <a:defRPr sz="1200">
                <a:solidFill>
                  <a:schemeClr val="tx1"/>
                </a:solidFill>
                <a:latin typeface="Times New Roman" panose="02020603050405020304" pitchFamily="18" charset="0"/>
              </a:defRPr>
            </a:lvl5pPr>
            <a:lvl6pPr marL="2539840" indent="-230749" defTabSz="935815" eaLnBrk="0" fontAlgn="base" hangingPunct="0">
              <a:spcBef>
                <a:spcPct val="30000"/>
              </a:spcBef>
              <a:spcAft>
                <a:spcPct val="0"/>
              </a:spcAft>
              <a:defRPr sz="1200">
                <a:solidFill>
                  <a:schemeClr val="tx1"/>
                </a:solidFill>
                <a:latin typeface="Times New Roman" panose="02020603050405020304" pitchFamily="18" charset="0"/>
              </a:defRPr>
            </a:lvl6pPr>
            <a:lvl7pPr marL="3001338" indent="-230749" defTabSz="935815" eaLnBrk="0" fontAlgn="base" hangingPunct="0">
              <a:spcBef>
                <a:spcPct val="30000"/>
              </a:spcBef>
              <a:spcAft>
                <a:spcPct val="0"/>
              </a:spcAft>
              <a:defRPr sz="1200">
                <a:solidFill>
                  <a:schemeClr val="tx1"/>
                </a:solidFill>
                <a:latin typeface="Times New Roman" panose="02020603050405020304" pitchFamily="18" charset="0"/>
              </a:defRPr>
            </a:lvl7pPr>
            <a:lvl8pPr marL="3462836" indent="-230749" defTabSz="935815" eaLnBrk="0" fontAlgn="base" hangingPunct="0">
              <a:spcBef>
                <a:spcPct val="30000"/>
              </a:spcBef>
              <a:spcAft>
                <a:spcPct val="0"/>
              </a:spcAft>
              <a:defRPr sz="1200">
                <a:solidFill>
                  <a:schemeClr val="tx1"/>
                </a:solidFill>
                <a:latin typeface="Times New Roman" panose="02020603050405020304" pitchFamily="18" charset="0"/>
              </a:defRPr>
            </a:lvl8pPr>
            <a:lvl9pPr marL="3924333" indent="-230749" defTabSz="93581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FFB8F-3773-4801-8109-4B7C713AA02D}" type="slidenum">
              <a:rPr lang="da-DK" altLang="en-US" smtClean="0"/>
              <a:pPr>
                <a:spcBef>
                  <a:spcPct val="0"/>
                </a:spcBef>
              </a:pPr>
              <a:t>78</a:t>
            </a:fld>
            <a:endParaRPr lang="da-DK" altLang="en-US" smtClean="0"/>
          </a:p>
        </p:txBody>
      </p:sp>
    </p:spTree>
    <p:extLst>
      <p:ext uri="{BB962C8B-B14F-4D97-AF65-F5344CB8AC3E}">
        <p14:creationId xmlns:p14="http://schemas.microsoft.com/office/powerpoint/2010/main" val="6627955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dsholder til slidebillede 1"/>
          <p:cNvSpPr>
            <a:spLocks noGrp="1" noRot="1" noChangeAspect="1" noTextEdit="1"/>
          </p:cNvSpPr>
          <p:nvPr>
            <p:ph type="sldImg"/>
          </p:nvPr>
        </p:nvSpPr>
        <p:spPr>
          <a:ln/>
        </p:spPr>
      </p:sp>
      <p:sp>
        <p:nvSpPr>
          <p:cNvPr id="1536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dirty="0"/>
              <a:t>”Til stede hele dagen” betyder at alle aktiviteter lige frableskift over samtale i garderoben og til en planlagt aktivitet skal ske i et pædagogisk læringsmiljø</a:t>
            </a:r>
          </a:p>
          <a:p>
            <a:endParaRPr lang="da-DK" altLang="da-DK" sz="1600" b="1" dirty="0"/>
          </a:p>
          <a:p>
            <a:r>
              <a:rPr lang="da-DK" altLang="da-DK" sz="1600" b="1" dirty="0"/>
              <a:t>Endvidere skal det tilretteægges således, at ”det inddrager hensynet til børnenes perspektiv og deltagelse, børnefællesskabet, børnegruppens sammensætning og børnenes forskellige forudsætninger” side 23 i Børne- og Socialministeriet, 2018</a:t>
            </a:r>
          </a:p>
          <a:p>
            <a:endParaRPr lang="da-DK" altLang="da-DK" sz="1600" b="1" dirty="0"/>
          </a:p>
          <a:p>
            <a:pPr>
              <a:defRPr/>
            </a:pPr>
            <a:r>
              <a:rPr lang="da-DK" sz="1600" b="1" dirty="0">
                <a:latin typeface="Calibri" panose="020F0502020204030204" pitchFamily="34" charset="0"/>
                <a:cs typeface="Calibri" panose="020F0502020204030204" pitchFamily="34" charset="0"/>
              </a:rPr>
              <a:t>At flytte fokus til læringsmiljøet er helt i overensstemmelse med Dewey, der betoner styringen af læringsmiljøet frem for en målstyring: </a:t>
            </a:r>
          </a:p>
          <a:p>
            <a:pPr marL="363384">
              <a:defRPr/>
            </a:pPr>
            <a:r>
              <a:rPr lang="da-DK" sz="1600" b="1" dirty="0">
                <a:latin typeface="Calibri" panose="020F0502020204030204" pitchFamily="34" charset="0"/>
                <a:cs typeface="Calibri" panose="020F0502020204030204" pitchFamily="34" charset="0"/>
              </a:rPr>
              <a:t>Den eneste måde hvorpå voksne bevidst kan styre den form for uddannelse, som de unge får, er at kontrollere det miljø de handler og derfor tænker og føler i</a:t>
            </a:r>
            <a:endParaRPr lang="da-DK" sz="1100" b="1" dirty="0">
              <a:latin typeface="Calibri" panose="020F0502020204030204" pitchFamily="34" charset="0"/>
              <a:cs typeface="Calibri" panose="020F0502020204030204" pitchFamily="34" charset="0"/>
            </a:endParaRPr>
          </a:p>
          <a:p>
            <a:endParaRPr lang="da-DK" altLang="da-DK" sz="1600" b="1" dirty="0"/>
          </a:p>
        </p:txBody>
      </p:sp>
      <p:sp>
        <p:nvSpPr>
          <p:cNvPr id="15364"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9C3954F-55CE-4C22-9280-55CE3EDFD718}" type="slidenum">
              <a:rPr lang="da-DK" altLang="da-DK" sz="1200"/>
              <a:pPr/>
              <a:t>79</a:t>
            </a:fld>
            <a:endParaRPr lang="da-DK" altLang="da-DK" sz="1200"/>
          </a:p>
        </p:txBody>
      </p:sp>
    </p:spTree>
    <p:extLst>
      <p:ext uri="{BB962C8B-B14F-4D97-AF65-F5344CB8AC3E}">
        <p14:creationId xmlns:p14="http://schemas.microsoft.com/office/powerpoint/2010/main" val="1465305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slidebillede 1"/>
          <p:cNvSpPr>
            <a:spLocks noGrp="1" noRot="1" noChangeAspect="1" noTextEdit="1"/>
          </p:cNvSpPr>
          <p:nvPr>
            <p:ph type="sldImg"/>
          </p:nvPr>
        </p:nvSpPr>
        <p:spPr>
          <a:ln/>
        </p:spPr>
      </p:sp>
      <p:sp>
        <p:nvSpPr>
          <p:cNvPr id="215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dirty="0"/>
              <a:t>Disposition</a:t>
            </a:r>
          </a:p>
          <a:p>
            <a:endParaRPr lang="da-DK" altLang="da-DK" sz="1600" b="1" dirty="0"/>
          </a:p>
          <a:p>
            <a:r>
              <a:rPr lang="da-DK" altLang="da-DK" sz="1600" b="1" dirty="0"/>
              <a:t>Altså et firedimensionalt læringsmiljø der selvsagt er overlappende</a:t>
            </a:r>
          </a:p>
          <a:p>
            <a:endParaRPr lang="da-DK" altLang="da-DK" sz="1600" b="1" dirty="0"/>
          </a:p>
          <a:p>
            <a:r>
              <a:rPr lang="da-DK" altLang="da-DK" sz="1600" b="1" dirty="0"/>
              <a:t>Den efterfølgende </a:t>
            </a:r>
            <a:r>
              <a:rPr lang="da-DK" altLang="da-DK" sz="1600" b="1" dirty="0" err="1"/>
              <a:t>gennemgamg</a:t>
            </a:r>
            <a:r>
              <a:rPr lang="da-DK" altLang="da-DK" sz="1600" b="1" dirty="0"/>
              <a:t> opsplitter blot af analytiske grunde</a:t>
            </a:r>
          </a:p>
        </p:txBody>
      </p:sp>
      <p:sp>
        <p:nvSpPr>
          <p:cNvPr id="21508"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E7B6DDA1-C225-4D9F-AD6F-AAF33B760E8E}" type="slidenum">
              <a:rPr lang="da-DK" altLang="da-DK" sz="1200"/>
              <a:pPr/>
              <a:t>80</a:t>
            </a:fld>
            <a:endParaRPr lang="da-DK" altLang="da-DK" sz="1200"/>
          </a:p>
        </p:txBody>
      </p:sp>
    </p:spTree>
    <p:extLst>
      <p:ext uri="{BB962C8B-B14F-4D97-AF65-F5344CB8AC3E}">
        <p14:creationId xmlns:p14="http://schemas.microsoft.com/office/powerpoint/2010/main" val="17645870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slidebillede 1"/>
          <p:cNvSpPr>
            <a:spLocks noGrp="1" noRot="1" noChangeAspect="1" noTextEdit="1"/>
          </p:cNvSpPr>
          <p:nvPr>
            <p:ph type="sldImg"/>
          </p:nvPr>
        </p:nvSpPr>
        <p:spPr>
          <a:ln/>
        </p:spPr>
      </p:sp>
      <p:sp>
        <p:nvSpPr>
          <p:cNvPr id="235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dirty="0"/>
              <a:t>Læringsmiljøer Udendørs og indendørs</a:t>
            </a:r>
          </a:p>
          <a:p>
            <a:endParaRPr lang="da-DK" altLang="da-DK" sz="1600" b="1" dirty="0"/>
          </a:p>
          <a:p>
            <a:r>
              <a:rPr lang="da-DK" altLang="da-DK" sz="1600" b="1" dirty="0"/>
              <a:t>Læreplanstemaerne er synlige i det fysiske læringsmiljø i form af science- og </a:t>
            </a:r>
            <a:r>
              <a:rPr lang="da-DK" altLang="da-DK" sz="1600" b="1" dirty="0" err="1"/>
              <a:t>literacyhjørne</a:t>
            </a:r>
            <a:endParaRPr lang="da-DK" altLang="da-DK" sz="1600" b="1" dirty="0"/>
          </a:p>
          <a:p>
            <a:endParaRPr lang="da-DK" altLang="da-DK" sz="1600" b="1" dirty="0"/>
          </a:p>
        </p:txBody>
      </p:sp>
      <p:sp>
        <p:nvSpPr>
          <p:cNvPr id="2355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7039B646-1AFB-4F78-A359-953728E12F01}" type="slidenum">
              <a:rPr lang="da-DK" altLang="da-DK" sz="1200"/>
              <a:pPr/>
              <a:t>81</a:t>
            </a:fld>
            <a:endParaRPr lang="da-DK" altLang="da-DK" sz="1200"/>
          </a:p>
        </p:txBody>
      </p:sp>
    </p:spTree>
    <p:extLst>
      <p:ext uri="{BB962C8B-B14F-4D97-AF65-F5344CB8AC3E}">
        <p14:creationId xmlns:p14="http://schemas.microsoft.com/office/powerpoint/2010/main" val="23785570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dsholder til diasbillede 1"/>
          <p:cNvSpPr>
            <a:spLocks noGrp="1" noRot="1" noChangeAspect="1" noTextEdit="1"/>
          </p:cNvSpPr>
          <p:nvPr>
            <p:ph type="sldImg"/>
          </p:nvPr>
        </p:nvSpPr>
        <p:spPr>
          <a:ln/>
        </p:spPr>
      </p:sp>
      <p:sp>
        <p:nvSpPr>
          <p:cNvPr id="2969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b="1">
                <a:latin typeface="Calibri" panose="020F0502020204030204" pitchFamily="34" charset="0"/>
                <a:cs typeface="Calibri" panose="020F0502020204030204" pitchFamily="34" charset="0"/>
              </a:rPr>
              <a:t>Genstandsrettet leg ved bord, ikke kun klodser og legetøj – også science materialer, mikroskop, lup osv</a:t>
            </a:r>
          </a:p>
          <a:p>
            <a:endParaRPr lang="da-DK" altLang="da-DK" sz="1400" b="1">
              <a:latin typeface="Calibri" panose="020F0502020204030204" pitchFamily="34" charset="0"/>
              <a:cs typeface="Calibri" panose="020F0502020204030204" pitchFamily="34" charset="0"/>
            </a:endParaRPr>
          </a:p>
          <a:p>
            <a:r>
              <a:rPr lang="da-DK" altLang="da-DK" sz="1400" b="1"/>
              <a:t>Kreativitet og skabende arbejde opstår bedst, når der er plads til ro og fordybelse, og når der hersker en funktionel orden, der sikrer at legetøj, sakse, papir, tuscher, våd maling samt alskens tilbehør står tilgængeligt, således at også materialer i sig selv kan inspirere børnene</a:t>
            </a:r>
            <a:endParaRPr lang="da-DK" altLang="da-DK" sz="1400" b="1">
              <a:latin typeface="Calibri" panose="020F0502020204030204" pitchFamily="34" charset="0"/>
              <a:cs typeface="Calibri" panose="020F0502020204030204" pitchFamily="34" charset="0"/>
            </a:endParaRPr>
          </a:p>
        </p:txBody>
      </p:sp>
      <p:sp>
        <p:nvSpPr>
          <p:cNvPr id="2970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5347" indent="-230749" defTabSz="955044">
              <a:spcBef>
                <a:spcPct val="30000"/>
              </a:spcBef>
              <a:defRPr sz="1200">
                <a:solidFill>
                  <a:schemeClr val="tx1"/>
                </a:solidFill>
                <a:latin typeface="Times New Roman" panose="02020603050405020304" pitchFamily="18" charset="0"/>
              </a:defRPr>
            </a:lvl3pPr>
            <a:lvl4pPr marL="1616845" indent="-230749" defTabSz="955044">
              <a:spcBef>
                <a:spcPct val="30000"/>
              </a:spcBef>
              <a:defRPr sz="1200">
                <a:solidFill>
                  <a:schemeClr val="tx1"/>
                </a:solidFill>
                <a:latin typeface="Times New Roman" panose="02020603050405020304" pitchFamily="18" charset="0"/>
              </a:defRPr>
            </a:lvl4pPr>
            <a:lvl5pPr marL="2078342" indent="-230749" defTabSz="955044">
              <a:spcBef>
                <a:spcPct val="30000"/>
              </a:spcBef>
              <a:defRPr sz="1200">
                <a:solidFill>
                  <a:schemeClr val="tx1"/>
                </a:solidFill>
                <a:latin typeface="Times New Roman" panose="02020603050405020304" pitchFamily="18" charset="0"/>
              </a:defRPr>
            </a:lvl5pPr>
            <a:lvl6pPr marL="2539840"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3001338"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2836"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4333"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C43C6F2-441F-4F37-8545-02E5C808177B}" type="slidenum">
              <a:rPr lang="da-DK" altLang="da-DK" smtClean="0"/>
              <a:pPr eaLnBrk="1" hangingPunct="1">
                <a:spcBef>
                  <a:spcPct val="0"/>
                </a:spcBef>
              </a:pPr>
              <a:t>82</a:t>
            </a:fld>
            <a:endParaRPr lang="da-DK" altLang="da-DK" smtClean="0"/>
          </a:p>
        </p:txBody>
      </p:sp>
    </p:spTree>
    <p:extLst>
      <p:ext uri="{BB962C8B-B14F-4D97-AF65-F5344CB8AC3E}">
        <p14:creationId xmlns:p14="http://schemas.microsoft.com/office/powerpoint/2010/main" val="4238947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lidebillede 1"/>
          <p:cNvSpPr>
            <a:spLocks noGrp="1" noRot="1" noChangeAspect="1" noTextEdit="1"/>
          </p:cNvSpPr>
          <p:nvPr>
            <p:ph type="sldImg"/>
          </p:nvPr>
        </p:nvSpPr>
        <p:spPr>
          <a:ln/>
        </p:spPr>
      </p:sp>
      <p:sp>
        <p:nvSpPr>
          <p:cNvPr id="337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a:t>Man skal kunne mærke rummet – det skal komme en i møde</a:t>
            </a:r>
          </a:p>
        </p:txBody>
      </p:sp>
      <p:sp>
        <p:nvSpPr>
          <p:cNvPr id="33796"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3AAA833D-2927-44A0-BFCA-C4FA80922E16}" type="slidenum">
              <a:rPr lang="da-DK" altLang="da-DK" sz="1200"/>
              <a:pPr/>
              <a:t>83</a:t>
            </a:fld>
            <a:endParaRPr lang="da-DK" altLang="da-DK" sz="1200"/>
          </a:p>
        </p:txBody>
      </p:sp>
    </p:spTree>
    <p:extLst>
      <p:ext uri="{BB962C8B-B14F-4D97-AF65-F5344CB8AC3E}">
        <p14:creationId xmlns:p14="http://schemas.microsoft.com/office/powerpoint/2010/main" val="11749805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dsholder til slidebillede 1"/>
          <p:cNvSpPr>
            <a:spLocks noGrp="1" noRot="1" noChangeAspect="1" noTextEdit="1"/>
          </p:cNvSpPr>
          <p:nvPr>
            <p:ph type="sldImg"/>
          </p:nvPr>
        </p:nvSpPr>
        <p:spPr>
          <a:ln/>
        </p:spPr>
      </p:sp>
      <p:sp>
        <p:nvSpPr>
          <p:cNvPr id="3584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dirty="0"/>
              <a:t>Pædagogerne sikrer, at alle børn er inkluderet i fællesskabet</a:t>
            </a:r>
          </a:p>
        </p:txBody>
      </p:sp>
      <p:sp>
        <p:nvSpPr>
          <p:cNvPr id="35844"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7F6ACDD3-5C58-4796-A975-DB54CF4039F7}" type="slidenum">
              <a:rPr lang="da-DK" altLang="da-DK" sz="1200"/>
              <a:pPr/>
              <a:t>84</a:t>
            </a:fld>
            <a:endParaRPr lang="da-DK" altLang="da-DK" sz="1200"/>
          </a:p>
        </p:txBody>
      </p:sp>
    </p:spTree>
    <p:extLst>
      <p:ext uri="{BB962C8B-B14F-4D97-AF65-F5344CB8AC3E}">
        <p14:creationId xmlns:p14="http://schemas.microsoft.com/office/powerpoint/2010/main" val="41615577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dsholder til slidebillede 1"/>
          <p:cNvSpPr>
            <a:spLocks noGrp="1" noRot="1" noChangeAspect="1" noTextEdit="1"/>
          </p:cNvSpPr>
          <p:nvPr>
            <p:ph type="sldImg"/>
          </p:nvPr>
        </p:nvSpPr>
        <p:spPr>
          <a:ln/>
        </p:spPr>
      </p:sp>
      <p:sp>
        <p:nvSpPr>
          <p:cNvPr id="3789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600" b="1"/>
              <a:t>Men også det pædagogiske indhold er en del af læringsmiljøet, hvorfor man kan tilføje begrebet indholdskvalitet</a:t>
            </a:r>
            <a:r>
              <a:rPr lang="da-DK" altLang="da-DK" sz="1600" b="1" i="1"/>
              <a:t> </a:t>
            </a:r>
            <a:r>
              <a:rPr lang="da-DK" altLang="da-DK" sz="1600" b="1"/>
              <a:t>eller didaktisk kvalitet (Drugli m.fl., 2016). </a:t>
            </a:r>
          </a:p>
          <a:p>
            <a:endParaRPr lang="da-DK" altLang="da-DK" sz="1600" b="1"/>
          </a:p>
          <a:p>
            <a:r>
              <a:rPr lang="da-DK" altLang="da-DK" sz="1600" b="1"/>
              <a:t>Børns undren :</a:t>
            </a:r>
          </a:p>
          <a:p>
            <a:r>
              <a:rPr lang="da-DK" altLang="da-DK" sz="1600" b="1"/>
              <a:t>Ved frokosten hælder børnene vand op i kruset helt op til kanten. De undrer sig over overfaldespændingen</a:t>
            </a:r>
          </a:p>
          <a:p>
            <a:r>
              <a:rPr lang="da-DK" altLang="da-DK" sz="1600" b="1"/>
              <a:t>Pædagogen fortæller om små dyr der kan gå på vandet – udflugt til en lille sø hvor de nød skøjteløbernes færden på overfladen</a:t>
            </a:r>
          </a:p>
        </p:txBody>
      </p:sp>
      <p:sp>
        <p:nvSpPr>
          <p:cNvPr id="37892" name="Pladsholder til sli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5347" indent="-230749" defTabSz="935815">
              <a:defRPr sz="2400">
                <a:solidFill>
                  <a:schemeClr val="tx1"/>
                </a:solidFill>
                <a:latin typeface="Times New Roman" panose="02020603050405020304" pitchFamily="18" charset="0"/>
              </a:defRPr>
            </a:lvl3pPr>
            <a:lvl4pPr marL="1616845" indent="-230749" defTabSz="935815">
              <a:defRPr sz="2400">
                <a:solidFill>
                  <a:schemeClr val="tx1"/>
                </a:solidFill>
                <a:latin typeface="Times New Roman" panose="02020603050405020304" pitchFamily="18" charset="0"/>
              </a:defRPr>
            </a:lvl4pPr>
            <a:lvl5pPr marL="2078342" indent="-230749" defTabSz="935815">
              <a:defRPr sz="2400">
                <a:solidFill>
                  <a:schemeClr val="tx1"/>
                </a:solidFill>
                <a:latin typeface="Times New Roman" panose="02020603050405020304" pitchFamily="18" charset="0"/>
              </a:defRPr>
            </a:lvl5pPr>
            <a:lvl6pPr marL="2539840"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3001338"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2836"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4333"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9E615E7E-040F-4AB6-98EF-328F31A48C99}" type="slidenum">
              <a:rPr lang="da-DK" altLang="da-DK" sz="1200"/>
              <a:pPr/>
              <a:t>85</a:t>
            </a:fld>
            <a:endParaRPr lang="da-DK" altLang="da-DK" sz="1200"/>
          </a:p>
        </p:txBody>
      </p:sp>
    </p:spTree>
    <p:extLst>
      <p:ext uri="{BB962C8B-B14F-4D97-AF65-F5344CB8AC3E}">
        <p14:creationId xmlns:p14="http://schemas.microsoft.com/office/powerpoint/2010/main" val="3164389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86</a:t>
            </a:fld>
            <a:endParaRPr lang="da-DK" dirty="0"/>
          </a:p>
        </p:txBody>
      </p:sp>
    </p:spTree>
    <p:extLst>
      <p:ext uri="{BB962C8B-B14F-4D97-AF65-F5344CB8AC3E}">
        <p14:creationId xmlns:p14="http://schemas.microsoft.com/office/powerpoint/2010/main" val="31797777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311642" y="4758890"/>
            <a:ext cx="6410576" cy="4508421"/>
          </a:xfrm>
        </p:spPr>
        <p:txBody>
          <a:bodyPr/>
          <a:lstStyle/>
          <a:p>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88</a:t>
            </a:fld>
            <a:endParaRPr lang="da-DK" dirty="0"/>
          </a:p>
        </p:txBody>
      </p:sp>
    </p:spTree>
    <p:extLst>
      <p:ext uri="{BB962C8B-B14F-4D97-AF65-F5344CB8AC3E}">
        <p14:creationId xmlns:p14="http://schemas.microsoft.com/office/powerpoint/2010/main" val="314141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a:t>Nysgerrighed starter med opmærksomhed der bliver til en stabil interesse og så til en mere vedvarende psykisk proces NYSGERRIGHED</a:t>
            </a:r>
          </a:p>
        </p:txBody>
      </p:sp>
      <p:sp>
        <p:nvSpPr>
          <p:cNvPr id="4" name="Pladsholder til diasnummer 3"/>
          <p:cNvSpPr>
            <a:spLocks noGrp="1"/>
          </p:cNvSpPr>
          <p:nvPr>
            <p:ph type="sldNum" sz="quarter" idx="10"/>
          </p:nvPr>
        </p:nvSpPr>
        <p:spPr/>
        <p:txBody>
          <a:bodyPr/>
          <a:lstStyle/>
          <a:p>
            <a:fld id="{4081AADF-6E0A-4F5C-983E-BB042B665F16}" type="slidenum">
              <a:rPr lang="da-DK" smtClean="0"/>
              <a:t>9</a:t>
            </a:fld>
            <a:endParaRPr lang="da-DK" dirty="0"/>
          </a:p>
        </p:txBody>
      </p:sp>
    </p:spTree>
    <p:extLst>
      <p:ext uri="{BB962C8B-B14F-4D97-AF65-F5344CB8AC3E}">
        <p14:creationId xmlns:p14="http://schemas.microsoft.com/office/powerpoint/2010/main" val="2377468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311641" y="4646499"/>
            <a:ext cx="6574927" cy="4620811"/>
          </a:xfrm>
        </p:spPr>
        <p:txBody>
          <a:bodyPr/>
          <a:lstStyle/>
          <a:p>
            <a:pPr defTabSz="922995">
              <a:defRPr/>
            </a:pPr>
            <a:r>
              <a:rPr lang="da-DK" sz="1400" b="1" dirty="0"/>
              <a:t>En definition på bæredygtighed bringer sindene i kog, da der er mange tilgange, men bæredygtighed handler om at skabe de bedst mulige betingelser for mennesker og miljø både nu og i den fjerne fremtid. </a:t>
            </a:r>
          </a:p>
          <a:p>
            <a:pPr defTabSz="922995">
              <a:defRPr/>
            </a:pPr>
            <a:endParaRPr lang="da-DK" sz="1400" b="1" dirty="0"/>
          </a:p>
          <a:p>
            <a:pPr defTabSz="922995">
              <a:defRPr/>
            </a:pPr>
            <a:r>
              <a:rPr lang="da-DK" sz="1400" b="1" dirty="0"/>
              <a:t>Brundtlandrapporten / FN ”Vor fælles fremtid” 1987: ”bæredygtig udvikling er en udvikling hvor menneskers behov i dag tilfredsstilles, uden at ødelægge muligheden for at fremtidige generationer kan få tilfredsstillet deres behov”. </a:t>
            </a:r>
            <a:r>
              <a:rPr lang="da-DK" sz="1400" b="1" u="sng" dirty="0"/>
              <a:t>KRITIK</a:t>
            </a:r>
          </a:p>
          <a:p>
            <a:pPr defTabSz="922995">
              <a:defRPr/>
            </a:pPr>
            <a:endParaRPr lang="da-DK" sz="1400" b="1" dirty="0"/>
          </a:p>
          <a:p>
            <a:pPr defTabSz="922995">
              <a:defRPr/>
            </a:pPr>
            <a:r>
              <a:rPr lang="da-DK" sz="1400" b="1" dirty="0"/>
              <a:t>Men ikke kun den økologiske, natur- og miljødimensionen</a:t>
            </a:r>
          </a:p>
          <a:p>
            <a:r>
              <a:rPr lang="da-DK" sz="1400" b="1" dirty="0"/>
              <a:t>UNESCO peget også på fire dimensioner af bæredygtighed</a:t>
            </a:r>
          </a:p>
          <a:p>
            <a:pPr defTabSz="922995">
              <a:defRPr/>
            </a:pPr>
            <a:endParaRPr lang="da-DK" sz="1400" b="1" dirty="0"/>
          </a:p>
          <a:p>
            <a:pPr defTabSz="922995">
              <a:defRPr/>
            </a:pPr>
            <a:r>
              <a:rPr lang="da-DK" sz="1400" b="1" dirty="0"/>
              <a:t>Verdensorganisationen for småbørnsopdragelse </a:t>
            </a:r>
            <a:r>
              <a:rPr lang="da-DK" sz="1400" b="1" dirty="0" err="1"/>
              <a:t>OMEP</a:t>
            </a:r>
            <a:r>
              <a:rPr lang="da-DK" sz="1400" b="1" dirty="0"/>
              <a:t> har tidlige sats fokus på en førskole-pædagogik for bæredygtig udvikling, der de seneste 10 år har været under vældig udvikling især i Sverige.  Og her er alle fire dimensioner integreret.</a:t>
            </a:r>
          </a:p>
          <a:p>
            <a:pPr lvl="1"/>
            <a:endParaRPr lang="da-DK" sz="1400" b="1" dirty="0"/>
          </a:p>
          <a:p>
            <a:r>
              <a:rPr lang="da-DK" sz="1400" b="1" dirty="0"/>
              <a:t> I pædagogikken er der ofte fokus på natur- og miljødimensionen – således i det styrkede pædagogiske læreplan:</a:t>
            </a:r>
          </a:p>
          <a:p>
            <a:endParaRPr lang="da-DK" sz="1400" b="1" dirty="0"/>
          </a:p>
          <a:p>
            <a:r>
              <a:rPr lang="da-DK" sz="1400" b="1" dirty="0"/>
              <a:t>Læringsmiljøet understøtter, at alle børn får konkrete erfaringer med naturen, som stimulerer og udvikler deres nysgerrighed og lyst til at udforske naturtyper, naturfænomener og levende organismer, samt </a:t>
            </a:r>
            <a:r>
              <a:rPr lang="da-DK" sz="1400" b="1" i="1" dirty="0"/>
              <a:t>en begyndende forståelse for betydningen af en bæredygtig udvikling</a:t>
            </a:r>
            <a:r>
              <a:rPr lang="da-DK" sz="1400" b="1" dirty="0"/>
              <a:t>. (Børne- og Socialministeriet, 2018b)</a:t>
            </a:r>
          </a:p>
          <a:p>
            <a:pPr lvl="1"/>
            <a:endParaRPr lang="da-DK" sz="1400" b="1" dirty="0"/>
          </a:p>
          <a:p>
            <a:endParaRPr lang="da-DK" sz="1400" b="1" dirty="0"/>
          </a:p>
        </p:txBody>
      </p:sp>
      <p:sp>
        <p:nvSpPr>
          <p:cNvPr id="4" name="Pladsholder til diasnummer 3"/>
          <p:cNvSpPr>
            <a:spLocks noGrp="1"/>
          </p:cNvSpPr>
          <p:nvPr>
            <p:ph type="sldNum" sz="quarter" idx="10"/>
          </p:nvPr>
        </p:nvSpPr>
        <p:spPr/>
        <p:txBody>
          <a:bodyPr/>
          <a:lstStyle/>
          <a:p>
            <a:fld id="{4081AADF-6E0A-4F5C-983E-BB042B665F16}" type="slidenum">
              <a:rPr lang="da-DK" smtClean="0"/>
              <a:t>89</a:t>
            </a:fld>
            <a:endParaRPr lang="da-DK" dirty="0"/>
          </a:p>
        </p:txBody>
      </p:sp>
    </p:spTree>
    <p:extLst>
      <p:ext uri="{BB962C8B-B14F-4D97-AF65-F5344CB8AC3E}">
        <p14:creationId xmlns:p14="http://schemas.microsoft.com/office/powerpoint/2010/main" val="2509927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311642" y="4646499"/>
            <a:ext cx="6410576" cy="4620811"/>
          </a:xfrm>
        </p:spPr>
        <p:txBody>
          <a:bodyPr/>
          <a:lstStyle/>
          <a:p>
            <a:pPr defTabSz="922995">
              <a:defRPr/>
            </a:pPr>
            <a:r>
              <a:rPr lang="da-DK" altLang="da-DK" sz="1400" b="1" dirty="0">
                <a:ea typeface="Calibri" panose="020F0502020204030204" pitchFamily="34" charset="0"/>
                <a:cs typeface="Times New Roman" panose="02020603050405020304" pitchFamily="18" charset="0"/>
              </a:rPr>
              <a:t>Science defineres som aktiviteter der bidrager til børns interesse og langsomt voksende forståelse for natur, teknik, sundhed, matematik, biologi, kemi og fysik - </a:t>
            </a:r>
            <a:r>
              <a:rPr lang="da-DK" altLang="da-DK" sz="1400" b="1" dirty="0" err="1">
                <a:ea typeface="Calibri" panose="020F0502020204030204" pitchFamily="34" charset="0"/>
                <a:cs typeface="Times New Roman" panose="02020603050405020304" pitchFamily="18" charset="0"/>
              </a:rPr>
              <a:t>emergent</a:t>
            </a:r>
            <a:r>
              <a:rPr lang="da-DK" altLang="da-DK" sz="1400" b="1" dirty="0">
                <a:ea typeface="Calibri" panose="020F0502020204030204" pitchFamily="34" charset="0"/>
                <a:cs typeface="Times New Roman" panose="02020603050405020304" pitchFamily="18" charset="0"/>
              </a:rPr>
              <a:t> science. </a:t>
            </a:r>
          </a:p>
          <a:p>
            <a:pPr defTabSz="922995">
              <a:defRPr/>
            </a:pPr>
            <a:endParaRPr lang="da-DK" altLang="da-DK" sz="1400" b="1" dirty="0">
              <a:ea typeface="Calibri" panose="020F0502020204030204" pitchFamily="34" charset="0"/>
              <a:cs typeface="Times New Roman" panose="02020603050405020304" pitchFamily="18" charset="0"/>
            </a:endParaRPr>
          </a:p>
          <a:p>
            <a:pPr defTabSz="922995">
              <a:defRPr/>
            </a:pPr>
            <a:r>
              <a:rPr lang="da-DK" altLang="da-DK" sz="1400" b="1" dirty="0">
                <a:ea typeface="Calibri" panose="020F0502020204030204" pitchFamily="34" charset="0"/>
                <a:cs typeface="Times New Roman" panose="02020603050405020304" pitchFamily="18" charset="0"/>
              </a:rPr>
              <a:t>Science i dagtilbud bygger på en aktiv inddragelse af naturen og naturfænomener med henblik på, at børn får kendskab til dyr og planter, naturens kredsløb samt naturens lovmæssigheder og dermed typisk emner som lys, vand, vind, energi, magnetisme, elektricitet, luftstrømme osv.</a:t>
            </a:r>
          </a:p>
          <a:p>
            <a:endParaRPr lang="da-DK" sz="1400" b="1" dirty="0"/>
          </a:p>
          <a:p>
            <a:r>
              <a:rPr lang="da-DK" sz="1400" b="1" dirty="0"/>
              <a:t>Børn og voksne var på tur i skoven. Stormen havde væltet de store træer, og de undrede sig over, at der kan være så meget kraft i vinden.  om, hvordan man kan se og føle vinden. </a:t>
            </a:r>
          </a:p>
          <a:p>
            <a:pPr algn="l"/>
            <a:r>
              <a:rPr lang="da-DK" sz="1400" b="1" dirty="0"/>
              <a:t>”Mon vinden kan løfte eller skubbe til andre ting”</a:t>
            </a:r>
          </a:p>
          <a:p>
            <a:pPr algn="l"/>
            <a:r>
              <a:rPr lang="da-DK" sz="1400" b="1" dirty="0"/>
              <a:t>”Mon man kan fange vinden”, ”Ja, i en spand” sagde Gustav, ”men man kan ikke rigtig se noget”.</a:t>
            </a:r>
          </a:p>
          <a:p>
            <a:pPr algn="l"/>
            <a:r>
              <a:rPr lang="da-DK" sz="1400" b="1" dirty="0"/>
              <a:t>”Man kan fange luften i en pose”, </a:t>
            </a:r>
          </a:p>
          <a:p>
            <a:pPr algn="l"/>
            <a:r>
              <a:rPr lang="da-DK" sz="1400" b="1" dirty="0"/>
              <a:t>Pædagogen foreslog at lave flag af pinde og farvede markeringsbånd</a:t>
            </a:r>
          </a:p>
          <a:p>
            <a:pPr algn="l"/>
            <a:endParaRPr lang="da-DK" sz="1400" b="1" dirty="0"/>
          </a:p>
          <a:p>
            <a:r>
              <a:rPr lang="da-DK" sz="1400" b="1" dirty="0"/>
              <a:t>Det førte til, at børnene byggede drager og senere vindmøller af papir – ”det er sjovt at se dem snurre rundt”, siger et barn og pædagogen tilføjede: ”Ja og så kan man lave sin egen strøm”…. Det gik de videre med, og dermed var de i fuld gang med temaet bæredygtighed</a:t>
            </a:r>
          </a:p>
          <a:p>
            <a:endParaRPr lang="da-DK" sz="1400" b="1" dirty="0"/>
          </a:p>
          <a:p>
            <a:r>
              <a:rPr lang="da-DK" sz="1400" b="1" dirty="0"/>
              <a:t>Verdensmål nr. 7 bæredygtig energi</a:t>
            </a:r>
          </a:p>
          <a:p>
            <a:endParaRPr lang="da-DK" sz="1400" b="1" dirty="0"/>
          </a:p>
          <a:p>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90</a:t>
            </a:fld>
            <a:endParaRPr lang="da-DK" dirty="0"/>
          </a:p>
        </p:txBody>
      </p:sp>
    </p:spTree>
    <p:extLst>
      <p:ext uri="{BB962C8B-B14F-4D97-AF65-F5344CB8AC3E}">
        <p14:creationId xmlns:p14="http://schemas.microsoft.com/office/powerpoint/2010/main" val="12735543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defRPr/>
            </a:pPr>
            <a:r>
              <a:rPr lang="da-DK" sz="1400" b="1" dirty="0"/>
              <a:t>Børnene gravede kanaler og hældte vand i for at sejle med små selvlavede både. Vandet forsvinder, mere vand…</a:t>
            </a:r>
          </a:p>
          <a:p>
            <a:r>
              <a:rPr lang="da-DK" sz="1400" b="1" dirty="0"/>
              <a:t>Vandet forsvandt til børnenes undring. </a:t>
            </a:r>
          </a:p>
          <a:p>
            <a:r>
              <a:rPr lang="da-DK" sz="1400" b="1" dirty="0"/>
              <a:t>Hvor blev det af? Det spørgsmål blev udforsket af børn og pædagoger, der i slutningen af forløbet tegnede en planche herom.</a:t>
            </a:r>
          </a:p>
          <a:p>
            <a:r>
              <a:rPr lang="da-DK" sz="1400" b="1" dirty="0"/>
              <a:t>Vandets kredsløb er en evig cyklus, hvor vandet bevæger sig fra lag nede i jorden, ud mod søer, vandløb og hav. Derfra fordamper noget af det og falder igen som regn eller sne. Og så starter vandets bevægelse ned i jorden igen</a:t>
            </a:r>
          </a:p>
          <a:p>
            <a:endParaRPr lang="da-DK" sz="1400" b="1" dirty="0"/>
          </a:p>
          <a:p>
            <a:endParaRPr lang="da-DK" sz="1400" b="1" dirty="0"/>
          </a:p>
          <a:p>
            <a:r>
              <a:rPr lang="da-DK" sz="1400" b="1" dirty="0"/>
              <a:t>Det bidrog til en forståelse for at passe på grundvandet – ”da det er det vi bruger hver dag, det er det vi drikker”</a:t>
            </a:r>
          </a:p>
          <a:p>
            <a:endParaRPr lang="da-DK" sz="1400" b="1" dirty="0"/>
          </a:p>
          <a:p>
            <a:r>
              <a:rPr lang="da-DK" sz="1400" b="1" dirty="0"/>
              <a:t>Og her  havde børn masser af viden, som pædagogen var i stand til at inddrage.</a:t>
            </a:r>
          </a:p>
          <a:p>
            <a:endParaRPr lang="da-DK" sz="1400" b="1" dirty="0"/>
          </a:p>
          <a:p>
            <a:r>
              <a:rPr lang="da-DK" sz="1400" b="1" dirty="0"/>
              <a:t>En pædagogik for bæredygtighed må netop anlægge et børneperspektiv og udgangspunkt i børnenes synsgerrighed.</a:t>
            </a:r>
          </a:p>
          <a:p>
            <a:pPr marL="288436" indent="-288436">
              <a:buFontTx/>
              <a:buChar char="-"/>
            </a:pPr>
            <a:r>
              <a:rPr lang="da-DK" sz="1400" b="1" dirty="0"/>
              <a:t>En dreng fortæller at de ikke må drikke vandet – det dør man af.</a:t>
            </a:r>
          </a:p>
          <a:p>
            <a:pPr marL="288436" indent="-288436">
              <a:buFontTx/>
              <a:buChar char="-"/>
            </a:pPr>
            <a:r>
              <a:rPr lang="da-DK" sz="1400" b="1" dirty="0"/>
              <a:t>En pige fortalte om, at vandet i Afrika er giftigt</a:t>
            </a:r>
          </a:p>
          <a:p>
            <a:pPr marL="288436" indent="-288436">
              <a:buFontTx/>
              <a:buChar char="-"/>
            </a:pPr>
            <a:r>
              <a:rPr lang="da-DK" sz="1400" b="1" dirty="0"/>
              <a:t>En dreng tilføjede, at en dansk videnskabsmand havde opfundet et sugerør – og når man brugte det, kunne man drikke vandet</a:t>
            </a:r>
          </a:p>
          <a:p>
            <a:endParaRPr lang="da-DK" sz="1400" b="1" dirty="0"/>
          </a:p>
          <a:p>
            <a:r>
              <a:rPr lang="da-DK" sz="1400" b="1" dirty="0"/>
              <a:t>Børns spørgsmål og nysgerrighed er et omdrejningspunkt for en pædagogik for bæredygtighed</a:t>
            </a:r>
          </a:p>
          <a:p>
            <a:endParaRPr lang="da-DK" sz="14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91</a:t>
            </a:fld>
            <a:endParaRPr lang="da-DK" dirty="0"/>
          </a:p>
        </p:txBody>
      </p:sp>
    </p:spTree>
    <p:extLst>
      <p:ext uri="{BB962C8B-B14F-4D97-AF65-F5344CB8AC3E}">
        <p14:creationId xmlns:p14="http://schemas.microsoft.com/office/powerpoint/2010/main" val="2680040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Udover at det er et fag i skolen og indskrevet i den styrkede pædagogiske læreplan med fornyet kraft – og det er en del af </a:t>
            </a:r>
            <a:r>
              <a:rPr lang="da-DK" b="1" dirty="0" err="1" smtClean="0"/>
              <a:t>FNs</a:t>
            </a:r>
            <a:r>
              <a:rPr lang="da-DK" b="1" dirty="0" smtClean="0"/>
              <a:t> 17 verdensmål</a:t>
            </a:r>
          </a:p>
          <a:p>
            <a:endParaRPr lang="da-DK" b="1" dirty="0" smtClean="0"/>
          </a:p>
          <a:p>
            <a:r>
              <a:rPr lang="da-DK" b="1" dirty="0" smtClean="0"/>
              <a:t>Foto: Børnene graver kanaler, hælder vand i, vandet forsvinder, mere vand…</a:t>
            </a:r>
          </a:p>
          <a:p>
            <a:r>
              <a:rPr lang="da-DK" b="1" dirty="0" smtClean="0">
                <a:effectLst/>
              </a:rPr>
              <a:t>Vandets kredsløb er en evig cyklus, hvor vandet bevæger sig fra lag nede i jorden, ud mod søer, vandløb og hav. Derfra fordamper noget af det og falder igen som regn eller sne. Og så starter vandets bevægelse ned i jorden igen</a:t>
            </a:r>
          </a:p>
          <a:p>
            <a:endParaRPr lang="da-DK" b="1" dirty="0" smtClean="0">
              <a:effectLst/>
            </a:endParaRPr>
          </a:p>
        </p:txBody>
      </p:sp>
      <p:sp>
        <p:nvSpPr>
          <p:cNvPr id="4" name="Pladsholder til diasnummer 3"/>
          <p:cNvSpPr>
            <a:spLocks noGrp="1"/>
          </p:cNvSpPr>
          <p:nvPr>
            <p:ph type="sldNum" sz="quarter" idx="10"/>
          </p:nvPr>
        </p:nvSpPr>
        <p:spPr/>
        <p:txBody>
          <a:bodyPr/>
          <a:lstStyle/>
          <a:p>
            <a:fld id="{4081AADF-6E0A-4F5C-983E-BB042B665F16}" type="slidenum">
              <a:rPr lang="da-DK" smtClean="0"/>
              <a:t>92</a:t>
            </a:fld>
            <a:endParaRPr lang="da-DK" dirty="0"/>
          </a:p>
        </p:txBody>
      </p:sp>
    </p:spTree>
    <p:extLst>
      <p:ext uri="{BB962C8B-B14F-4D97-AF65-F5344CB8AC3E}">
        <p14:creationId xmlns:p14="http://schemas.microsoft.com/office/powerpoint/2010/main" val="25924821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defRPr/>
            </a:pPr>
            <a:r>
              <a:rPr lang="da-DK" b="1" dirty="0">
                <a:latin typeface="Calibri" panose="020F0502020204030204" pitchFamily="34" charset="0"/>
                <a:cs typeface="Calibri" panose="020F0502020204030204" pitchFamily="34" charset="0"/>
              </a:rPr>
              <a:t>Børn møder løbende science spørgsmål i hverdagslivet:</a:t>
            </a:r>
          </a:p>
          <a:p>
            <a:endParaRPr lang="da-DK" b="1" dirty="0" smtClean="0"/>
          </a:p>
          <a:p>
            <a:endParaRPr lang="da-DK" b="1" dirty="0" smtClean="0"/>
          </a:p>
          <a:p>
            <a:endParaRPr lang="da-DK" b="1" dirty="0" smtClean="0"/>
          </a:p>
          <a:p>
            <a:r>
              <a:rPr lang="da-DK" b="1" dirty="0" smtClean="0"/>
              <a:t>Historien om de blå</a:t>
            </a:r>
            <a:r>
              <a:rPr lang="da-DK" b="1" baseline="0" dirty="0" smtClean="0"/>
              <a:t> </a:t>
            </a:r>
            <a:r>
              <a:rPr lang="da-DK" b="1" dirty="0" smtClean="0"/>
              <a:t>og orange genstande</a:t>
            </a:r>
            <a:endParaRPr lang="da-DK" b="1" dirty="0"/>
          </a:p>
        </p:txBody>
      </p:sp>
      <p:sp>
        <p:nvSpPr>
          <p:cNvPr id="4" name="Pladsholder til diasnummer 3"/>
          <p:cNvSpPr>
            <a:spLocks noGrp="1"/>
          </p:cNvSpPr>
          <p:nvPr>
            <p:ph type="sldNum" sz="quarter" idx="10"/>
          </p:nvPr>
        </p:nvSpPr>
        <p:spPr/>
        <p:txBody>
          <a:bodyPr/>
          <a:lstStyle/>
          <a:p>
            <a:fld id="{96A056E6-CDFB-4A35-A605-6A0C9DB5A8C2}" type="slidenum">
              <a:rPr lang="da-DK" smtClean="0"/>
              <a:t>93</a:t>
            </a:fld>
            <a:endParaRPr lang="da-DK"/>
          </a:p>
        </p:txBody>
      </p:sp>
    </p:spTree>
    <p:extLst>
      <p:ext uri="{BB962C8B-B14F-4D97-AF65-F5344CB8AC3E}">
        <p14:creationId xmlns:p14="http://schemas.microsoft.com/office/powerpoint/2010/main" val="21467208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400" b="1" dirty="0" err="1"/>
              <a:t>Undren</a:t>
            </a:r>
            <a:r>
              <a:rPr lang="da-DK" sz="1400" b="1" dirty="0"/>
              <a:t> er en form for udviklet nysgerrighed</a:t>
            </a:r>
          </a:p>
          <a:p>
            <a:r>
              <a:rPr lang="da-DK" sz="1400" b="1" dirty="0"/>
              <a:t>Opmærksomhed og nysgerrighed er temaer som psykologer studerer</a:t>
            </a:r>
          </a:p>
          <a:p>
            <a:r>
              <a:rPr lang="da-DK" sz="1400" b="1" dirty="0" err="1"/>
              <a:t>UNDREN</a:t>
            </a:r>
            <a:r>
              <a:rPr lang="da-DK" sz="1400" b="1" dirty="0"/>
              <a:t> derimod er et begreb for filosofferne </a:t>
            </a:r>
          </a:p>
          <a:p>
            <a:r>
              <a:rPr lang="da-DK" sz="1400" b="1" dirty="0" err="1"/>
              <a:t>Undren</a:t>
            </a:r>
            <a:r>
              <a:rPr lang="da-DK" sz="1400" b="1" dirty="0"/>
              <a:t> handler om at verden gynger, gulvtæppet bliver revet væk under os….</a:t>
            </a:r>
          </a:p>
          <a:p>
            <a:r>
              <a:rPr lang="da-DK" sz="1400" b="1" dirty="0"/>
              <a:t>Det vender jeg tilbage til</a:t>
            </a:r>
          </a:p>
        </p:txBody>
      </p:sp>
      <p:sp>
        <p:nvSpPr>
          <p:cNvPr id="4" name="Pladsholder til slidenummer 3"/>
          <p:cNvSpPr>
            <a:spLocks noGrp="1"/>
          </p:cNvSpPr>
          <p:nvPr>
            <p:ph type="sldNum" sz="quarter" idx="10"/>
          </p:nvPr>
        </p:nvSpPr>
        <p:spPr/>
        <p:txBody>
          <a:bodyPr/>
          <a:lstStyle/>
          <a:p>
            <a:fld id="{4081AADF-6E0A-4F5C-983E-BB042B665F16}" type="slidenum">
              <a:rPr lang="da-DK" smtClean="0"/>
              <a:t>94</a:t>
            </a:fld>
            <a:endParaRPr lang="da-DK" dirty="0"/>
          </a:p>
        </p:txBody>
      </p:sp>
    </p:spTree>
    <p:extLst>
      <p:ext uri="{BB962C8B-B14F-4D97-AF65-F5344CB8AC3E}">
        <p14:creationId xmlns:p14="http://schemas.microsoft.com/office/powerpoint/2010/main" val="8417246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defRPr/>
            </a:pPr>
            <a:endParaRPr lang="da-DK" b="1" dirty="0" smtClean="0"/>
          </a:p>
          <a:p>
            <a:pPr defTabSz="922995">
              <a:defRPr/>
            </a:pPr>
            <a:r>
              <a:rPr lang="da-DK" b="1" dirty="0" smtClean="0"/>
              <a:t>Hvad er egentlig friktion? Og hvordan kan det være, at nogle overflader giver langt mere friktion end andre?</a:t>
            </a:r>
          </a:p>
          <a:p>
            <a:pPr defTabSz="922995">
              <a:defRPr/>
            </a:pPr>
            <a:r>
              <a:rPr lang="da-DK" b="1" dirty="0" smtClean="0">
                <a:effectLst/>
              </a:rPr>
              <a:t>Friktion eller gnidningsmodstand har naturligt nok noget at gøre med, hvordan overfladen på et materiale er. En meget glat og jævn overflade som for eksempel is vil give mindre friktion end en ru og nubret overflade som beton. Det skyldes ganske enkelt, at fremspring på det ene legeme falder ned i fordybninger på det andet, så det kræver ekstra kræfter at trække dem fri igen. MEN de elektromagnetiske kræfter mellem atomer spiller også en betydelig rolle. Når to legemer er i tæt kontakt, vil atomerne så at sige holde fast i hinanden og derved virke i modsat retning af bevægelsen. Derved omdannes kinetisk energi (bevægelsesenergi) til varme.  - Ex gnid håndfladerne mod hinanden.</a:t>
            </a:r>
            <a:endParaRPr lang="da-DK" b="1" dirty="0" smtClean="0"/>
          </a:p>
          <a:p>
            <a:endParaRPr lang="da-DK" dirty="0"/>
          </a:p>
        </p:txBody>
      </p:sp>
      <p:sp>
        <p:nvSpPr>
          <p:cNvPr id="4" name="Pladsholder til diasnummer 3"/>
          <p:cNvSpPr>
            <a:spLocks noGrp="1"/>
          </p:cNvSpPr>
          <p:nvPr>
            <p:ph type="sldNum" sz="quarter" idx="10"/>
          </p:nvPr>
        </p:nvSpPr>
        <p:spPr/>
        <p:txBody>
          <a:bodyPr/>
          <a:lstStyle/>
          <a:p>
            <a:fld id="{4081AADF-6E0A-4F5C-983E-BB042B665F16}" type="slidenum">
              <a:rPr lang="da-DK" smtClean="0"/>
              <a:t>95</a:t>
            </a:fld>
            <a:endParaRPr lang="da-DK" dirty="0"/>
          </a:p>
        </p:txBody>
      </p:sp>
    </p:spTree>
    <p:extLst>
      <p:ext uri="{BB962C8B-B14F-4D97-AF65-F5344CB8AC3E}">
        <p14:creationId xmlns:p14="http://schemas.microsoft.com/office/powerpoint/2010/main" val="22814696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400" b="1" dirty="0"/>
          </a:p>
          <a:p>
            <a:r>
              <a:rPr lang="da-DK" sz="1400" b="1" dirty="0" err="1"/>
              <a:t>Undren</a:t>
            </a:r>
            <a:r>
              <a:rPr lang="da-DK" sz="1400" b="1" dirty="0"/>
              <a:t> og dannelse af hypoteser er en centralt dimension ved en science pædagogik</a:t>
            </a:r>
          </a:p>
          <a:p>
            <a:r>
              <a:rPr lang="da-DK" sz="1400" b="1" dirty="0"/>
              <a:t>Først om begrebet </a:t>
            </a:r>
            <a:r>
              <a:rPr lang="da-DK" sz="1400" b="1" dirty="0" err="1"/>
              <a:t>undren</a:t>
            </a:r>
            <a:r>
              <a:rPr lang="da-DK" sz="1400" b="1" dirty="0"/>
              <a:t>.</a:t>
            </a:r>
          </a:p>
          <a:p>
            <a:r>
              <a:rPr lang="da-DK" sz="1400" b="1" dirty="0"/>
              <a:t>Og så hypotese</a:t>
            </a:r>
          </a:p>
        </p:txBody>
      </p:sp>
      <p:sp>
        <p:nvSpPr>
          <p:cNvPr id="4" name="Pladsholder til diasnummer 3"/>
          <p:cNvSpPr>
            <a:spLocks noGrp="1"/>
          </p:cNvSpPr>
          <p:nvPr>
            <p:ph type="sldNum" sz="quarter" idx="10"/>
          </p:nvPr>
        </p:nvSpPr>
        <p:spPr/>
        <p:txBody>
          <a:bodyPr/>
          <a:lstStyle/>
          <a:p>
            <a:fld id="{96A056E6-CDFB-4A35-A605-6A0C9DB5A8C2}" type="slidenum">
              <a:rPr lang="da-DK" smtClean="0"/>
              <a:t>96</a:t>
            </a:fld>
            <a:endParaRPr lang="da-DK"/>
          </a:p>
        </p:txBody>
      </p:sp>
    </p:spTree>
    <p:extLst>
      <p:ext uri="{BB962C8B-B14F-4D97-AF65-F5344CB8AC3E}">
        <p14:creationId xmlns:p14="http://schemas.microsoft.com/office/powerpoint/2010/main" val="5863511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dsholder til diasbillede 1"/>
          <p:cNvSpPr>
            <a:spLocks noGrp="1" noRot="1" noChangeAspect="1" noTextEdit="1"/>
          </p:cNvSpPr>
          <p:nvPr>
            <p:ph type="sldImg"/>
          </p:nvPr>
        </p:nvSpPr>
        <p:spPr>
          <a:ln/>
        </p:spPr>
      </p:sp>
      <p:sp>
        <p:nvSpPr>
          <p:cNvPr id="3174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z="1400" b="1" dirty="0"/>
              <a:t>De fysiske rum må blandt andet have en fagspecifik science indretning og dermed signalisere, at her kan man eksperimentere med naturvidenskabelige fænomener. Børnene skal møde en ”duft af science”, som suger dem ind i fælles aktiviteter. Det kan ske, når der i rummene er etableret magiske forundringssteder med montre og udstillinger, der pirrer børnenes </a:t>
            </a:r>
            <a:r>
              <a:rPr lang="da-DK" sz="1400" b="1" dirty="0" err="1"/>
              <a:t>undren</a:t>
            </a:r>
            <a:r>
              <a:rPr lang="da-DK" sz="1400" b="1" dirty="0"/>
              <a:t> og nysgerrighed. </a:t>
            </a:r>
          </a:p>
          <a:p>
            <a:r>
              <a:rPr lang="da-DK" sz="1400" b="1" dirty="0"/>
              <a:t>Her mødes børnene af en mængde science-materialer som for eksempel digitale og optiske mikroskoper, forstørrelsesglas, prismer, kikkerter, magneter, vandpumper og fotoudstyr samt en mængde rigt illustreret science fagbøger og kataloger. Det kan organiseres i overensstemmelse med den amerikanske praksis med såkaldte ’science </a:t>
            </a:r>
            <a:r>
              <a:rPr lang="da-DK" sz="1400" b="1" dirty="0" err="1"/>
              <a:t>corners</a:t>
            </a:r>
            <a:r>
              <a:rPr lang="da-DK" sz="1400" b="1" dirty="0"/>
              <a:t>’, altså naturvidenskabelige hjørner. Indholdet af disse science stationer skifter løbende. Men i en periode kan indholdet i tre ’hjørner’ for eksempel være vand, lyd og lys (Hammer, 2012). I </a:t>
            </a:r>
            <a:r>
              <a:rPr lang="da-DK" sz="1400" b="1" i="1" dirty="0"/>
              <a:t>vandhjørnet</a:t>
            </a:r>
            <a:r>
              <a:rPr lang="da-DK" sz="1400" b="1" dirty="0"/>
              <a:t> er placeret kopper, glas, kar, slanger, målebægere, </a:t>
            </a:r>
            <a:r>
              <a:rPr lang="da-DK" sz="1400" b="1" dirty="0" err="1"/>
              <a:t>isforme</a:t>
            </a:r>
            <a:r>
              <a:rPr lang="da-DK" sz="1400" b="1" dirty="0"/>
              <a:t>, flasker med huller, vandbeholdere med vand der skifter farve i overensstemmelse med temperaturen på vandet. I </a:t>
            </a:r>
            <a:r>
              <a:rPr lang="da-DK" sz="1400" b="1" i="1" dirty="0"/>
              <a:t>lydhjørnet </a:t>
            </a:r>
            <a:r>
              <a:rPr lang="da-DK" sz="1400" b="1" dirty="0"/>
              <a:t>er papbægere og snore til telefoner, forskelligt materiale til at ave lyd med, samt lydlotto der består af små æsker, hvor to og to æsker indeholder samme materiale, for eksempel plastikrør, stemmegafler og forskellige skrammelinstrumenter. </a:t>
            </a:r>
            <a:r>
              <a:rPr lang="da-DK" sz="1400" b="1" i="1" dirty="0"/>
              <a:t>Lyshjørnet </a:t>
            </a:r>
            <a:r>
              <a:rPr lang="da-DK" sz="1400" b="1" dirty="0"/>
              <a:t>består af forskellige typer spejle, kalejdoskop, periskop, reflekser, prismer, forskellige briller, lommelygter og udstyr til skyggeteater og ikke mindst en aflagt overheadprojekter.</a:t>
            </a:r>
          </a:p>
          <a:p>
            <a:endParaRPr lang="da-DK" sz="1400" b="1" dirty="0"/>
          </a:p>
          <a:p>
            <a:endParaRPr lang="da-DK" altLang="da-DK" sz="1400" b="1" dirty="0">
              <a:latin typeface="Calibri" panose="020F0502020204030204" pitchFamily="34" charset="0"/>
              <a:cs typeface="Calibri" panose="020F0502020204030204" pitchFamily="34" charset="0"/>
            </a:endParaRPr>
          </a:p>
        </p:txBody>
      </p:sp>
      <p:sp>
        <p:nvSpPr>
          <p:cNvPr id="3174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044">
              <a:spcBef>
                <a:spcPct val="30000"/>
              </a:spcBef>
              <a:defRPr sz="1200">
                <a:solidFill>
                  <a:schemeClr val="tx1"/>
                </a:solidFill>
                <a:latin typeface="Times New Roman" panose="02020603050405020304" pitchFamily="18" charset="0"/>
              </a:defRPr>
            </a:lvl1pPr>
            <a:lvl2pPr marL="749934" indent="-288436" defTabSz="955044">
              <a:spcBef>
                <a:spcPct val="30000"/>
              </a:spcBef>
              <a:defRPr sz="1200">
                <a:solidFill>
                  <a:schemeClr val="tx1"/>
                </a:solidFill>
                <a:latin typeface="Times New Roman" panose="02020603050405020304" pitchFamily="18" charset="0"/>
              </a:defRPr>
            </a:lvl2pPr>
            <a:lvl3pPr marL="1155347" indent="-230749" defTabSz="955044">
              <a:spcBef>
                <a:spcPct val="30000"/>
              </a:spcBef>
              <a:defRPr sz="1200">
                <a:solidFill>
                  <a:schemeClr val="tx1"/>
                </a:solidFill>
                <a:latin typeface="Times New Roman" panose="02020603050405020304" pitchFamily="18" charset="0"/>
              </a:defRPr>
            </a:lvl3pPr>
            <a:lvl4pPr marL="1616845" indent="-230749" defTabSz="955044">
              <a:spcBef>
                <a:spcPct val="30000"/>
              </a:spcBef>
              <a:defRPr sz="1200">
                <a:solidFill>
                  <a:schemeClr val="tx1"/>
                </a:solidFill>
                <a:latin typeface="Times New Roman" panose="02020603050405020304" pitchFamily="18" charset="0"/>
              </a:defRPr>
            </a:lvl4pPr>
            <a:lvl5pPr marL="2078342" indent="-230749" defTabSz="955044">
              <a:spcBef>
                <a:spcPct val="30000"/>
              </a:spcBef>
              <a:defRPr sz="1200">
                <a:solidFill>
                  <a:schemeClr val="tx1"/>
                </a:solidFill>
                <a:latin typeface="Times New Roman" panose="02020603050405020304" pitchFamily="18" charset="0"/>
              </a:defRPr>
            </a:lvl5pPr>
            <a:lvl6pPr marL="2539840" indent="-230749" defTabSz="955044" eaLnBrk="0" fontAlgn="base" hangingPunct="0">
              <a:spcBef>
                <a:spcPct val="30000"/>
              </a:spcBef>
              <a:spcAft>
                <a:spcPct val="0"/>
              </a:spcAft>
              <a:defRPr sz="1200">
                <a:solidFill>
                  <a:schemeClr val="tx1"/>
                </a:solidFill>
                <a:latin typeface="Times New Roman" panose="02020603050405020304" pitchFamily="18" charset="0"/>
              </a:defRPr>
            </a:lvl6pPr>
            <a:lvl7pPr marL="3001338" indent="-230749" defTabSz="955044" eaLnBrk="0" fontAlgn="base" hangingPunct="0">
              <a:spcBef>
                <a:spcPct val="30000"/>
              </a:spcBef>
              <a:spcAft>
                <a:spcPct val="0"/>
              </a:spcAft>
              <a:defRPr sz="1200">
                <a:solidFill>
                  <a:schemeClr val="tx1"/>
                </a:solidFill>
                <a:latin typeface="Times New Roman" panose="02020603050405020304" pitchFamily="18" charset="0"/>
              </a:defRPr>
            </a:lvl7pPr>
            <a:lvl8pPr marL="3462836" indent="-230749" defTabSz="955044" eaLnBrk="0" fontAlgn="base" hangingPunct="0">
              <a:spcBef>
                <a:spcPct val="30000"/>
              </a:spcBef>
              <a:spcAft>
                <a:spcPct val="0"/>
              </a:spcAft>
              <a:defRPr sz="1200">
                <a:solidFill>
                  <a:schemeClr val="tx1"/>
                </a:solidFill>
                <a:latin typeface="Times New Roman" panose="02020603050405020304" pitchFamily="18" charset="0"/>
              </a:defRPr>
            </a:lvl8pPr>
            <a:lvl9pPr marL="3924333" indent="-230749" defTabSz="955044"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CFB5007-7BC4-4DA5-BAF8-8E8F3E14E057}" type="slidenum">
              <a:rPr lang="da-DK" altLang="da-DK" smtClean="0"/>
              <a:pPr eaLnBrk="1" hangingPunct="1">
                <a:spcBef>
                  <a:spcPct val="0"/>
                </a:spcBef>
              </a:pPr>
              <a:t>97</a:t>
            </a:fld>
            <a:endParaRPr lang="da-DK" altLang="da-DK" smtClean="0"/>
          </a:p>
        </p:txBody>
      </p:sp>
    </p:spTree>
    <p:extLst>
      <p:ext uri="{BB962C8B-B14F-4D97-AF65-F5344CB8AC3E}">
        <p14:creationId xmlns:p14="http://schemas.microsoft.com/office/powerpoint/2010/main" val="27779557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Undren</a:t>
            </a:r>
            <a:r>
              <a:rPr lang="da-DK" b="1" dirty="0"/>
              <a:t> er mere end at være nysgerrighed</a:t>
            </a:r>
          </a:p>
          <a:p>
            <a:r>
              <a:rPr lang="da-DK" b="1" dirty="0" err="1"/>
              <a:t>Undren</a:t>
            </a:r>
            <a:r>
              <a:rPr lang="da-DK" b="1" dirty="0"/>
              <a:t> fører nok ligesom nysgerrighed til lyst til viden – men men undring bringen man i en usikker situation, tæppet rives væk, man er på gyngende grund</a:t>
            </a:r>
          </a:p>
          <a:p>
            <a:endParaRPr lang="da-DK" b="1" dirty="0"/>
          </a:p>
          <a:p>
            <a:r>
              <a:rPr lang="da-DK" b="1" dirty="0"/>
              <a:t>Foto udlånt af Kanvas, Norge,  Johanna Strand</a:t>
            </a:r>
            <a:endParaRPr lang="da-DK" dirty="0"/>
          </a:p>
        </p:txBody>
      </p:sp>
      <p:sp>
        <p:nvSpPr>
          <p:cNvPr id="4" name="Pladsholder til diasnummer 3"/>
          <p:cNvSpPr>
            <a:spLocks noGrp="1"/>
          </p:cNvSpPr>
          <p:nvPr>
            <p:ph type="sldNum" sz="quarter" idx="10"/>
          </p:nvPr>
        </p:nvSpPr>
        <p:spPr/>
        <p:txBody>
          <a:bodyPr/>
          <a:lstStyle/>
          <a:p>
            <a:fld id="{4081AADF-6E0A-4F5C-983E-BB042B665F16}" type="slidenum">
              <a:rPr lang="da-DK" smtClean="0"/>
              <a:t>98</a:t>
            </a:fld>
            <a:endParaRPr lang="da-DK" dirty="0"/>
          </a:p>
        </p:txBody>
      </p:sp>
    </p:spTree>
    <p:extLst>
      <p:ext uri="{BB962C8B-B14F-4D97-AF65-F5344CB8AC3E}">
        <p14:creationId xmlns:p14="http://schemas.microsoft.com/office/powerpoint/2010/main" val="52942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93099" y="4510182"/>
            <a:ext cx="6629118" cy="4757129"/>
          </a:xfrm>
        </p:spPr>
        <p:txBody>
          <a:bodyPr/>
          <a:lstStyle/>
          <a:p>
            <a:r>
              <a:rPr lang="da-DK" sz="1400" b="1" dirty="0"/>
              <a:t>To børn ser på et billede af månen på Louisiana</a:t>
            </a:r>
          </a:p>
          <a:p>
            <a:r>
              <a:rPr lang="da-DK" sz="1400" b="1" dirty="0"/>
              <a:t>Tre børn ser på noget i vandet</a:t>
            </a:r>
          </a:p>
          <a:p>
            <a:r>
              <a:rPr lang="da-DK" sz="1400" b="1" dirty="0"/>
              <a:t>De har fået øje på noget, der vækker deres opmærksomhed. ”Hvad er det her for noget”</a:t>
            </a:r>
          </a:p>
          <a:p>
            <a:r>
              <a:rPr lang="da-DK" sz="1400" b="1" dirty="0"/>
              <a:t>De retter alle sanser mod forhold og fænomener i deres nære omverden.  </a:t>
            </a:r>
          </a:p>
          <a:p>
            <a:r>
              <a:rPr lang="da-DK" sz="1400" b="1" dirty="0"/>
              <a:t>Eller med andre ord retter de deres opmærksomhed mod genstande.</a:t>
            </a:r>
          </a:p>
          <a:p>
            <a:endParaRPr lang="da-DK" sz="1400" b="1" dirty="0"/>
          </a:p>
          <a:p>
            <a:r>
              <a:rPr lang="da-DK" sz="1400" b="1" dirty="0"/>
              <a:t>”Men så fik Peter Pedal øje på noget” – denne sætning kickstarter handlingen i Peter-Pedal bøgerne.</a:t>
            </a:r>
          </a:p>
          <a:p>
            <a:r>
              <a:rPr lang="da-DK" sz="1400" b="1" dirty="0"/>
              <a:t>Nogle kalder dette for ‘hovsa-nysgerrighed’ eller adspredelsens nysgerrighed (men i første omgang er det opmærksomhed), hovsa-opmærksomhed.</a:t>
            </a:r>
          </a:p>
          <a:p>
            <a:endParaRPr lang="da-DK" sz="1400" b="1" dirty="0"/>
          </a:p>
          <a:p>
            <a:r>
              <a:rPr lang="da-DK" sz="1400" b="1" dirty="0"/>
              <a:t>Opmærksomhed er evnen til hurtigt at opsøge relevante sanseindtryk og til at fastholde koncentration. Det har </a:t>
            </a:r>
            <a:r>
              <a:rPr lang="da-DK" sz="1400" b="1" dirty="0" err="1"/>
              <a:t>Vygotsky</a:t>
            </a:r>
            <a:r>
              <a:rPr lang="da-DK" sz="1400" b="1" dirty="0"/>
              <a:t> skrevet om – og på dansk Bent </a:t>
            </a:r>
            <a:r>
              <a:rPr lang="da-DK" sz="1400" b="1" dirty="0" err="1"/>
              <a:t>Leich</a:t>
            </a:r>
            <a:r>
              <a:rPr lang="da-DK" sz="1400" b="1" dirty="0"/>
              <a:t> Madsen med boge SE HER</a:t>
            </a:r>
          </a:p>
          <a:p>
            <a:endParaRPr lang="da-DK" sz="1400" b="1" dirty="0"/>
          </a:p>
          <a:p>
            <a:r>
              <a:rPr lang="da-DK" sz="1400" b="1" dirty="0"/>
              <a:t>Børn udvikler tidligt opmærksomhed.</a:t>
            </a:r>
            <a:endParaRPr lang="da-DK" altLang="en-US" sz="1400" b="1" dirty="0"/>
          </a:p>
          <a:p>
            <a:r>
              <a:rPr lang="da-DK" altLang="en-US" sz="1400" b="1" dirty="0"/>
              <a:t>Allerede i 7 måneders alderen magter barnet en delt opmærksomhed, altså </a:t>
            </a:r>
            <a:r>
              <a:rPr lang="da-DK" altLang="en-US" sz="1400" b="1" dirty="0" err="1"/>
              <a:t>intersubjektivitet</a:t>
            </a:r>
            <a:r>
              <a:rPr lang="da-DK" altLang="en-US" sz="1400" b="1" dirty="0"/>
              <a:t>, hvor barnet kan dele sin opmærksomhed, intention og følelser med andre. - 7. måneders revolution – Lars Smith, Oslo.</a:t>
            </a:r>
          </a:p>
          <a:p>
            <a:endParaRPr lang="da-DK" sz="1400" b="1" dirty="0"/>
          </a:p>
          <a:p>
            <a:r>
              <a:rPr lang="da-DK" sz="1400" b="1" dirty="0"/>
              <a:t>Men det det skal jeg ikke fortabe mig i – vi skal videre til nysgerrighed</a:t>
            </a:r>
          </a:p>
          <a:p>
            <a:endParaRPr lang="da-DK" sz="1400" b="1" dirty="0"/>
          </a:p>
          <a:p>
            <a:r>
              <a:rPr lang="da-DK" sz="1400" b="1" dirty="0"/>
              <a:t>Men først lidt om pædagogens rolle i firhold til at pleje opmærksomheden – og bane vej til nysgerrighed</a:t>
            </a:r>
            <a:endParaRPr lang="da-DK" sz="1400" dirty="0"/>
          </a:p>
        </p:txBody>
      </p:sp>
      <p:sp>
        <p:nvSpPr>
          <p:cNvPr id="4" name="Pladsholder til slidenummer 3"/>
          <p:cNvSpPr>
            <a:spLocks noGrp="1"/>
          </p:cNvSpPr>
          <p:nvPr>
            <p:ph type="sldNum" sz="quarter" idx="10"/>
          </p:nvPr>
        </p:nvSpPr>
        <p:spPr/>
        <p:txBody>
          <a:bodyPr/>
          <a:lstStyle/>
          <a:p>
            <a:fld id="{4081AADF-6E0A-4F5C-983E-BB042B665F16}" type="slidenum">
              <a:rPr lang="da-DK" smtClean="0"/>
              <a:t>10</a:t>
            </a:fld>
            <a:endParaRPr lang="da-DK" dirty="0"/>
          </a:p>
        </p:txBody>
      </p:sp>
    </p:spTree>
    <p:extLst>
      <p:ext uri="{BB962C8B-B14F-4D97-AF65-F5344CB8AC3E}">
        <p14:creationId xmlns:p14="http://schemas.microsoft.com/office/powerpoint/2010/main" val="21397605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1" dirty="0"/>
              <a:t>Foto udlånt af Kanvas, Norge</a:t>
            </a:r>
          </a:p>
        </p:txBody>
      </p:sp>
      <p:sp>
        <p:nvSpPr>
          <p:cNvPr id="4" name="Pladsholder til diasnummer 3"/>
          <p:cNvSpPr>
            <a:spLocks noGrp="1"/>
          </p:cNvSpPr>
          <p:nvPr>
            <p:ph type="sldNum" sz="quarter" idx="10"/>
          </p:nvPr>
        </p:nvSpPr>
        <p:spPr/>
        <p:txBody>
          <a:bodyPr/>
          <a:lstStyle/>
          <a:p>
            <a:fld id="{4081AADF-6E0A-4F5C-983E-BB042B665F16}" type="slidenum">
              <a:rPr lang="da-DK" smtClean="0"/>
              <a:t>99</a:t>
            </a:fld>
            <a:endParaRPr lang="da-DK" dirty="0"/>
          </a:p>
        </p:txBody>
      </p:sp>
    </p:spTree>
    <p:extLst>
      <p:ext uri="{BB962C8B-B14F-4D97-AF65-F5344CB8AC3E}">
        <p14:creationId xmlns:p14="http://schemas.microsoft.com/office/powerpoint/2010/main" val="27200411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2995">
              <a:defRPr/>
            </a:pPr>
            <a:r>
              <a:rPr lang="da-DK" b="1" dirty="0" smtClean="0"/>
              <a:t>MANUS s. 41</a:t>
            </a:r>
          </a:p>
          <a:p>
            <a:pPr defTabSz="922995">
              <a:defRPr/>
            </a:pPr>
            <a:r>
              <a:rPr lang="da-DK" b="1" dirty="0"/>
              <a:t>At undre sig en affekt, en følelse, der kobler subjektet til både omverden og sig selv. </a:t>
            </a:r>
          </a:p>
          <a:p>
            <a:pPr defTabSz="922995">
              <a:defRPr/>
            </a:pPr>
            <a:endParaRPr lang="da-DK" b="1" dirty="0" smtClean="0"/>
          </a:p>
          <a:p>
            <a:pPr defTabSz="922995">
              <a:defRPr/>
            </a:pPr>
            <a:r>
              <a:rPr lang="da-DK" b="1" dirty="0" smtClean="0"/>
              <a:t>Den franske filosof Cathrine </a:t>
            </a:r>
            <a:r>
              <a:rPr lang="da-DK" b="1" dirty="0" err="1" smtClean="0"/>
              <a:t>Malabou</a:t>
            </a:r>
            <a:r>
              <a:rPr lang="da-DK" b="1" dirty="0" smtClean="0"/>
              <a:t> (2010) introduceret af den norske pædagog Jonna Strand (2017), samt den græske science-forsker Yannis </a:t>
            </a:r>
            <a:r>
              <a:rPr lang="da-DK" b="1" dirty="0" err="1" smtClean="0"/>
              <a:t>Hadzigeorgiou</a:t>
            </a:r>
            <a:r>
              <a:rPr lang="da-DK" b="1" dirty="0" smtClean="0"/>
              <a:t> (2001).</a:t>
            </a:r>
            <a:endParaRPr lang="da-DK" sz="1400" b="1" dirty="0"/>
          </a:p>
          <a:p>
            <a:endParaRPr lang="da-DK" sz="1400" b="1" dirty="0"/>
          </a:p>
          <a:p>
            <a:r>
              <a:rPr lang="da-DK" sz="1400" b="1" dirty="0" err="1"/>
              <a:t>Undren</a:t>
            </a:r>
            <a:r>
              <a:rPr lang="da-DK" sz="1400" b="1" dirty="0"/>
              <a:t> skaber motivation og lyst til at undersøge og eksperimentere</a:t>
            </a:r>
          </a:p>
        </p:txBody>
      </p:sp>
      <p:sp>
        <p:nvSpPr>
          <p:cNvPr id="4" name="Pladsholder til diasnummer 3"/>
          <p:cNvSpPr>
            <a:spLocks noGrp="1"/>
          </p:cNvSpPr>
          <p:nvPr>
            <p:ph type="sldNum" sz="quarter" idx="10"/>
          </p:nvPr>
        </p:nvSpPr>
        <p:spPr/>
        <p:txBody>
          <a:bodyPr/>
          <a:lstStyle/>
          <a:p>
            <a:fld id="{4081AADF-6E0A-4F5C-983E-BB042B665F16}" type="slidenum">
              <a:rPr lang="da-DK" smtClean="0"/>
              <a:t>100</a:t>
            </a:fld>
            <a:endParaRPr lang="da-DK" dirty="0"/>
          </a:p>
        </p:txBody>
      </p:sp>
    </p:spTree>
    <p:extLst>
      <p:ext uri="{BB962C8B-B14F-4D97-AF65-F5344CB8AC3E}">
        <p14:creationId xmlns:p14="http://schemas.microsoft.com/office/powerpoint/2010/main" val="438103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206899" y="4758890"/>
            <a:ext cx="6629117" cy="4508421"/>
          </a:xfrm>
        </p:spPr>
        <p:txBody>
          <a:bodyPr/>
          <a:lstStyle/>
          <a:p>
            <a:r>
              <a:rPr lang="da-DK" b="1" dirty="0">
                <a:latin typeface="Calibri" panose="020F0502020204030204" pitchFamily="34" charset="0"/>
                <a:cs typeface="Calibri" panose="020F0502020204030204" pitchFamily="34" charset="0"/>
              </a:rPr>
              <a:t>Gode science forløb har udspring i børns nysgerrighed og </a:t>
            </a:r>
            <a:r>
              <a:rPr lang="da-DK" b="1" dirty="0" err="1">
                <a:latin typeface="Calibri" panose="020F0502020204030204" pitchFamily="34" charset="0"/>
                <a:cs typeface="Calibri" panose="020F0502020204030204" pitchFamily="34" charset="0"/>
              </a:rPr>
              <a:t>undren</a:t>
            </a:r>
            <a:r>
              <a:rPr lang="da-DK" b="1" dirty="0">
                <a:latin typeface="Calibri" panose="020F0502020204030204" pitchFamily="34" charset="0"/>
                <a:cs typeface="Calibri" panose="020F0502020204030204" pitchFamily="34" charset="0"/>
              </a:rPr>
              <a:t> </a:t>
            </a:r>
          </a:p>
          <a:p>
            <a:r>
              <a:rPr lang="da-DK" b="1" dirty="0">
                <a:latin typeface="Calibri" panose="020F0502020204030204" pitchFamily="34" charset="0"/>
                <a:cs typeface="Calibri" panose="020F0502020204030204" pitchFamily="34" charset="0"/>
              </a:rPr>
              <a:t>Børn stiller spørgsmål - Og laver ”forkerte konklusioner”, fx</a:t>
            </a:r>
          </a:p>
          <a:p>
            <a:endParaRPr lang="da-DK" b="1" dirty="0">
              <a:latin typeface="Calibri" panose="020F0502020204030204" pitchFamily="34" charset="0"/>
              <a:cs typeface="Calibri" panose="020F0502020204030204" pitchFamily="34" charset="0"/>
            </a:endParaRPr>
          </a:p>
          <a:p>
            <a:pPr>
              <a:defRPr/>
            </a:pPr>
            <a:r>
              <a:rPr lang="da-DK" b="1" dirty="0" smtClean="0"/>
              <a:t>- En 4 årig siger: Når der er fuldmåne er det let at lande med en måneraket</a:t>
            </a:r>
          </a:p>
          <a:p>
            <a:pPr>
              <a:defRPr/>
            </a:pPr>
            <a:r>
              <a:rPr lang="da-DK" b="1" dirty="0" smtClean="0"/>
              <a:t>- En 3 årig spørger: Hvorfor kan man se både solen og månen på en gang?</a:t>
            </a:r>
          </a:p>
          <a:p>
            <a:pPr>
              <a:defRPr/>
            </a:pPr>
            <a:r>
              <a:rPr lang="da-DK" b="1" dirty="0" smtClean="0"/>
              <a:t>- Børn ser på vandet i bækken, det er klart, man kan se bunden, intet synligt snavs. De konkluderer, at vandet er rent. En vandprøve viser, at det er forurenet</a:t>
            </a:r>
            <a:endParaRPr lang="da-DK" b="1" dirty="0">
              <a:latin typeface="Calibri" panose="020F0502020204030204" pitchFamily="34" charset="0"/>
              <a:cs typeface="Calibri" panose="020F0502020204030204" pitchFamily="34" charset="0"/>
            </a:endParaRPr>
          </a:p>
          <a:p>
            <a:pPr>
              <a:defRPr/>
            </a:pPr>
            <a:endParaRPr lang="da-DK" b="1" dirty="0"/>
          </a:p>
          <a:p>
            <a:pPr>
              <a:defRPr/>
            </a:pPr>
            <a:r>
              <a:rPr lang="da-DK" b="1" dirty="0"/>
              <a:t>Børns syn på naturfænomener er videnskabelig set ikke dækkende </a:t>
            </a:r>
          </a:p>
          <a:p>
            <a:pPr>
              <a:defRPr/>
            </a:pPr>
            <a:r>
              <a:rPr lang="da-DK" b="1" dirty="0"/>
              <a:t>Hvordan kan man betegne et sådant </a:t>
            </a:r>
            <a:r>
              <a:rPr lang="da-DK" b="1" dirty="0" err="1"/>
              <a:t>barne</a:t>
            </a:r>
            <a:r>
              <a:rPr lang="da-DK" b="1" dirty="0"/>
              <a:t>-science syn?</a:t>
            </a:r>
          </a:p>
          <a:p>
            <a:pPr>
              <a:defRPr/>
            </a:pPr>
            <a:r>
              <a:rPr lang="da-DK" b="1" dirty="0" smtClean="0"/>
              <a:t>Gryende forståelse for naturvidenskab (</a:t>
            </a:r>
            <a:r>
              <a:rPr lang="da-DK" b="1" dirty="0" err="1" smtClean="0"/>
              <a:t>Siraj-Blatcford</a:t>
            </a:r>
            <a:r>
              <a:rPr lang="da-DK" b="1" dirty="0" smtClean="0"/>
              <a:t>)</a:t>
            </a:r>
          </a:p>
          <a:p>
            <a:pPr>
              <a:defRPr/>
            </a:pPr>
            <a:endParaRPr lang="da-DK" sz="800" b="1" dirty="0"/>
          </a:p>
          <a:p>
            <a:pPr>
              <a:defRPr/>
            </a:pPr>
            <a:endParaRPr lang="da-DK" sz="800" b="1" dirty="0"/>
          </a:p>
          <a:p>
            <a:pPr>
              <a:defRPr/>
            </a:pPr>
            <a:r>
              <a:rPr lang="da-DK" b="1" dirty="0" smtClean="0"/>
              <a:t>Så</a:t>
            </a:r>
            <a:r>
              <a:rPr lang="da-DK" b="1" baseline="0" dirty="0" smtClean="0"/>
              <a:t> spørgsmålet er, h</a:t>
            </a:r>
            <a:r>
              <a:rPr lang="da-DK" b="1" dirty="0" smtClean="0"/>
              <a:t>vordan kan man på en respektfuld måde møde og udfordre børns hverdagsforestillinger?</a:t>
            </a:r>
          </a:p>
          <a:p>
            <a:pPr>
              <a:defRPr/>
            </a:pPr>
            <a:r>
              <a:rPr lang="da-DK" b="1" dirty="0"/>
              <a:t>Altså hvordan ser en science didaktik ud?</a:t>
            </a:r>
          </a:p>
          <a:p>
            <a:endParaRPr lang="da-DK" b="1" dirty="0">
              <a:latin typeface="Comic Sans MS" panose="030F0702030302020204" pitchFamily="66" charset="0"/>
            </a:endParaRPr>
          </a:p>
          <a:p>
            <a:r>
              <a:rPr lang="da-DK" b="1" dirty="0" err="1"/>
              <a:t>Nysgerrigpermetodens</a:t>
            </a:r>
            <a:r>
              <a:rPr lang="da-DK" b="1" dirty="0"/>
              <a:t> frem trin (</a:t>
            </a:r>
            <a:r>
              <a:rPr lang="da-DK" b="1" dirty="0" err="1"/>
              <a:t>jf</a:t>
            </a:r>
            <a:r>
              <a:rPr lang="da-DK" b="1" dirty="0"/>
              <a:t>, </a:t>
            </a:r>
            <a:r>
              <a:rPr lang="da-DK" b="1" dirty="0" err="1"/>
              <a:t>dewey</a:t>
            </a:r>
            <a:r>
              <a:rPr lang="da-DK" b="1" dirty="0"/>
              <a:t>)</a:t>
            </a:r>
            <a:endParaRPr lang="en-US" b="1" dirty="0"/>
          </a:p>
          <a:p>
            <a:pPr lvl="0"/>
            <a:r>
              <a:rPr lang="da-DK" b="1" dirty="0"/>
              <a:t>Hvad er det vi undrer os over?</a:t>
            </a:r>
            <a:endParaRPr lang="en-US" b="1" dirty="0"/>
          </a:p>
          <a:p>
            <a:pPr lvl="0"/>
            <a:r>
              <a:rPr lang="da-DK" b="1" dirty="0"/>
              <a:t>Hvorfor ser det sådan ud?</a:t>
            </a:r>
            <a:endParaRPr lang="en-US" b="1" dirty="0"/>
          </a:p>
          <a:p>
            <a:pPr lvl="0"/>
            <a:r>
              <a:rPr lang="da-DK" b="1" dirty="0"/>
              <a:t>Vi lægger en plan for undersøgelsen</a:t>
            </a:r>
            <a:endParaRPr lang="en-US" b="1" dirty="0"/>
          </a:p>
          <a:p>
            <a:pPr lvl="0"/>
            <a:r>
              <a:rPr lang="da-DK" b="1" dirty="0"/>
              <a:t>Vi går ud og henter information</a:t>
            </a:r>
            <a:endParaRPr lang="en-US" b="1" dirty="0"/>
          </a:p>
          <a:p>
            <a:pPr lvl="0"/>
            <a:r>
              <a:rPr lang="da-DK" b="1" dirty="0"/>
              <a:t>Vi får styr på vores fund</a:t>
            </a:r>
            <a:endParaRPr lang="en-US" b="1" dirty="0"/>
          </a:p>
          <a:p>
            <a:pPr lvl="0"/>
            <a:r>
              <a:rPr lang="da-DK" b="1" dirty="0"/>
              <a:t>Vi fremlægger vores fund til kammerater</a:t>
            </a:r>
            <a:endParaRPr lang="en-US" b="1" dirty="0"/>
          </a:p>
          <a:p>
            <a:endParaRPr lang="da-DK" b="1" dirty="0">
              <a:latin typeface="Comic Sans MS" panose="030F0702030302020204" pitchFamily="66" charset="0"/>
            </a:endParaRPr>
          </a:p>
        </p:txBody>
      </p:sp>
      <p:sp>
        <p:nvSpPr>
          <p:cNvPr id="4" name="Pladsholder til diasnummer 3"/>
          <p:cNvSpPr>
            <a:spLocks noGrp="1"/>
          </p:cNvSpPr>
          <p:nvPr>
            <p:ph type="sldNum" sz="quarter" idx="10"/>
          </p:nvPr>
        </p:nvSpPr>
        <p:spPr/>
        <p:txBody>
          <a:bodyPr/>
          <a:lstStyle/>
          <a:p>
            <a:fld id="{4081AADF-6E0A-4F5C-983E-BB042B665F16}" type="slidenum">
              <a:rPr lang="da-DK" smtClean="0"/>
              <a:t>101</a:t>
            </a:fld>
            <a:endParaRPr lang="da-DK" dirty="0"/>
          </a:p>
        </p:txBody>
      </p:sp>
    </p:spTree>
    <p:extLst>
      <p:ext uri="{BB962C8B-B14F-4D97-AF65-F5344CB8AC3E}">
        <p14:creationId xmlns:p14="http://schemas.microsoft.com/office/powerpoint/2010/main" val="40739329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Barnesyn – betonet i den </a:t>
            </a:r>
            <a:r>
              <a:rPr lang="da-DK" b="1" dirty="0" err="1" smtClean="0"/>
              <a:t>strykede</a:t>
            </a:r>
            <a:r>
              <a:rPr lang="da-DK" b="1" dirty="0" smtClean="0"/>
              <a:t> pædagogiske læreplan 2018</a:t>
            </a:r>
            <a:endParaRPr lang="da-DK" b="1" dirty="0"/>
          </a:p>
        </p:txBody>
      </p:sp>
      <p:sp>
        <p:nvSpPr>
          <p:cNvPr id="4" name="Pladsholder til diasnummer 3"/>
          <p:cNvSpPr>
            <a:spLocks noGrp="1"/>
          </p:cNvSpPr>
          <p:nvPr>
            <p:ph type="sldNum" sz="quarter" idx="10"/>
          </p:nvPr>
        </p:nvSpPr>
        <p:spPr/>
        <p:txBody>
          <a:bodyPr/>
          <a:lstStyle/>
          <a:p>
            <a:fld id="{96A056E6-CDFB-4A35-A605-6A0C9DB5A8C2}" type="slidenum">
              <a:rPr lang="da-DK" smtClean="0"/>
              <a:t>102</a:t>
            </a:fld>
            <a:endParaRPr lang="da-DK"/>
          </a:p>
        </p:txBody>
      </p:sp>
    </p:spTree>
    <p:extLst>
      <p:ext uri="{BB962C8B-B14F-4D97-AF65-F5344CB8AC3E}">
        <p14:creationId xmlns:p14="http://schemas.microsoft.com/office/powerpoint/2010/main" val="33487857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165946" y="4510182"/>
            <a:ext cx="6720623" cy="4757129"/>
          </a:xfrm>
        </p:spPr>
        <p:txBody>
          <a:bodyPr/>
          <a:lstStyle/>
          <a:p>
            <a:r>
              <a:rPr lang="da-DK" sz="1400" b="1" dirty="0"/>
              <a:t>Det er nødvendigt at arbejde med bæredygtighed. Børnene tilhører fremtiden – det er dem, der skal leve med ulykkerne og dermed også dem der aktivt skal arbejde for en bæredygtig fremtid.</a:t>
            </a:r>
          </a:p>
          <a:p>
            <a:r>
              <a:rPr lang="da-DK" sz="1400" b="1" dirty="0"/>
              <a:t>Men bliver børn ikke bange om at høre om klimakrisen? Skal vi ikke nøjes med at nyde det smukke i naturen – og dermed lade deres optimisme vokse til en kritisk natur- og bæredygtigheds-bevidsthed?</a:t>
            </a:r>
          </a:p>
          <a:p>
            <a:endParaRPr lang="da-DK" sz="1400" b="1" dirty="0"/>
          </a:p>
          <a:p>
            <a:r>
              <a:rPr lang="da-DK" sz="1400" b="1" dirty="0"/>
              <a:t>Jo det mener John Halse og andre – </a:t>
            </a:r>
            <a:r>
              <a:rPr lang="da-DK" sz="1400" b="1" dirty="0" err="1"/>
              <a:t>Folkeskolen.dk</a:t>
            </a:r>
            <a:r>
              <a:rPr lang="da-DK" sz="1400" b="1" dirty="0"/>
              <a:t> den 5 </a:t>
            </a:r>
            <a:r>
              <a:rPr lang="da-DK" sz="1400" b="1" dirty="0" err="1"/>
              <a:t>sept</a:t>
            </a:r>
            <a:r>
              <a:rPr lang="da-DK" sz="1400" b="1" dirty="0"/>
              <a:t> 2021. Men forskning viser, at bøns kærlighed til naturen ikke umiddelbart fører til en kritisk naturbevidsthed.</a:t>
            </a:r>
          </a:p>
          <a:p>
            <a:endParaRPr lang="da-DK" sz="1400" b="1" dirty="0"/>
          </a:p>
          <a:p>
            <a:pPr defTabSz="922995">
              <a:defRPr/>
            </a:pPr>
            <a:r>
              <a:rPr lang="da-DK" sz="1400" b="1" dirty="0"/>
              <a:t>Og i forhold til John Halses skepsis kan man hævde, at en pædagogik for bæredygtighed ikke gør børnene bange – de er allerede bange. Børn har en  klimaangst. De stiller spørgsmål, også dramatiske spørgsmål i stil med: “Vil isbjørnene dø, og vil jorden gå under?” Her skal voksne både anerkende børnenes klimaangst og samtidigt berolige og hjælpe dem sagligt til at opnå indsigt i klima- og miljøproblemer med henblik på udvikling af mod på livet, livsmod </a:t>
            </a:r>
            <a:r>
              <a:rPr lang="en-US" sz="1400" b="1" dirty="0"/>
              <a:t> </a:t>
            </a:r>
            <a:r>
              <a:rPr lang="da-DK" sz="1400" b="1" dirty="0"/>
              <a:t>og tro på, at vi mennesker vitterligt kan gøre noget. </a:t>
            </a:r>
            <a:r>
              <a:rPr lang="en-US" sz="1400" b="1" dirty="0"/>
              <a:t> </a:t>
            </a:r>
            <a:r>
              <a:rPr lang="da-DK" sz="1400" b="1" dirty="0"/>
              <a:t>Det samme udtrykkes – kan den ene udelades?</a:t>
            </a:r>
          </a:p>
          <a:p>
            <a:pPr defTabSz="922995">
              <a:defRPr/>
            </a:pPr>
            <a:endParaRPr lang="da-DK" sz="1400" b="1" dirty="0"/>
          </a:p>
          <a:p>
            <a:pPr defTabSz="922995">
              <a:defRPr/>
            </a:pPr>
            <a:r>
              <a:rPr lang="da-DK" sz="1400" b="1" dirty="0"/>
              <a:t>Vi må skabe en balance mellem håb og håbløshed. Der er en dialektisk relation mellem disse. Det betyder, at vi må kombinere den positive tilgang med bekymring og desperation. Med andre ord rejser vi to magtbastioner, nemlig kærlighed og raseri. Forældre og pædagoger må mobilisere børns kærlighed til naturen og give plads til deres vrede, når de opdager, hvordan mennesker destruerer naturen .</a:t>
            </a:r>
          </a:p>
          <a:p>
            <a:pPr defTabSz="922995">
              <a:defRPr/>
            </a:pPr>
            <a:endParaRPr lang="da-DK" sz="1400" b="1" dirty="0"/>
          </a:p>
        </p:txBody>
      </p:sp>
      <p:sp>
        <p:nvSpPr>
          <p:cNvPr id="4" name="Pladsholder til diasnummer 3"/>
          <p:cNvSpPr>
            <a:spLocks noGrp="1"/>
          </p:cNvSpPr>
          <p:nvPr>
            <p:ph type="sldNum" sz="quarter" idx="10"/>
          </p:nvPr>
        </p:nvSpPr>
        <p:spPr/>
        <p:txBody>
          <a:bodyPr/>
          <a:lstStyle/>
          <a:p>
            <a:fld id="{96A056E6-CDFB-4A35-A605-6A0C9DB5A8C2}" type="slidenum">
              <a:rPr lang="da-DK" smtClean="0"/>
              <a:t>103</a:t>
            </a:fld>
            <a:endParaRPr lang="da-DK"/>
          </a:p>
        </p:txBody>
      </p:sp>
    </p:spTree>
    <p:extLst>
      <p:ext uri="{BB962C8B-B14F-4D97-AF65-F5344CB8AC3E}">
        <p14:creationId xmlns:p14="http://schemas.microsoft.com/office/powerpoint/2010/main" val="3000087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dsholder til diasbillede 1"/>
          <p:cNvSpPr>
            <a:spLocks noGrp="1" noRot="1" noChangeAspect="1" noTextEdit="1"/>
          </p:cNvSpPr>
          <p:nvPr>
            <p:ph type="sldImg"/>
          </p:nvPr>
        </p:nvSpPr>
        <p:spPr>
          <a:ln/>
        </p:spPr>
      </p:sp>
      <p:sp>
        <p:nvSpPr>
          <p:cNvPr id="72707" name="Pladsholder til noter 2"/>
          <p:cNvSpPr>
            <a:spLocks noGrp="1"/>
          </p:cNvSpPr>
          <p:nvPr>
            <p:ph type="body" idx="1"/>
          </p:nvPr>
        </p:nvSpPr>
        <p:spPr>
          <a:xfrm>
            <a:off x="239296" y="4796567"/>
            <a:ext cx="6409572" cy="448778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8436" indent="-288436">
              <a:buFont typeface="Arial" panose="020B0604020202020204" pitchFamily="34" charset="0"/>
              <a:buChar char="•"/>
              <a:defRPr/>
            </a:pPr>
            <a:r>
              <a:rPr lang="da-DK" sz="1400" b="1" dirty="0">
                <a:cs typeface="Calibri" panose="020F0502020204030204" pitchFamily="34" charset="0"/>
              </a:rPr>
              <a:t>Med afsæt i Gunilla Lindqvists </a:t>
            </a:r>
            <a:r>
              <a:rPr lang="da-DK" sz="1400" b="1" dirty="0" err="1">
                <a:cs typeface="Calibri" panose="020F0502020204030204" pitchFamily="34" charset="0"/>
              </a:rPr>
              <a:t>playworld</a:t>
            </a:r>
            <a:r>
              <a:rPr lang="da-DK" sz="1400" b="1" dirty="0">
                <a:cs typeface="Calibri" panose="020F0502020204030204" pitchFamily="34" charset="0"/>
              </a:rPr>
              <a:t> – legeverden konstruerer Marylin </a:t>
            </a:r>
            <a:r>
              <a:rPr lang="da-DK" sz="1400" b="1" dirty="0" err="1">
                <a:cs typeface="Calibri" panose="020F0502020204030204" pitchFamily="34" charset="0"/>
              </a:rPr>
              <a:t>Fleer</a:t>
            </a:r>
            <a:r>
              <a:rPr lang="da-DK" sz="1400" b="1" dirty="0">
                <a:cs typeface="Calibri" panose="020F0502020204030204" pitchFamily="34" charset="0"/>
              </a:rPr>
              <a:t> begrebet science legeverden</a:t>
            </a:r>
          </a:p>
          <a:p>
            <a:pPr marL="288436" indent="-288436">
              <a:buFont typeface="Arial" panose="020B0604020202020204" pitchFamily="34" charset="0"/>
              <a:buChar char="•"/>
              <a:defRPr/>
            </a:pPr>
            <a:r>
              <a:rPr lang="da-DK" sz="1400" b="1" dirty="0">
                <a:cs typeface="Calibri" panose="020F0502020204030204" pitchFamily="34" charset="0"/>
              </a:rPr>
              <a:t>En indledende fase hvor børnene erhverver grundlæggende kundskaber i forhold til det efterfølgende tema.</a:t>
            </a:r>
          </a:p>
          <a:p>
            <a:pPr marL="288436" indent="-288436">
              <a:buFont typeface="Arial" panose="020B0604020202020204" pitchFamily="34" charset="0"/>
              <a:buChar char="•"/>
              <a:defRPr/>
            </a:pPr>
            <a:r>
              <a:rPr lang="en-US" altLang="en-US" sz="1400" b="1" dirty="0" err="1"/>
              <a:t>Pædagog</a:t>
            </a:r>
            <a:r>
              <a:rPr lang="en-US" altLang="en-US" sz="1400" b="1" dirty="0"/>
              <a:t> og </a:t>
            </a:r>
            <a:r>
              <a:rPr lang="en-US" altLang="en-US" sz="1400" b="1" dirty="0" err="1"/>
              <a:t>børn</a:t>
            </a:r>
            <a:r>
              <a:rPr lang="en-US" altLang="en-US" sz="1400" b="1" dirty="0"/>
              <a:t> </a:t>
            </a:r>
            <a:r>
              <a:rPr lang="en-US" altLang="en-US" sz="1400" b="1" dirty="0" err="1"/>
              <a:t>iværksætter</a:t>
            </a:r>
            <a:r>
              <a:rPr lang="en-US" altLang="en-US" sz="1400" b="1" dirty="0"/>
              <a:t> </a:t>
            </a:r>
            <a:r>
              <a:rPr lang="en-US" altLang="en-US" sz="1400" b="1" dirty="0" err="1"/>
              <a:t>legeforløb</a:t>
            </a:r>
            <a:r>
              <a:rPr lang="en-US" altLang="en-US" sz="1400" b="1" dirty="0"/>
              <a:t> </a:t>
            </a:r>
            <a:r>
              <a:rPr lang="en-US" altLang="en-US" sz="1400" b="1" dirty="0" err="1"/>
              <a:t>medfokus</a:t>
            </a:r>
            <a:r>
              <a:rPr lang="en-US" altLang="en-US" sz="1400" b="1" dirty="0"/>
              <a:t> </a:t>
            </a:r>
            <a:r>
              <a:rPr lang="en-US" altLang="en-US" sz="1400" b="1" dirty="0" err="1"/>
              <a:t>på</a:t>
            </a:r>
            <a:r>
              <a:rPr lang="en-US" altLang="en-US" sz="1400" b="1" dirty="0"/>
              <a:t> et </a:t>
            </a:r>
            <a:r>
              <a:rPr lang="en-US" altLang="en-US" sz="1400" b="1" dirty="0" err="1"/>
              <a:t>dagligt</a:t>
            </a:r>
            <a:r>
              <a:rPr lang="en-US" altLang="en-US" sz="1400" b="1" dirty="0"/>
              <a:t> </a:t>
            </a:r>
            <a:r>
              <a:rPr lang="en-US" altLang="en-US" sz="1400" b="1" dirty="0" err="1"/>
              <a:t>tema</a:t>
            </a:r>
            <a:r>
              <a:rPr lang="en-US" altLang="en-US" sz="1400" b="1" dirty="0"/>
              <a:t> – science og </a:t>
            </a:r>
            <a:r>
              <a:rPr lang="en-US" altLang="en-US" sz="1400" b="1" dirty="0" err="1"/>
              <a:t>bæredytighed</a:t>
            </a:r>
            <a:r>
              <a:rPr lang="en-US" altLang="en-US" sz="1400" b="1" dirty="0"/>
              <a:t> - </a:t>
            </a:r>
            <a:r>
              <a:rPr lang="en-US" altLang="en-US" sz="1400" b="1" dirty="0" err="1"/>
              <a:t>på</a:t>
            </a:r>
            <a:r>
              <a:rPr lang="en-US" altLang="en-US" sz="1400" b="1" dirty="0"/>
              <a:t> </a:t>
            </a:r>
            <a:r>
              <a:rPr lang="en-US" altLang="en-US" sz="1400" b="1" dirty="0" err="1"/>
              <a:t>grundlag</a:t>
            </a:r>
            <a:r>
              <a:rPr lang="en-US" altLang="en-US" sz="1400" b="1" dirty="0"/>
              <a:t> </a:t>
            </a:r>
            <a:r>
              <a:rPr lang="en-US" altLang="en-US" sz="1400" b="1" dirty="0" err="1"/>
              <a:t>fælles</a:t>
            </a:r>
            <a:r>
              <a:rPr lang="en-US" altLang="en-US" sz="1400" b="1" dirty="0"/>
              <a:t> </a:t>
            </a:r>
            <a:r>
              <a:rPr lang="en-US" altLang="en-US" sz="1400" b="1" dirty="0" err="1"/>
              <a:t>efringer</a:t>
            </a:r>
            <a:r>
              <a:rPr lang="en-US" altLang="en-US" sz="1400" b="1" dirty="0"/>
              <a:t> OG </a:t>
            </a:r>
            <a:r>
              <a:rPr lang="en-US" altLang="en-US" sz="1400" b="1" dirty="0" err="1"/>
              <a:t>indsigt</a:t>
            </a:r>
            <a:r>
              <a:rPr lang="en-US" altLang="en-US" sz="1400" b="1" dirty="0"/>
              <a:t> , </a:t>
            </a:r>
            <a:r>
              <a:rPr lang="en-US" altLang="en-US" sz="1400" b="1" dirty="0" err="1"/>
              <a:t>dvs</a:t>
            </a:r>
            <a:r>
              <a:rPr lang="en-US" altLang="en-US" sz="1400" b="1" dirty="0"/>
              <a:t>. </a:t>
            </a:r>
            <a:r>
              <a:rPr lang="en-US" altLang="en-US" sz="1400" b="1" dirty="0" err="1"/>
              <a:t>Børnene</a:t>
            </a:r>
            <a:r>
              <a:rPr lang="en-US" altLang="en-US" sz="1400" b="1" dirty="0"/>
              <a:t> </a:t>
            </a:r>
            <a:r>
              <a:rPr lang="en-US" altLang="en-US" sz="1400" b="1" dirty="0" err="1"/>
              <a:t>har</a:t>
            </a:r>
            <a:r>
              <a:rPr lang="en-US" altLang="en-US" sz="1400" b="1" dirty="0"/>
              <a:t> </a:t>
            </a:r>
            <a:r>
              <a:rPr lang="en-US" altLang="en-US" sz="1400" b="1" dirty="0" err="1"/>
              <a:t>lært</a:t>
            </a:r>
            <a:r>
              <a:rPr lang="en-US" altLang="en-US" sz="1400" b="1" dirty="0"/>
              <a:t> </a:t>
            </a:r>
            <a:r>
              <a:rPr lang="en-US" altLang="en-US" sz="1400" b="1" dirty="0" err="1"/>
              <a:t>noget</a:t>
            </a:r>
            <a:r>
              <a:rPr lang="en-US" altLang="en-US" sz="1400" b="1" dirty="0"/>
              <a:t> </a:t>
            </a:r>
            <a:r>
              <a:rPr lang="en-US" altLang="en-US" sz="1400" b="1" dirty="0" err="1"/>
              <a:t>på</a:t>
            </a:r>
            <a:r>
              <a:rPr lang="en-US" altLang="en-US" sz="1400" b="1" dirty="0"/>
              <a:t> </a:t>
            </a:r>
            <a:r>
              <a:rPr lang="en-US" altLang="en-US" sz="1400" b="1" dirty="0" err="1"/>
              <a:t>forhånd</a:t>
            </a:r>
            <a:endParaRPr lang="en-US" altLang="en-US" sz="1400" b="1" dirty="0"/>
          </a:p>
          <a:p>
            <a:pPr marL="288436" indent="-288436">
              <a:buFont typeface="Arial" panose="020B0604020202020204" pitchFamily="34" charset="0"/>
              <a:buChar char="•"/>
              <a:defRPr/>
            </a:pPr>
            <a:r>
              <a:rPr lang="da-DK" altLang="en-US" sz="1400" b="1" dirty="0"/>
              <a:t>Dette diskuteres</a:t>
            </a:r>
          </a:p>
          <a:p>
            <a:pPr>
              <a:defRPr/>
            </a:pPr>
            <a:r>
              <a:rPr lang="da-DK" altLang="en-US" sz="1400" b="1" dirty="0"/>
              <a:t>	Se artikel fra Educational science, her to tilgange: læring kommer før legeforløb – eller først efter</a:t>
            </a:r>
          </a:p>
          <a:p>
            <a:pPr>
              <a:defRPr/>
            </a:pPr>
            <a:r>
              <a:rPr lang="da-DK" altLang="en-US" sz="1400" b="1" dirty="0"/>
              <a:t>	Eller selvfølgelig både før og efter</a:t>
            </a:r>
            <a:endParaRPr lang="da-DK" sz="1400" b="1" dirty="0">
              <a:cs typeface="Calibri" panose="020F0502020204030204" pitchFamily="34" charset="0"/>
            </a:endParaRPr>
          </a:p>
          <a:p>
            <a:pPr marL="288436" indent="-288436">
              <a:buFont typeface="Arial" panose="020B0604020202020204" pitchFamily="34" charset="0"/>
              <a:buChar char="•"/>
              <a:defRPr/>
            </a:pPr>
            <a:r>
              <a:rPr lang="da-DK" sz="1400" b="1" dirty="0">
                <a:cs typeface="Calibri" panose="020F0502020204030204" pitchFamily="34" charset="0"/>
              </a:rPr>
              <a:t>Børnene introduceres til en fortælling, der skal være rammen for de efterfølgende legeforløb. Historien må gerne rumme et fysisk redskab, der hjælper børene til kollektivt at flyve til fremmede steder og gå på eventyr.</a:t>
            </a:r>
          </a:p>
          <a:p>
            <a:pPr marL="288436" indent="-288436">
              <a:buFont typeface="Arial" panose="020B0604020202020204" pitchFamily="34" charset="0"/>
              <a:buChar char="•"/>
              <a:defRPr/>
            </a:pPr>
            <a:r>
              <a:rPr lang="da-DK" sz="1400" b="1" dirty="0">
                <a:cs typeface="Calibri" panose="020F0502020204030204" pitchFamily="34" charset="0"/>
              </a:rPr>
              <a:t>Fortællingen omsættes til en kulturel enhed, platform (</a:t>
            </a:r>
            <a:r>
              <a:rPr lang="da-DK" sz="1400" b="1" dirty="0" err="1">
                <a:cs typeface="Calibri" panose="020F0502020204030204" pitchFamily="34" charset="0"/>
              </a:rPr>
              <a:t>devices</a:t>
            </a:r>
            <a:r>
              <a:rPr lang="da-DK" sz="1400" b="1" dirty="0">
                <a:cs typeface="Calibri" panose="020F0502020204030204" pitchFamily="34" charset="0"/>
              </a:rPr>
              <a:t>), for eksempel vanddråben bygget af plastikstykker samt fysiske genstande, psykologiske værktøjer, til at fastholde forestillingen. Børn og pædagoger bygger sammen en dynamisk forestillet legekontekst, som er defineret af science og bæredygtighed.</a:t>
            </a:r>
          </a:p>
          <a:p>
            <a:pPr marL="288436" indent="-288436">
              <a:buFont typeface="Arial" panose="020B0604020202020204" pitchFamily="34" charset="0"/>
              <a:buChar char="•"/>
              <a:defRPr/>
            </a:pPr>
            <a:r>
              <a:rPr lang="da-DK" sz="1400" b="1" dirty="0">
                <a:cs typeface="Calibri" panose="020F0502020204030204" pitchFamily="34" charset="0"/>
              </a:rPr>
              <a:t>Børnene starter en legerejse inden for science og bæredygtighed, hvor de udforsker og skaber en bred fortælling.</a:t>
            </a:r>
          </a:p>
          <a:p>
            <a:pPr marL="288436" indent="-288436">
              <a:buFont typeface="Arial" panose="020B0604020202020204" pitchFamily="34" charset="0"/>
              <a:buChar char="•"/>
              <a:defRPr/>
            </a:pPr>
            <a:r>
              <a:rPr lang="da-DK" sz="1400" b="1" dirty="0">
                <a:cs typeface="Calibri" panose="020F0502020204030204" pitchFamily="34" charset="0"/>
              </a:rPr>
              <a:t>Børn og pædagoger leger sammen i både små og store grupper – de skaber dramatiseringer båret af viden og stærke følelser.</a:t>
            </a:r>
          </a:p>
          <a:p>
            <a:pPr>
              <a:defRPr/>
            </a:pPr>
            <a:endParaRPr lang="da-DK" sz="1400" b="1" dirty="0"/>
          </a:p>
          <a:p>
            <a:pPr>
              <a:defRPr/>
            </a:pPr>
            <a:endParaRPr lang="en-US" altLang="en-US" sz="1400" dirty="0"/>
          </a:p>
        </p:txBody>
      </p:sp>
      <p:sp>
        <p:nvSpPr>
          <p:cNvPr id="12186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442">
              <a:spcBef>
                <a:spcPct val="30000"/>
              </a:spcBef>
              <a:defRPr sz="1200">
                <a:solidFill>
                  <a:schemeClr val="tx1"/>
                </a:solidFill>
                <a:latin typeface="Times New Roman" panose="02020603050405020304" pitchFamily="18" charset="0"/>
              </a:defRPr>
            </a:lvl1pPr>
            <a:lvl2pPr marL="748332" indent="-286834" defTabSz="953442">
              <a:spcBef>
                <a:spcPct val="30000"/>
              </a:spcBef>
              <a:defRPr sz="1200">
                <a:solidFill>
                  <a:schemeClr val="tx1"/>
                </a:solidFill>
                <a:latin typeface="Times New Roman" panose="02020603050405020304" pitchFamily="18" charset="0"/>
              </a:defRPr>
            </a:lvl2pPr>
            <a:lvl3pPr marL="1152142" indent="-229147" defTabSz="953442">
              <a:spcBef>
                <a:spcPct val="30000"/>
              </a:spcBef>
              <a:defRPr sz="1200">
                <a:solidFill>
                  <a:schemeClr val="tx1"/>
                </a:solidFill>
                <a:latin typeface="Times New Roman" panose="02020603050405020304" pitchFamily="18" charset="0"/>
              </a:defRPr>
            </a:lvl3pPr>
            <a:lvl4pPr marL="1613640" indent="-229147" defTabSz="953442">
              <a:spcBef>
                <a:spcPct val="30000"/>
              </a:spcBef>
              <a:defRPr sz="1200">
                <a:solidFill>
                  <a:schemeClr val="tx1"/>
                </a:solidFill>
                <a:latin typeface="Times New Roman" panose="02020603050405020304" pitchFamily="18" charset="0"/>
              </a:defRPr>
            </a:lvl4pPr>
            <a:lvl5pPr marL="2075138" indent="-229147" defTabSz="953442">
              <a:spcBef>
                <a:spcPct val="30000"/>
              </a:spcBef>
              <a:defRPr sz="1200">
                <a:solidFill>
                  <a:schemeClr val="tx1"/>
                </a:solidFill>
                <a:latin typeface="Times New Roman" panose="02020603050405020304" pitchFamily="18" charset="0"/>
              </a:defRPr>
            </a:lvl5pPr>
            <a:lvl6pPr marL="2536635" indent="-229147" defTabSz="953442" eaLnBrk="0" fontAlgn="base" hangingPunct="0">
              <a:spcBef>
                <a:spcPct val="30000"/>
              </a:spcBef>
              <a:spcAft>
                <a:spcPct val="0"/>
              </a:spcAft>
              <a:defRPr sz="1200">
                <a:solidFill>
                  <a:schemeClr val="tx1"/>
                </a:solidFill>
                <a:latin typeface="Times New Roman" panose="02020603050405020304" pitchFamily="18" charset="0"/>
              </a:defRPr>
            </a:lvl6pPr>
            <a:lvl7pPr marL="2998133" indent="-229147" defTabSz="953442" eaLnBrk="0" fontAlgn="base" hangingPunct="0">
              <a:spcBef>
                <a:spcPct val="30000"/>
              </a:spcBef>
              <a:spcAft>
                <a:spcPct val="0"/>
              </a:spcAft>
              <a:defRPr sz="1200">
                <a:solidFill>
                  <a:schemeClr val="tx1"/>
                </a:solidFill>
                <a:latin typeface="Times New Roman" panose="02020603050405020304" pitchFamily="18" charset="0"/>
              </a:defRPr>
            </a:lvl7pPr>
            <a:lvl8pPr marL="3459631" indent="-229147" defTabSz="953442" eaLnBrk="0" fontAlgn="base" hangingPunct="0">
              <a:spcBef>
                <a:spcPct val="30000"/>
              </a:spcBef>
              <a:spcAft>
                <a:spcPct val="0"/>
              </a:spcAft>
              <a:defRPr sz="1200">
                <a:solidFill>
                  <a:schemeClr val="tx1"/>
                </a:solidFill>
                <a:latin typeface="Times New Roman" panose="02020603050405020304" pitchFamily="18" charset="0"/>
              </a:defRPr>
            </a:lvl8pPr>
            <a:lvl9pPr marL="3921128" indent="-229147" defTabSz="95344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3C7DF38-0F33-41B8-A7AA-9C1B56311DAC}" type="slidenum">
              <a:rPr lang="da-DK" altLang="en-US" smtClean="0"/>
              <a:pPr eaLnBrk="1" hangingPunct="1">
                <a:spcBef>
                  <a:spcPct val="0"/>
                </a:spcBef>
              </a:pPr>
              <a:t>104</a:t>
            </a:fld>
            <a:endParaRPr lang="da-DK" altLang="en-US" smtClean="0"/>
          </a:p>
        </p:txBody>
      </p:sp>
    </p:spTree>
    <p:extLst>
      <p:ext uri="{BB962C8B-B14F-4D97-AF65-F5344CB8AC3E}">
        <p14:creationId xmlns:p14="http://schemas.microsoft.com/office/powerpoint/2010/main" val="2764712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dsholder til diasbillede 1"/>
          <p:cNvSpPr>
            <a:spLocks noGrp="1" noRot="1" noChangeAspect="1" noTextEdit="1"/>
          </p:cNvSpPr>
          <p:nvPr>
            <p:ph type="sldImg"/>
          </p:nvPr>
        </p:nvSpPr>
        <p:spPr>
          <a:ln/>
        </p:spPr>
      </p:sp>
      <p:sp>
        <p:nvSpPr>
          <p:cNvPr id="3" name="Pladsholder til noter 2"/>
          <p:cNvSpPr>
            <a:spLocks noGrp="1"/>
          </p:cNvSpPr>
          <p:nvPr>
            <p:ph type="body" idx="1"/>
          </p:nvPr>
        </p:nvSpPr>
        <p:spPr>
          <a:xfrm>
            <a:off x="239296" y="4796567"/>
            <a:ext cx="6483448" cy="4487782"/>
          </a:xfrm>
        </p:spPr>
        <p:txBody>
          <a:bodyPr/>
          <a:lstStyle/>
          <a:p>
            <a:pPr>
              <a:defRPr/>
            </a:pPr>
            <a:r>
              <a:rPr lang="da-DK" altLang="da-DK" sz="1400" b="1" dirty="0">
                <a:ea typeface="Calibri" panose="020F0502020204030204" pitchFamily="34" charset="0"/>
                <a:cs typeface="Times New Roman" panose="02020603050405020304" pitchFamily="18" charset="0"/>
              </a:rPr>
              <a:t>Først: Børnene har deltaget i en række lærerige aktiviteter_</a:t>
            </a:r>
          </a:p>
          <a:p>
            <a:pPr marL="288436" indent="-288436">
              <a:buFontTx/>
              <a:buChar char="-"/>
              <a:defRPr/>
            </a:pPr>
            <a:r>
              <a:rPr lang="da-DK" altLang="da-DK" sz="1400" b="1" dirty="0">
                <a:ea typeface="Calibri" panose="020F0502020204030204" pitchFamily="34" charset="0"/>
                <a:cs typeface="Times New Roman" panose="02020603050405020304" pitchFamily="18" charset="0"/>
              </a:rPr>
              <a:t>Indsamlet strandskatte på en nærliggende strand</a:t>
            </a:r>
          </a:p>
          <a:p>
            <a:pPr marL="288436" indent="-288436">
              <a:buFontTx/>
              <a:buChar char="-"/>
              <a:defRPr/>
            </a:pPr>
            <a:r>
              <a:rPr lang="da-DK" altLang="da-DK" sz="1400" b="1" dirty="0">
                <a:ea typeface="Calibri" panose="020F0502020204030204" pitchFamily="34" charset="0"/>
                <a:cs typeface="Times New Roman" panose="02020603050405020304" pitchFamily="18" charset="0"/>
              </a:rPr>
              <a:t>Vurderet hvad det kan betegnes affald og hvad der er affald og hvad der er skatte – fx plastik – en smuk sten (kulturelle og naturlige ting)</a:t>
            </a:r>
          </a:p>
          <a:p>
            <a:pPr marL="288436" indent="-288436">
              <a:buFontTx/>
              <a:buChar char="-"/>
              <a:defRPr/>
            </a:pPr>
            <a:r>
              <a:rPr lang="da-DK" altLang="da-DK" sz="1400" b="1" dirty="0">
                <a:ea typeface="Calibri" panose="020F0502020204030204" pitchFamily="34" charset="0"/>
                <a:cs typeface="Times New Roman" panose="02020603050405020304" pitchFamily="18" charset="0"/>
              </a:rPr>
              <a:t>De er chokeret over mængden af plastik</a:t>
            </a:r>
          </a:p>
          <a:p>
            <a:pPr marL="288436" indent="-288436">
              <a:buFontTx/>
              <a:buChar char="-"/>
              <a:defRPr/>
            </a:pPr>
            <a:r>
              <a:rPr lang="da-DK" altLang="da-DK" sz="1400" b="1" dirty="0">
                <a:ea typeface="Calibri" panose="020F0502020204030204" pitchFamily="34" charset="0"/>
                <a:cs typeface="Times New Roman" panose="02020603050405020304" pitchFamily="18" charset="0"/>
              </a:rPr>
              <a:t>De besøger genbrugsstationen</a:t>
            </a:r>
          </a:p>
          <a:p>
            <a:pPr marL="288436" indent="-288436">
              <a:buFontTx/>
              <a:buChar char="-"/>
              <a:defRPr/>
            </a:pPr>
            <a:r>
              <a:rPr lang="da-DK" altLang="da-DK" sz="1400" b="1" dirty="0">
                <a:ea typeface="Calibri" panose="020F0502020204030204" pitchFamily="34" charset="0"/>
                <a:cs typeface="Times New Roman" panose="02020603050405020304" pitchFamily="18" charset="0"/>
              </a:rPr>
              <a:t>Besøger Den Blå Planet – lærer her om at der i Stilehavet er affaldsøer på størrelse med Frankrig</a:t>
            </a:r>
          </a:p>
          <a:p>
            <a:pPr marL="288436" indent="-288436">
              <a:buFontTx/>
              <a:buChar char="-"/>
              <a:defRPr/>
            </a:pPr>
            <a:r>
              <a:rPr lang="da-DK" altLang="da-DK" sz="1400" b="1" dirty="0">
                <a:ea typeface="Calibri" panose="020F0502020204030204" pitchFamily="34" charset="0"/>
                <a:cs typeface="Times New Roman" panose="02020603050405020304" pitchFamily="18" charset="0"/>
              </a:rPr>
              <a:t>Fiskene og fuglene kan dø af det – de fandt selv en and med ”halsbånd” – den var kvalt</a:t>
            </a:r>
          </a:p>
          <a:p>
            <a:pPr>
              <a:defRPr/>
            </a:pPr>
            <a:r>
              <a:rPr lang="da-DK" altLang="da-DK" sz="1400" b="1" dirty="0">
                <a:ea typeface="Calibri" panose="020F0502020204030204" pitchFamily="34" charset="0"/>
                <a:cs typeface="Times New Roman" panose="02020603050405020304" pitchFamily="18" charset="0"/>
              </a:rPr>
              <a:t>På baggrund af denne viden besøgte de Kunstværket Kæmpefisken, ”Den gyldne drøm fra Øresund” på Helsingør Havn.</a:t>
            </a:r>
          </a:p>
          <a:p>
            <a:pPr marL="288436" indent="-288436">
              <a:buFontTx/>
              <a:buChar char="-"/>
              <a:defRPr/>
            </a:pPr>
            <a:r>
              <a:rPr lang="da-DK" altLang="da-DK" sz="1400" b="1" dirty="0">
                <a:ea typeface="Calibri" panose="020F0502020204030204" pitchFamily="34" charset="0"/>
                <a:cs typeface="Times New Roman" panose="02020603050405020304" pitchFamily="18" charset="0"/>
              </a:rPr>
              <a:t>De studerer den og opdager, at den er bygget af plastic indsamlet på Øresunds strande</a:t>
            </a:r>
          </a:p>
          <a:p>
            <a:pPr marL="288436" indent="-288436">
              <a:buFontTx/>
              <a:buChar char="-"/>
              <a:defRPr/>
            </a:pPr>
            <a:r>
              <a:rPr lang="da-DK" altLang="da-DK" sz="1400" b="1" dirty="0">
                <a:ea typeface="Calibri" panose="020F0502020204030204" pitchFamily="34" charset="0"/>
                <a:cs typeface="Times New Roman" panose="02020603050405020304" pitchFamily="18" charset="0"/>
              </a:rPr>
              <a:t>Det førte til, at børnene besluttede at bygge deres eget plastikmonster – så stort at de selv kunne sidde i det</a:t>
            </a:r>
          </a:p>
          <a:p>
            <a:pPr marL="288436" indent="-288436">
              <a:buFontTx/>
              <a:buChar char="-"/>
              <a:defRPr/>
            </a:pPr>
            <a:r>
              <a:rPr lang="da-DK" altLang="da-DK" sz="1400" b="1" dirty="0">
                <a:ea typeface="Calibri" panose="020F0502020204030204" pitchFamily="34" charset="0"/>
                <a:cs typeface="Times New Roman" panose="02020603050405020304" pitchFamily="18" charset="0"/>
              </a:rPr>
              <a:t>Børnene leger i denne kulturelle enhed – de tager på langfart</a:t>
            </a:r>
          </a:p>
          <a:p>
            <a:pPr marL="288436" indent="-288436">
              <a:buFontTx/>
              <a:buChar char="-"/>
              <a:defRPr/>
            </a:pPr>
            <a:r>
              <a:rPr lang="da-DK" altLang="da-DK" sz="1400" b="1" dirty="0">
                <a:ea typeface="Calibri" panose="020F0502020204030204" pitchFamily="34" charset="0"/>
                <a:cs typeface="Times New Roman" panose="02020603050405020304" pitchFamily="18" charset="0"/>
              </a:rPr>
              <a:t>Pædagogerne præsenterer dem for forskning fra Randers,  ny teknologi der gør, at skibe kan sejle på det plastikaffald de samler op om omdanner til brændstof</a:t>
            </a:r>
          </a:p>
          <a:p>
            <a:pPr marL="288436" indent="-288436">
              <a:buFontTx/>
              <a:buChar char="-"/>
              <a:defRPr/>
            </a:pPr>
            <a:r>
              <a:rPr lang="da-DK" altLang="da-DK" sz="1400" b="1" dirty="0">
                <a:ea typeface="Calibri" panose="020F0502020204030204" pitchFamily="34" charset="0"/>
                <a:cs typeface="Times New Roman" panose="02020603050405020304" pitchFamily="18" charset="0"/>
              </a:rPr>
              <a:t>Hvor sejt – og de ombygger deres plastikmonster til et ”plastik-omdanner-skib” og tager på langfart </a:t>
            </a:r>
          </a:p>
          <a:p>
            <a:pPr marL="288436" indent="-288436">
              <a:buFontTx/>
              <a:buChar char="-"/>
              <a:defRPr/>
            </a:pPr>
            <a:r>
              <a:rPr lang="da-DK" altLang="da-DK" sz="1400" b="1" dirty="0">
                <a:ea typeface="Calibri" panose="020F0502020204030204" pitchFamily="34" charset="0"/>
                <a:cs typeface="Times New Roman" panose="02020603050405020304" pitchFamily="18" charset="0"/>
              </a:rPr>
              <a:t>En leg med mange roller: kaptajn, styrmand, matroser, skibshund, ingeniører der løbende opfinder nyt</a:t>
            </a:r>
          </a:p>
          <a:p>
            <a:pPr marL="288436" indent="-288436">
              <a:buFontTx/>
              <a:buChar char="-"/>
              <a:defRPr/>
            </a:pPr>
            <a:r>
              <a:rPr lang="da-DK" altLang="da-DK" sz="1400" b="1" dirty="0">
                <a:ea typeface="Calibri" panose="020F0502020204030204" pitchFamily="34" charset="0"/>
                <a:cs typeface="Times New Roman" panose="02020603050405020304" pitchFamily="18" charset="0"/>
              </a:rPr>
              <a:t>Her er både tekniske-teknologiske dimensioner i omløb – men også mange eventyrlige og fantasifulde begivenheder, der også inkluderer kamp med pirater </a:t>
            </a:r>
            <a:r>
              <a:rPr lang="da-DK" altLang="da-DK" sz="1400" b="1" dirty="0" err="1">
                <a:ea typeface="Calibri" panose="020F0502020204030204" pitchFamily="34" charset="0"/>
                <a:cs typeface="Times New Roman" panose="02020603050405020304" pitchFamily="18" charset="0"/>
              </a:rPr>
              <a:t>osv</a:t>
            </a:r>
            <a:endParaRPr lang="da-DK" altLang="da-DK" sz="1400" b="1" dirty="0">
              <a:ea typeface="Calibri" panose="020F0502020204030204" pitchFamily="34" charset="0"/>
              <a:cs typeface="Times New Roman" panose="02020603050405020304" pitchFamily="18" charset="0"/>
            </a:endParaRPr>
          </a:p>
          <a:p>
            <a:pPr marL="288436" indent="-288436">
              <a:buFontTx/>
              <a:buChar char="-"/>
              <a:defRPr/>
            </a:pPr>
            <a:endParaRPr lang="da-DK" altLang="da-DK" sz="1400" b="1" dirty="0">
              <a:ea typeface="Calibri" panose="020F0502020204030204" pitchFamily="34" charset="0"/>
              <a:cs typeface="Times New Roman" panose="02020603050405020304" pitchFamily="18" charset="0"/>
            </a:endParaRPr>
          </a:p>
          <a:p>
            <a:pPr>
              <a:defRPr/>
            </a:pPr>
            <a:endParaRPr lang="da-DK" altLang="da-DK" sz="1400" dirty="0"/>
          </a:p>
          <a:p>
            <a:pPr>
              <a:defRPr/>
            </a:pPr>
            <a:endParaRPr lang="da-DK" dirty="0"/>
          </a:p>
        </p:txBody>
      </p:sp>
      <p:sp>
        <p:nvSpPr>
          <p:cNvPr id="12390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815">
              <a:defRPr sz="2400">
                <a:solidFill>
                  <a:schemeClr val="tx1"/>
                </a:solidFill>
                <a:latin typeface="Times New Roman" panose="02020603050405020304" pitchFamily="18" charset="0"/>
              </a:defRPr>
            </a:lvl1pPr>
            <a:lvl2pPr marL="749934" indent="-288436" defTabSz="935815">
              <a:defRPr sz="2400">
                <a:solidFill>
                  <a:schemeClr val="tx1"/>
                </a:solidFill>
                <a:latin typeface="Times New Roman" panose="02020603050405020304" pitchFamily="18" charset="0"/>
              </a:defRPr>
            </a:lvl2pPr>
            <a:lvl3pPr marL="1153744" indent="-230749" defTabSz="935815">
              <a:defRPr sz="2400">
                <a:solidFill>
                  <a:schemeClr val="tx1"/>
                </a:solidFill>
                <a:latin typeface="Times New Roman" panose="02020603050405020304" pitchFamily="18" charset="0"/>
              </a:defRPr>
            </a:lvl3pPr>
            <a:lvl4pPr marL="1615242" indent="-230749" defTabSz="935815">
              <a:defRPr sz="2400">
                <a:solidFill>
                  <a:schemeClr val="tx1"/>
                </a:solidFill>
                <a:latin typeface="Times New Roman" panose="02020603050405020304" pitchFamily="18" charset="0"/>
              </a:defRPr>
            </a:lvl4pPr>
            <a:lvl5pPr marL="2076740" indent="-230749" defTabSz="935815">
              <a:defRPr sz="2400">
                <a:solidFill>
                  <a:schemeClr val="tx1"/>
                </a:solidFill>
                <a:latin typeface="Times New Roman" panose="02020603050405020304" pitchFamily="18" charset="0"/>
              </a:defRPr>
            </a:lvl5pPr>
            <a:lvl6pPr marL="2538237" indent="-230749" defTabSz="935815" eaLnBrk="0" fontAlgn="base" hangingPunct="0">
              <a:spcBef>
                <a:spcPct val="0"/>
              </a:spcBef>
              <a:spcAft>
                <a:spcPct val="0"/>
              </a:spcAft>
              <a:defRPr sz="2400">
                <a:solidFill>
                  <a:schemeClr val="tx1"/>
                </a:solidFill>
                <a:latin typeface="Times New Roman" panose="02020603050405020304" pitchFamily="18" charset="0"/>
              </a:defRPr>
            </a:lvl6pPr>
            <a:lvl7pPr marL="2999735" indent="-230749" defTabSz="935815" eaLnBrk="0" fontAlgn="base" hangingPunct="0">
              <a:spcBef>
                <a:spcPct val="0"/>
              </a:spcBef>
              <a:spcAft>
                <a:spcPct val="0"/>
              </a:spcAft>
              <a:defRPr sz="2400">
                <a:solidFill>
                  <a:schemeClr val="tx1"/>
                </a:solidFill>
                <a:latin typeface="Times New Roman" panose="02020603050405020304" pitchFamily="18" charset="0"/>
              </a:defRPr>
            </a:lvl7pPr>
            <a:lvl8pPr marL="3461233" indent="-230749" defTabSz="935815" eaLnBrk="0" fontAlgn="base" hangingPunct="0">
              <a:spcBef>
                <a:spcPct val="0"/>
              </a:spcBef>
              <a:spcAft>
                <a:spcPct val="0"/>
              </a:spcAft>
              <a:defRPr sz="2400">
                <a:solidFill>
                  <a:schemeClr val="tx1"/>
                </a:solidFill>
                <a:latin typeface="Times New Roman" panose="02020603050405020304" pitchFamily="18" charset="0"/>
              </a:defRPr>
            </a:lvl8pPr>
            <a:lvl9pPr marL="3922730" indent="-230749" defTabSz="935815" eaLnBrk="0" fontAlgn="base" hangingPunct="0">
              <a:spcBef>
                <a:spcPct val="0"/>
              </a:spcBef>
              <a:spcAft>
                <a:spcPct val="0"/>
              </a:spcAft>
              <a:defRPr sz="2400">
                <a:solidFill>
                  <a:schemeClr val="tx1"/>
                </a:solidFill>
                <a:latin typeface="Times New Roman" panose="02020603050405020304" pitchFamily="18" charset="0"/>
              </a:defRPr>
            </a:lvl9pPr>
          </a:lstStyle>
          <a:p>
            <a:fld id="{107A9FED-C975-42AC-A5EC-E4851923C579}" type="slidenum">
              <a:rPr lang="da-DK" altLang="da-DK" sz="1200"/>
              <a:pPr/>
              <a:t>105</a:t>
            </a:fld>
            <a:endParaRPr lang="da-DK" altLang="da-DK" sz="1200"/>
          </a:p>
        </p:txBody>
      </p:sp>
    </p:spTree>
    <p:extLst>
      <p:ext uri="{BB962C8B-B14F-4D97-AF65-F5344CB8AC3E}">
        <p14:creationId xmlns:p14="http://schemas.microsoft.com/office/powerpoint/2010/main" val="3480896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a:xfrm>
            <a:off x="165946" y="4510182"/>
            <a:ext cx="6720623" cy="4757129"/>
          </a:xfrm>
        </p:spPr>
        <p:txBody>
          <a:bodyPr/>
          <a:lstStyle/>
          <a:p>
            <a:r>
              <a:rPr lang="da-DK" sz="1400" b="1" dirty="0"/>
              <a:t>Det er nødvendigt at arbejde med bæredygtighed. Børnene tilhører fremtiden – det er dem, der skal leve med ulykkerne og dermed også dem der aktivt skal arbejde for en bæredygtig fremtid.</a:t>
            </a:r>
          </a:p>
          <a:p>
            <a:r>
              <a:rPr lang="da-DK" sz="1400" b="1" dirty="0"/>
              <a:t>Men bliver børn ikke bange om at høre om klimakrisen? Skal vi ikke nøjes med at nyde det smukke i naturen – og dermed lade deres optimisme vokse til en kritisk natur- og bæredygtigheds-bevidsthed?</a:t>
            </a:r>
          </a:p>
          <a:p>
            <a:endParaRPr lang="da-DK" sz="1400" b="1" dirty="0"/>
          </a:p>
          <a:p>
            <a:r>
              <a:rPr lang="da-DK" sz="1400" b="1" dirty="0"/>
              <a:t>Jo det mener John Halse og andre – </a:t>
            </a:r>
            <a:r>
              <a:rPr lang="da-DK" sz="1400" b="1" dirty="0" err="1"/>
              <a:t>Folkeskolen.dk</a:t>
            </a:r>
            <a:r>
              <a:rPr lang="da-DK" sz="1400" b="1" dirty="0"/>
              <a:t> den 5 </a:t>
            </a:r>
            <a:r>
              <a:rPr lang="da-DK" sz="1400" b="1" dirty="0" err="1"/>
              <a:t>sept</a:t>
            </a:r>
            <a:r>
              <a:rPr lang="da-DK" sz="1400" b="1" dirty="0"/>
              <a:t> 2021. Men forskning viser, at bøns kærlighed til naturen ikke umiddelbart fører til en kritisk naturbevidsthed.</a:t>
            </a:r>
          </a:p>
          <a:p>
            <a:endParaRPr lang="da-DK" sz="1400" b="1" dirty="0"/>
          </a:p>
          <a:p>
            <a:pPr defTabSz="922995">
              <a:defRPr/>
            </a:pPr>
            <a:r>
              <a:rPr lang="da-DK" sz="1400" b="1" dirty="0"/>
              <a:t>Og i forhold til John Halses skepsis kan man hævde, at en pædagogik for bæredygtighed ikke gør børnene bange – de er allerede bange. Børn har en  klimaangst. De stiller spørgsmål, også dramatiske spørgsmål i stil med: “Vil isbjørnene dø, og vil jorden gå under?” Her skal voksne både anerkende børnenes klimaangst og samtidigt berolige og hjælpe dem sagligt til at opnå indsigt i klima- og miljøproblemer med henblik på udvikling af mod på livet, livsmod </a:t>
            </a:r>
            <a:r>
              <a:rPr lang="en-US" sz="1400" b="1" dirty="0"/>
              <a:t> </a:t>
            </a:r>
            <a:r>
              <a:rPr lang="da-DK" sz="1400" b="1" dirty="0"/>
              <a:t>og tro på, at vi mennesker vitterligt kan gøre noget. </a:t>
            </a:r>
            <a:r>
              <a:rPr lang="en-US" sz="1400" b="1" dirty="0"/>
              <a:t> </a:t>
            </a:r>
            <a:r>
              <a:rPr lang="da-DK" sz="1400" b="1" dirty="0"/>
              <a:t>Det samme udtrykkes – kan den ene udelades?</a:t>
            </a:r>
          </a:p>
          <a:p>
            <a:pPr defTabSz="922995">
              <a:defRPr/>
            </a:pPr>
            <a:endParaRPr lang="da-DK" sz="1400" b="1" dirty="0"/>
          </a:p>
          <a:p>
            <a:pPr defTabSz="922995">
              <a:defRPr/>
            </a:pPr>
            <a:r>
              <a:rPr lang="da-DK" sz="1400" b="1" dirty="0"/>
              <a:t>Vi må skabe en balance mellem håb og håbløshed. Der er en dialektisk relation mellem disse. Det betyder, at vi må kombinere den positive tilgang med bekymring og desperation. Med andre ord rejser vi to magtbastioner, nemlig kærlighed og raseri. Forældre og pædagoger må mobilisere børns kærlighed til naturen og give plads til deres vrede, når de opdager, hvordan mennesker destruerer naturen .</a:t>
            </a:r>
          </a:p>
          <a:p>
            <a:pPr defTabSz="922995">
              <a:defRPr/>
            </a:pPr>
            <a:endParaRPr lang="da-DK" sz="1400" b="1" dirty="0"/>
          </a:p>
        </p:txBody>
      </p:sp>
      <p:sp>
        <p:nvSpPr>
          <p:cNvPr id="4" name="Pladsholder til diasnummer 3"/>
          <p:cNvSpPr>
            <a:spLocks noGrp="1"/>
          </p:cNvSpPr>
          <p:nvPr>
            <p:ph type="sldNum" sz="quarter" idx="10"/>
          </p:nvPr>
        </p:nvSpPr>
        <p:spPr/>
        <p:txBody>
          <a:bodyPr/>
          <a:lstStyle/>
          <a:p>
            <a:fld id="{96A056E6-CDFB-4A35-A605-6A0C9DB5A8C2}" type="slidenum">
              <a:rPr lang="da-DK" smtClean="0"/>
              <a:t>106</a:t>
            </a:fld>
            <a:endParaRPr lang="da-DK"/>
          </a:p>
        </p:txBody>
      </p:sp>
    </p:spTree>
    <p:extLst>
      <p:ext uri="{BB962C8B-B14F-4D97-AF65-F5344CB8AC3E}">
        <p14:creationId xmlns:p14="http://schemas.microsoft.com/office/powerpoint/2010/main" val="5785975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1" dirty="0"/>
          </a:p>
        </p:txBody>
      </p:sp>
      <p:sp>
        <p:nvSpPr>
          <p:cNvPr id="4" name="Pladsholder til slidenummer 3"/>
          <p:cNvSpPr>
            <a:spLocks noGrp="1"/>
          </p:cNvSpPr>
          <p:nvPr>
            <p:ph type="sldNum" sz="quarter" idx="10"/>
          </p:nvPr>
        </p:nvSpPr>
        <p:spPr/>
        <p:txBody>
          <a:bodyPr/>
          <a:lstStyle/>
          <a:p>
            <a:fld id="{4081AADF-6E0A-4F5C-983E-BB042B665F16}" type="slidenum">
              <a:rPr lang="da-DK" smtClean="0"/>
              <a:t>107</a:t>
            </a:fld>
            <a:endParaRPr lang="da-DK" dirty="0"/>
          </a:p>
        </p:txBody>
      </p:sp>
    </p:spTree>
    <p:extLst>
      <p:ext uri="{BB962C8B-B14F-4D97-AF65-F5344CB8AC3E}">
        <p14:creationId xmlns:p14="http://schemas.microsoft.com/office/powerpoint/2010/main" val="73780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dirty="0"/>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a:t>
            </a:r>
          </a:p>
        </p:txBody>
      </p:sp>
      <p:sp>
        <p:nvSpPr>
          <p:cNvPr id="4" name="Pladsholder til dato 3"/>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3056904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lodret titel 2"/>
          <p:cNvSpPr>
            <a:spLocks noGrp="1"/>
          </p:cNvSpPr>
          <p:nvPr>
            <p:ph type="body" orient="vert" idx="1"/>
          </p:nvPr>
        </p:nvSpPr>
        <p:spPr/>
        <p:txBody>
          <a:bodyPr vert="eaVert"/>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230859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dirty="0"/>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336651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indhold 2"/>
          <p:cNvSpPr>
            <a:spLocks noGrp="1"/>
          </p:cNvSpPr>
          <p:nvPr>
            <p:ph idx="1"/>
          </p:nvPr>
        </p:nvSpPr>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128504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dirty="0"/>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a:t>Klik for at redigere i master</a:t>
            </a:r>
          </a:p>
        </p:txBody>
      </p:sp>
      <p:sp>
        <p:nvSpPr>
          <p:cNvPr id="4" name="Pladsholder til dato 3"/>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36956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dato 4"/>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22085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114117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i master</a:t>
            </a:r>
          </a:p>
        </p:txBody>
      </p:sp>
      <p:sp>
        <p:nvSpPr>
          <p:cNvPr id="3" name="Pladsholder til dato 2"/>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256602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94361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dirty="0"/>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i master</a:t>
            </a:r>
          </a:p>
        </p:txBody>
      </p:sp>
      <p:sp>
        <p:nvSpPr>
          <p:cNvPr id="5" name="Pladsholder til dato 4"/>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26730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dirty="0"/>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i master</a:t>
            </a:r>
          </a:p>
        </p:txBody>
      </p:sp>
      <p:sp>
        <p:nvSpPr>
          <p:cNvPr id="5" name="Pladsholder til dato 4"/>
          <p:cNvSpPr>
            <a:spLocks noGrp="1"/>
          </p:cNvSpPr>
          <p:nvPr>
            <p:ph type="dt" sz="half" idx="10"/>
          </p:nvPr>
        </p:nvSpPr>
        <p:spPr/>
        <p:txBody>
          <a:bodyPr/>
          <a:lstStyle/>
          <a:p>
            <a:fld id="{FD2D9084-44DC-4911-B26D-EE88B1980AC5}" type="datetimeFigureOut">
              <a:rPr lang="da-DK" smtClean="0"/>
              <a:t>02-05-2023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B14C819-C81B-4471-A5B6-8053786BFA8D}" type="slidenum">
              <a:rPr lang="da-DK" smtClean="0"/>
              <a:t>‹nr.›</a:t>
            </a:fld>
            <a:endParaRPr lang="da-DK" dirty="0"/>
          </a:p>
        </p:txBody>
      </p:sp>
    </p:spTree>
    <p:extLst>
      <p:ext uri="{BB962C8B-B14F-4D97-AF65-F5344CB8AC3E}">
        <p14:creationId xmlns:p14="http://schemas.microsoft.com/office/powerpoint/2010/main" val="133462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D9084-44DC-4911-B26D-EE88B1980AC5}" type="datetimeFigureOut">
              <a:rPr lang="da-DK" smtClean="0"/>
              <a:t>02-05-2023</a:t>
            </a:fld>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4C819-C81B-4471-A5B6-8053786BFA8D}" type="slidenum">
              <a:rPr lang="da-DK" smtClean="0"/>
              <a:t>‹nr.›</a:t>
            </a:fld>
            <a:endParaRPr lang="da-DK" dirty="0"/>
          </a:p>
        </p:txBody>
      </p:sp>
    </p:spTree>
    <p:extLst>
      <p:ext uri="{BB962C8B-B14F-4D97-AF65-F5344CB8AC3E}">
        <p14:creationId xmlns:p14="http://schemas.microsoft.com/office/powerpoint/2010/main" val="740396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99.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hyperlink" Target="http://www.google.dk/imgres?imgurl=http://naturporten.dk/cache/com_zoo/images/almindelig_skoejteloeber_lightbox_40c1702782acc2571bb07f60c096fb36.jpg&amp;imgrefurl=http://naturporten.dk/temaer/danmarks-dyr/insekter/item/almindelig-skojtelober&amp;docid=n-351wb6B6RmZM&amp;tbnid=Q6v7mWNXsM9qqM:&amp;w=800&amp;h=445&amp;ved=0ahUKEwjfxZeL6pfLAhVBYJoKHZgtBToQxiAIAg&amp;iact=c&amp;ictx=1"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9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emf"/></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3"/>
          <p:cNvSpPr>
            <a:spLocks noGrp="1" noChangeArrowheads="1"/>
          </p:cNvSpPr>
          <p:nvPr>
            <p:ph type="subTitle" idx="1"/>
          </p:nvPr>
        </p:nvSpPr>
        <p:spPr>
          <a:xfrm>
            <a:off x="539552" y="188640"/>
            <a:ext cx="8280920" cy="6669361"/>
          </a:xfrm>
        </p:spPr>
        <p:txBody>
          <a:bodyPr>
            <a:normAutofit/>
          </a:bodyPr>
          <a:lstStyle/>
          <a:p>
            <a:pPr>
              <a:lnSpc>
                <a:spcPct val="80000"/>
              </a:lnSpc>
            </a:pPr>
            <a:endParaRPr lang="da-DK" sz="3600" b="1" dirty="0">
              <a:solidFill>
                <a:schemeClr val="tx1"/>
              </a:solidFill>
              <a:effectLst>
                <a:outerShdw blurRad="38100" dist="38100" dir="2700000" algn="tl">
                  <a:srgbClr val="C0C0C0"/>
                </a:outerShdw>
              </a:effectLst>
            </a:endParaRPr>
          </a:p>
          <a:p>
            <a:pPr>
              <a:lnSpc>
                <a:spcPct val="80000"/>
              </a:lnSpc>
            </a:pPr>
            <a:r>
              <a:rPr lang="da-DK" sz="4400" b="1" dirty="0">
                <a:solidFill>
                  <a:schemeClr val="tx1"/>
                </a:solidFill>
                <a:effectLst>
                  <a:outerShdw blurRad="38100" dist="38100" dir="2700000" algn="tl">
                    <a:srgbClr val="C0C0C0"/>
                  </a:outerShdw>
                </a:effectLst>
              </a:rPr>
              <a:t>En målrettet pædagogik på børns </a:t>
            </a:r>
            <a:r>
              <a:rPr lang="da-DK" sz="4400" b="1" dirty="0" smtClean="0">
                <a:solidFill>
                  <a:schemeClr val="tx1"/>
                </a:solidFill>
                <a:effectLst>
                  <a:outerShdw blurRad="38100" dist="38100" dir="2700000" algn="tl">
                    <a:srgbClr val="C0C0C0"/>
                  </a:outerShdw>
                </a:effectLst>
              </a:rPr>
              <a:t>præmisser med henblik på deres trivsel, læring, udvikling og dannelse</a:t>
            </a:r>
          </a:p>
          <a:p>
            <a:pPr>
              <a:lnSpc>
                <a:spcPct val="80000"/>
              </a:lnSpc>
            </a:pPr>
            <a:endParaRPr lang="da-DK" altLang="en-US" sz="3600" b="1" dirty="0">
              <a:solidFill>
                <a:schemeClr val="tx1"/>
              </a:solidFill>
              <a:effectLst>
                <a:outerShdw blurRad="38100" dist="38100" dir="2700000" algn="tl">
                  <a:srgbClr val="C0C0C0"/>
                </a:outerShdw>
              </a:effectLst>
            </a:endParaRPr>
          </a:p>
          <a:p>
            <a:pPr>
              <a:lnSpc>
                <a:spcPct val="80000"/>
              </a:lnSpc>
            </a:pPr>
            <a:r>
              <a:rPr lang="da-DK" altLang="en-US" sz="3600" b="1" dirty="0" smtClean="0">
                <a:solidFill>
                  <a:schemeClr val="tx1"/>
                </a:solidFill>
              </a:rPr>
              <a:t>Thorshavn maj 2023</a:t>
            </a:r>
            <a:endParaRPr lang="da-DK" altLang="en-US" sz="3600" b="1" dirty="0">
              <a:solidFill>
                <a:schemeClr val="tx1"/>
              </a:solidFill>
            </a:endParaRPr>
          </a:p>
          <a:p>
            <a:pPr eaLnBrk="1" hangingPunct="1">
              <a:lnSpc>
                <a:spcPct val="80000"/>
              </a:lnSpc>
              <a:defRPr/>
            </a:pPr>
            <a:endParaRPr lang="da-DK" sz="3600" b="1" dirty="0">
              <a:solidFill>
                <a:srgbClr val="FF0000"/>
              </a:solidFill>
              <a:effectLst>
                <a:outerShdw blurRad="38100" dist="38100" dir="2700000" algn="tl">
                  <a:srgbClr val="C0C0C0"/>
                </a:outerShdw>
              </a:effectLst>
            </a:endParaRPr>
          </a:p>
          <a:p>
            <a:pPr>
              <a:spcBef>
                <a:spcPts val="0"/>
              </a:spcBef>
            </a:pPr>
            <a:r>
              <a:rPr lang="da-DK" sz="3600" b="1" dirty="0">
                <a:solidFill>
                  <a:schemeClr val="tx1"/>
                </a:solidFill>
              </a:rPr>
              <a:t>Stig Broström</a:t>
            </a:r>
          </a:p>
          <a:p>
            <a:pPr>
              <a:spcBef>
                <a:spcPts val="0"/>
              </a:spcBef>
            </a:pPr>
            <a:r>
              <a:rPr lang="da-DK" sz="2000" b="1" dirty="0">
                <a:solidFill>
                  <a:schemeClr val="tx1"/>
                </a:solidFill>
              </a:rPr>
              <a:t>Danmarks Institut for Pædagogik og Uddannelse (DPU)</a:t>
            </a:r>
          </a:p>
          <a:p>
            <a:pPr>
              <a:spcBef>
                <a:spcPts val="0"/>
              </a:spcBef>
            </a:pPr>
            <a:r>
              <a:rPr lang="da-DK" sz="2000" b="1" dirty="0">
                <a:solidFill>
                  <a:schemeClr val="tx1"/>
                </a:solidFill>
              </a:rPr>
              <a:t>Aarhus Universitet</a:t>
            </a:r>
          </a:p>
          <a:p>
            <a:pPr eaLnBrk="1" hangingPunct="1">
              <a:lnSpc>
                <a:spcPct val="80000"/>
              </a:lnSpc>
              <a:defRPr/>
            </a:pPr>
            <a:endParaRPr lang="da-DK" sz="2400" b="1" dirty="0">
              <a:latin typeface="Comic Sans MS" pitchFamily="66" charset="0"/>
            </a:endParaRPr>
          </a:p>
        </p:txBody>
      </p:sp>
    </p:spTree>
    <p:extLst>
      <p:ext uri="{BB962C8B-B14F-4D97-AF65-F5344CB8AC3E}">
        <p14:creationId xmlns:p14="http://schemas.microsoft.com/office/powerpoint/2010/main" val="838128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effectLst>
                  <a:outerShdw blurRad="38100" dist="38100" dir="2700000" algn="tl">
                    <a:srgbClr val="000000">
                      <a:alpha val="43137"/>
                    </a:srgbClr>
                  </a:outerShdw>
                </a:effectLst>
              </a:rPr>
              <a:t>Opmærksomhed</a:t>
            </a:r>
          </a:p>
        </p:txBody>
      </p:sp>
      <p:sp>
        <p:nvSpPr>
          <p:cNvPr id="3" name="Pladsholder til indhold 2"/>
          <p:cNvSpPr>
            <a:spLocks noGrp="1"/>
          </p:cNvSpPr>
          <p:nvPr>
            <p:ph idx="1"/>
          </p:nvPr>
        </p:nvSpPr>
        <p:spPr>
          <a:xfrm>
            <a:off x="457200" y="1417638"/>
            <a:ext cx="8229600" cy="5440362"/>
          </a:xfrm>
        </p:spPr>
        <p:txBody>
          <a:bodyPr/>
          <a:lstStyle/>
          <a:p>
            <a:pPr marL="0" indent="0">
              <a:buNone/>
            </a:pPr>
            <a:r>
              <a:rPr lang="da-DK" b="1" dirty="0"/>
              <a:t>	Hej – hvad er det</a:t>
            </a:r>
            <a:r>
              <a:rPr lang="da-DK" b="1" dirty="0" smtClean="0"/>
              <a:t>? Hvad sker der her?</a:t>
            </a:r>
            <a:endParaRPr lang="da-DK" b="1" dirty="0"/>
          </a:p>
          <a:p>
            <a:pPr marL="0" indent="0">
              <a:buNone/>
            </a:pPr>
            <a:endParaRPr lang="da-DK" b="1"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922" y="2963526"/>
            <a:ext cx="4341101" cy="3255826"/>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598" y="2420887"/>
            <a:ext cx="4624202" cy="3449021"/>
          </a:xfrm>
          <a:prstGeom prst="rect">
            <a:avLst/>
          </a:prstGeom>
        </p:spPr>
      </p:pic>
      <p:sp>
        <p:nvSpPr>
          <p:cNvPr id="6" name="Tekstfelt 5"/>
          <p:cNvSpPr txBox="1"/>
          <p:nvPr/>
        </p:nvSpPr>
        <p:spPr>
          <a:xfrm>
            <a:off x="3949739" y="5869908"/>
            <a:ext cx="10055709" cy="830997"/>
          </a:xfrm>
          <a:prstGeom prst="rect">
            <a:avLst/>
          </a:prstGeom>
          <a:noFill/>
        </p:spPr>
        <p:txBody>
          <a:bodyPr wrap="square" rtlCol="0">
            <a:spAutoFit/>
          </a:bodyPr>
          <a:lstStyle/>
          <a:p>
            <a:r>
              <a:rPr lang="da-DK" sz="2400" b="1" dirty="0"/>
              <a:t>Opsøge relevante sanseindtryk og </a:t>
            </a:r>
          </a:p>
          <a:p>
            <a:r>
              <a:rPr lang="da-DK" sz="2400" b="1" dirty="0"/>
              <a:t> at fastholde koncentration</a:t>
            </a:r>
            <a:endParaRPr lang="da-DK" sz="2400" dirty="0"/>
          </a:p>
        </p:txBody>
      </p:sp>
    </p:spTree>
    <p:extLst>
      <p:ext uri="{BB962C8B-B14F-4D97-AF65-F5344CB8AC3E}">
        <p14:creationId xmlns:p14="http://schemas.microsoft.com/office/powerpoint/2010/main" val="4112843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94122"/>
          </a:xfrm>
        </p:spPr>
        <p:txBody>
          <a:bodyPr>
            <a:normAutofit/>
          </a:bodyPr>
          <a:lstStyle/>
          <a:p>
            <a:r>
              <a:rPr lang="da-DK" b="1" dirty="0" err="1" smtClean="0">
                <a:effectLst>
                  <a:outerShdw blurRad="38100" dist="38100" dir="2700000" algn="tl">
                    <a:srgbClr val="000000">
                      <a:alpha val="43137"/>
                    </a:srgbClr>
                  </a:outerShdw>
                </a:effectLst>
                <a:latin typeface="+mn-lt"/>
              </a:rPr>
              <a:t>Undren</a:t>
            </a:r>
            <a:endParaRPr lang="da-DK" b="1" dirty="0">
              <a:effectLst>
                <a:outerShdw blurRad="38100" dist="38100" dir="2700000" algn="tl">
                  <a:srgbClr val="000000">
                    <a:alpha val="43137"/>
                  </a:srgbClr>
                </a:outerShdw>
              </a:effectLst>
              <a:latin typeface="+mn-lt"/>
            </a:endParaRPr>
          </a:p>
        </p:txBody>
      </p:sp>
      <p:sp>
        <p:nvSpPr>
          <p:cNvPr id="3" name="Pladsholder til indhold 2"/>
          <p:cNvSpPr>
            <a:spLocks noGrp="1"/>
          </p:cNvSpPr>
          <p:nvPr>
            <p:ph sz="half" idx="1"/>
          </p:nvPr>
        </p:nvSpPr>
        <p:spPr>
          <a:xfrm>
            <a:off x="457200" y="1268760"/>
            <a:ext cx="4038600" cy="6192688"/>
          </a:xfrm>
        </p:spPr>
        <p:txBody>
          <a:bodyPr>
            <a:normAutofit fontScale="40000" lnSpcReduction="20000"/>
          </a:bodyPr>
          <a:lstStyle/>
          <a:p>
            <a:r>
              <a:rPr lang="da-DK" sz="7000" b="1" dirty="0" smtClean="0"/>
              <a:t>At </a:t>
            </a:r>
            <a:r>
              <a:rPr lang="da-DK" sz="7000" b="1" dirty="0"/>
              <a:t>undre </a:t>
            </a:r>
            <a:r>
              <a:rPr lang="da-DK" sz="7000" b="1" dirty="0" smtClean="0"/>
              <a:t>sig </a:t>
            </a:r>
            <a:r>
              <a:rPr lang="da-DK" sz="7000" b="1" dirty="0"/>
              <a:t>skaber motivation og lyst til at undersøge og eksperimentere</a:t>
            </a:r>
          </a:p>
          <a:p>
            <a:endParaRPr lang="da-DK" sz="2500" b="1" dirty="0" smtClean="0"/>
          </a:p>
          <a:p>
            <a:r>
              <a:rPr lang="da-DK" sz="7000" b="1" dirty="0" smtClean="0"/>
              <a:t>Med </a:t>
            </a:r>
            <a:r>
              <a:rPr lang="da-DK" sz="7000" b="1" dirty="0"/>
              <a:t>andre ord medfører en undring, at man lader sig drage mod det, som skabte denne undring, og denne relation til genstanden eller fænomenet, gør noget ved en </a:t>
            </a:r>
            <a:r>
              <a:rPr lang="da-DK" sz="7000" b="1" dirty="0" smtClean="0"/>
              <a:t>selv</a:t>
            </a:r>
          </a:p>
          <a:p>
            <a:pPr marL="0" indent="0">
              <a:buNone/>
            </a:pPr>
            <a:endParaRPr lang="da-DK" sz="7000" b="1" dirty="0" smtClean="0"/>
          </a:p>
          <a:p>
            <a:pPr marL="0" indent="0">
              <a:buNone/>
            </a:pPr>
            <a:r>
              <a:rPr lang="da-DK" sz="5000" b="1" dirty="0" smtClean="0"/>
              <a:t>Cathrine </a:t>
            </a:r>
            <a:r>
              <a:rPr lang="da-DK" sz="5000" b="1" dirty="0" err="1"/>
              <a:t>Malabou</a:t>
            </a:r>
            <a:r>
              <a:rPr lang="da-DK" sz="5000" b="1" dirty="0"/>
              <a:t> </a:t>
            </a:r>
            <a:r>
              <a:rPr lang="da-DK" sz="5000" b="1" dirty="0" smtClean="0"/>
              <a:t>2010 </a:t>
            </a:r>
            <a:endParaRPr lang="da-DK" sz="5000" b="1" dirty="0"/>
          </a:p>
          <a:p>
            <a:pPr marL="0" indent="0">
              <a:buNone/>
            </a:pPr>
            <a:endParaRPr lang="da-DK" dirty="0"/>
          </a:p>
        </p:txBody>
      </p:sp>
      <p:pic>
        <p:nvPicPr>
          <p:cNvPr id="5" name="Picture 1" descr="https://gallery.mailchimp.com/ce9e011aece707d29aecb572e/images/f162e2f3-c7d0-4598-bba1-4e8bc9cdbb73.png"/>
          <p:cNvPicPr>
            <a:picLocks noChangeAspect="1" noChangeArrowheads="1"/>
          </p:cNvPicPr>
          <p:nvPr/>
        </p:nvPicPr>
        <p:blipFill rotWithShape="1">
          <a:blip r:embed="rId3">
            <a:extLst>
              <a:ext uri="{28A0092B-C50C-407E-A947-70E740481C1C}">
                <a14:useLocalDpi xmlns:a14="http://schemas.microsoft.com/office/drawing/2010/main" val="0"/>
              </a:ext>
            </a:extLst>
          </a:blip>
          <a:srcRect r="26740"/>
          <a:stretch/>
        </p:blipFill>
        <p:spPr bwMode="auto">
          <a:xfrm>
            <a:off x="4649082" y="2060848"/>
            <a:ext cx="4325750"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553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a:bodyPr>
          <a:lstStyle/>
          <a:p>
            <a:r>
              <a:rPr lang="da-DK" b="1" dirty="0" smtClean="0">
                <a:effectLst>
                  <a:outerShdw blurRad="38100" dist="38100" dir="2700000" algn="tl">
                    <a:srgbClr val="000000">
                      <a:alpha val="43137"/>
                    </a:srgbClr>
                  </a:outerShdw>
                </a:effectLst>
                <a:latin typeface="+mn-lt"/>
              </a:rPr>
              <a:t>Børns </a:t>
            </a:r>
            <a:r>
              <a:rPr lang="da-DK" b="1" dirty="0" err="1" smtClean="0">
                <a:effectLst>
                  <a:outerShdw blurRad="38100" dist="38100" dir="2700000" algn="tl">
                    <a:srgbClr val="000000">
                      <a:alpha val="43137"/>
                    </a:srgbClr>
                  </a:outerShdw>
                </a:effectLst>
                <a:latin typeface="+mn-lt"/>
              </a:rPr>
              <a:t>undren</a:t>
            </a:r>
            <a:r>
              <a:rPr lang="da-DK" b="1" dirty="0" smtClean="0">
                <a:effectLst>
                  <a:outerShdw blurRad="38100" dist="38100" dir="2700000" algn="tl">
                    <a:srgbClr val="000000">
                      <a:alpha val="43137"/>
                    </a:srgbClr>
                  </a:outerShdw>
                </a:effectLst>
                <a:latin typeface="+mn-lt"/>
              </a:rPr>
              <a:t> er udgangspunktet</a:t>
            </a:r>
            <a:endParaRPr lang="da-DK" b="1" dirty="0">
              <a:effectLst>
                <a:outerShdw blurRad="38100" dist="38100" dir="2700000" algn="tl">
                  <a:srgbClr val="000000">
                    <a:alpha val="43137"/>
                  </a:srgbClr>
                </a:outerShdw>
              </a:effectLst>
              <a:latin typeface="+mn-lt"/>
            </a:endParaRPr>
          </a:p>
        </p:txBody>
      </p:sp>
      <p:sp>
        <p:nvSpPr>
          <p:cNvPr id="3" name="Pladsholder til indhold 2"/>
          <p:cNvSpPr>
            <a:spLocks noGrp="1"/>
          </p:cNvSpPr>
          <p:nvPr>
            <p:ph idx="1"/>
          </p:nvPr>
        </p:nvSpPr>
        <p:spPr>
          <a:xfrm>
            <a:off x="457200" y="1268760"/>
            <a:ext cx="8507288" cy="5760640"/>
          </a:xfrm>
        </p:spPr>
        <p:txBody>
          <a:bodyPr>
            <a:normAutofit/>
          </a:bodyPr>
          <a:lstStyle/>
          <a:p>
            <a:pPr marL="0" indent="0">
              <a:buNone/>
            </a:pPr>
            <a:r>
              <a:rPr lang="da-DK" sz="3800" b="1" dirty="0" smtClean="0"/>
              <a:t>Hverdagslivet skaber </a:t>
            </a:r>
            <a:r>
              <a:rPr lang="da-DK" sz="3800" b="1" dirty="0" err="1" smtClean="0"/>
              <a:t>undren</a:t>
            </a:r>
            <a:r>
              <a:rPr lang="da-DK" sz="3800" b="1" dirty="0" smtClean="0"/>
              <a:t> og spørgsmål</a:t>
            </a:r>
          </a:p>
          <a:p>
            <a:pPr marL="0" indent="0">
              <a:buNone/>
            </a:pPr>
            <a:endParaRPr lang="da-DK" sz="3800" b="1" dirty="0" smtClean="0"/>
          </a:p>
          <a:p>
            <a:r>
              <a:rPr lang="da-DK" sz="3800" b="1" dirty="0" smtClean="0"/>
              <a:t>Hvor </a:t>
            </a:r>
            <a:r>
              <a:rPr lang="da-DK" sz="3800" b="1" dirty="0"/>
              <a:t>kommer nullermændene fra</a:t>
            </a:r>
            <a:r>
              <a:rPr lang="da-DK" sz="3800" b="1" dirty="0" smtClean="0"/>
              <a:t>?, </a:t>
            </a:r>
          </a:p>
          <a:p>
            <a:r>
              <a:rPr lang="da-DK" sz="3800" b="1" dirty="0"/>
              <a:t>V</a:t>
            </a:r>
            <a:r>
              <a:rPr lang="da-DK" sz="3800" b="1" dirty="0" smtClean="0"/>
              <a:t>okser </a:t>
            </a:r>
            <a:r>
              <a:rPr lang="da-DK" sz="3800" b="1" dirty="0"/>
              <a:t>græsset også om natten</a:t>
            </a:r>
            <a:r>
              <a:rPr lang="da-DK" sz="3800" b="1" dirty="0" smtClean="0"/>
              <a:t>? </a:t>
            </a:r>
          </a:p>
          <a:p>
            <a:r>
              <a:rPr lang="da-DK" sz="3800" b="1" dirty="0"/>
              <a:t>H</a:t>
            </a:r>
            <a:r>
              <a:rPr lang="da-DK" sz="3800" b="1" dirty="0" smtClean="0"/>
              <a:t>vor </a:t>
            </a:r>
            <a:r>
              <a:rPr lang="da-DK" sz="3800" b="1" dirty="0"/>
              <a:t>kommer skyerne </a:t>
            </a:r>
            <a:r>
              <a:rPr lang="da-DK" sz="3800" b="1" dirty="0" smtClean="0"/>
              <a:t>fra?</a:t>
            </a:r>
          </a:p>
          <a:p>
            <a:r>
              <a:rPr lang="da-DK" sz="3800" b="1" dirty="0"/>
              <a:t>H</a:t>
            </a:r>
            <a:r>
              <a:rPr lang="da-DK" sz="3800" b="1" dirty="0" smtClean="0"/>
              <a:t>vorfor </a:t>
            </a:r>
            <a:r>
              <a:rPr lang="da-DK" sz="3800" b="1" dirty="0"/>
              <a:t>er der store og små sten</a:t>
            </a:r>
            <a:r>
              <a:rPr lang="da-DK" sz="3800" b="1" dirty="0" smtClean="0"/>
              <a:t>?”</a:t>
            </a:r>
          </a:p>
          <a:p>
            <a:r>
              <a:rPr lang="da-DK" sz="3800" b="1" dirty="0"/>
              <a:t>K</a:t>
            </a:r>
            <a:r>
              <a:rPr lang="da-DK" sz="3800" b="1" dirty="0" smtClean="0"/>
              <a:t>an </a:t>
            </a:r>
            <a:r>
              <a:rPr lang="da-DK" sz="3800" b="1" dirty="0"/>
              <a:t>fisk svømme baglæns</a:t>
            </a:r>
            <a:r>
              <a:rPr lang="da-DK" sz="3800" b="1" dirty="0" smtClean="0"/>
              <a:t>?</a:t>
            </a:r>
          </a:p>
          <a:p>
            <a:endParaRPr lang="en-US" sz="1600" b="1" dirty="0"/>
          </a:p>
          <a:p>
            <a:pPr marL="0" indent="0">
              <a:buNone/>
            </a:pPr>
            <a:endParaRPr lang="da-DK" dirty="0"/>
          </a:p>
        </p:txBody>
      </p:sp>
    </p:spTree>
    <p:extLst>
      <p:ext uri="{BB962C8B-B14F-4D97-AF65-F5344CB8AC3E}">
        <p14:creationId xmlns:p14="http://schemas.microsoft.com/office/powerpoint/2010/main" val="12353069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pPr>
              <a:defRPr/>
            </a:pPr>
            <a:r>
              <a:rPr lang="da-DK" b="1" dirty="0" smtClean="0">
                <a:effectLst>
                  <a:outerShdw blurRad="38100" dist="38100" dir="2700000" algn="tl">
                    <a:srgbClr val="C0C0C0"/>
                  </a:outerShdw>
                </a:effectLst>
                <a:latin typeface="+mn-lt"/>
              </a:rPr>
              <a:t>Pædagogiske principper </a:t>
            </a:r>
          </a:p>
        </p:txBody>
      </p:sp>
      <p:sp>
        <p:nvSpPr>
          <p:cNvPr id="19459" name="Rectangle 3"/>
          <p:cNvSpPr>
            <a:spLocks noGrp="1" noChangeArrowheads="1"/>
          </p:cNvSpPr>
          <p:nvPr>
            <p:ph sz="half" idx="1"/>
          </p:nvPr>
        </p:nvSpPr>
        <p:spPr>
          <a:xfrm>
            <a:off x="-1" y="1196752"/>
            <a:ext cx="5724129" cy="6336704"/>
          </a:xfrm>
        </p:spPr>
        <p:txBody>
          <a:bodyPr>
            <a:normAutofit/>
          </a:bodyPr>
          <a:lstStyle/>
          <a:p>
            <a:r>
              <a:rPr lang="da-DK" sz="2700" b="1" dirty="0" smtClean="0"/>
              <a:t>Hverdagssamtaler, social interaktion</a:t>
            </a:r>
          </a:p>
          <a:p>
            <a:r>
              <a:rPr lang="da-DK" sz="2700" b="1" dirty="0" smtClean="0"/>
              <a:t>Tid</a:t>
            </a:r>
            <a:r>
              <a:rPr lang="da-DK" sz="2700" b="1" dirty="0"/>
              <a:t>, </a:t>
            </a:r>
            <a:r>
              <a:rPr lang="da-DK" sz="2700" b="1" dirty="0" smtClean="0"/>
              <a:t>fordybelse</a:t>
            </a:r>
          </a:p>
          <a:p>
            <a:r>
              <a:rPr lang="da-DK" sz="2700" b="1" dirty="0" smtClean="0"/>
              <a:t>Fælles opmærksomhed, inter-subjektivitet</a:t>
            </a:r>
          </a:p>
          <a:p>
            <a:r>
              <a:rPr lang="da-DK" sz="2700" b="1" dirty="0" smtClean="0"/>
              <a:t>Pædagog/lærer </a:t>
            </a:r>
            <a:r>
              <a:rPr lang="da-DK" sz="2700" b="1" dirty="0"/>
              <a:t>lytter, </a:t>
            </a:r>
            <a:r>
              <a:rPr lang="da-DK" sz="2700" b="1" dirty="0" smtClean="0"/>
              <a:t>nysgerrigt</a:t>
            </a:r>
          </a:p>
          <a:p>
            <a:r>
              <a:rPr lang="da-DK" sz="2700" b="1" dirty="0" smtClean="0"/>
              <a:t>Og er </a:t>
            </a:r>
            <a:r>
              <a:rPr lang="da-DK" sz="2700" b="1" dirty="0" smtClean="0">
                <a:solidFill>
                  <a:srgbClr val="FF0000"/>
                </a:solidFill>
              </a:rPr>
              <a:t>medforsker</a:t>
            </a:r>
            <a:r>
              <a:rPr lang="da-DK" sz="2700" b="1" dirty="0" smtClean="0"/>
              <a:t> </a:t>
            </a:r>
            <a:r>
              <a:rPr lang="da-DK" sz="2700" b="1" dirty="0"/>
              <a:t>i </a:t>
            </a:r>
            <a:r>
              <a:rPr lang="da-DK" sz="2700" b="1" dirty="0" smtClean="0"/>
              <a:t>barnets </a:t>
            </a:r>
            <a:r>
              <a:rPr lang="da-DK" sz="2700" b="1" dirty="0" err="1" smtClean="0"/>
              <a:t>undren</a:t>
            </a:r>
            <a:endParaRPr lang="da-DK" sz="2700" b="1" dirty="0" smtClean="0"/>
          </a:p>
          <a:p>
            <a:r>
              <a:rPr lang="da-DK" sz="2700" b="1" dirty="0" smtClean="0"/>
              <a:t>Pædagogen anlægger et barneperspektiv</a:t>
            </a:r>
            <a:endParaRPr lang="da-DK" sz="2700" b="1" dirty="0"/>
          </a:p>
          <a:p>
            <a:r>
              <a:rPr lang="da-DK" sz="2700" b="1" dirty="0">
                <a:cs typeface="Times New Roman" pitchFamily="18" charset="0"/>
              </a:rPr>
              <a:t>Har ikke fokus på færdige og rigtige svar, </a:t>
            </a:r>
            <a:r>
              <a:rPr lang="da-DK" sz="2700" b="1" dirty="0" smtClean="0">
                <a:cs typeface="Times New Roman" pitchFamily="18" charset="0"/>
              </a:rPr>
              <a:t>men </a:t>
            </a:r>
            <a:r>
              <a:rPr lang="da-DK" sz="2700" b="1" dirty="0">
                <a:cs typeface="Times New Roman" pitchFamily="18" charset="0"/>
              </a:rPr>
              <a:t>principper bag </a:t>
            </a:r>
            <a:r>
              <a:rPr lang="da-DK" sz="2700" b="1" dirty="0" smtClean="0">
                <a:cs typeface="Times New Roman" pitchFamily="18" charset="0"/>
              </a:rPr>
              <a:t>fremtrædelsesformen</a:t>
            </a:r>
          </a:p>
          <a:p>
            <a:endParaRPr lang="da-DK" sz="2800" dirty="0" smtClean="0">
              <a:latin typeface="Comic Sans MS" pitchFamily="66"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420888"/>
            <a:ext cx="3012132" cy="399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9888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pPr>
              <a:defRPr/>
            </a:pPr>
            <a:r>
              <a:rPr lang="da-DK" b="1" dirty="0" smtClean="0">
                <a:effectLst>
                  <a:outerShdw blurRad="38100" dist="38100" dir="2700000" algn="tl">
                    <a:srgbClr val="C0C0C0"/>
                  </a:outerShdw>
                </a:effectLst>
                <a:latin typeface="+mn-lt"/>
              </a:rPr>
              <a:t>Bæredygtighedstemaer </a:t>
            </a:r>
          </a:p>
        </p:txBody>
      </p:sp>
      <p:sp>
        <p:nvSpPr>
          <p:cNvPr id="19459" name="Rectangle 3"/>
          <p:cNvSpPr>
            <a:spLocks noGrp="1" noChangeArrowheads="1"/>
          </p:cNvSpPr>
          <p:nvPr>
            <p:ph sz="half" idx="1"/>
          </p:nvPr>
        </p:nvSpPr>
        <p:spPr>
          <a:xfrm>
            <a:off x="-1" y="1417638"/>
            <a:ext cx="5148065" cy="5179714"/>
          </a:xfrm>
        </p:spPr>
        <p:txBody>
          <a:bodyPr>
            <a:normAutofit/>
          </a:bodyPr>
          <a:lstStyle/>
          <a:p>
            <a:r>
              <a:rPr lang="da-DK" sz="3200" b="1" dirty="0" smtClean="0">
                <a:latin typeface="Calibri" panose="020F0502020204030204" pitchFamily="34" charset="0"/>
                <a:cs typeface="Calibri" panose="020F0502020204030204" pitchFamily="34" charset="0"/>
              </a:rPr>
              <a:t>Affaldssortering, nedbrydning</a:t>
            </a:r>
          </a:p>
          <a:p>
            <a:r>
              <a:rPr lang="da-DK" sz="3200" b="1" dirty="0" smtClean="0">
                <a:latin typeface="Calibri" panose="020F0502020204030204" pitchFamily="34" charset="0"/>
                <a:cs typeface="Calibri" panose="020F0502020204030204" pitchFamily="34" charset="0"/>
              </a:rPr>
              <a:t>Plastikaffald, dyr dør</a:t>
            </a:r>
          </a:p>
          <a:p>
            <a:r>
              <a:rPr lang="da-DK" sz="3200" b="1" dirty="0" smtClean="0">
                <a:latin typeface="Calibri" panose="020F0502020204030204" pitchFamily="34" charset="0"/>
                <a:cs typeface="Calibri" panose="020F0502020204030204" pitchFamily="34" charset="0"/>
              </a:rPr>
              <a:t>Kompostering, regnorme</a:t>
            </a:r>
          </a:p>
          <a:p>
            <a:r>
              <a:rPr lang="da-DK" sz="3200" b="1" dirty="0" smtClean="0">
                <a:latin typeface="Calibri" panose="020F0502020204030204" pitchFamily="34" charset="0"/>
                <a:cs typeface="Calibri" panose="020F0502020204030204" pitchFamily="34" charset="0"/>
              </a:rPr>
              <a:t>Biodiversitet, insekthotel</a:t>
            </a:r>
          </a:p>
          <a:p>
            <a:r>
              <a:rPr lang="da-DK" sz="3200" b="1" dirty="0" smtClean="0">
                <a:latin typeface="Calibri" panose="020F0502020204030204" pitchFamily="34" charset="0"/>
                <a:cs typeface="Calibri" panose="020F0502020204030204" pitchFamily="34" charset="0"/>
              </a:rPr>
              <a:t>Vandets kredsløb, grundvand</a:t>
            </a:r>
          </a:p>
          <a:p>
            <a:r>
              <a:rPr lang="da-DK" sz="3200" b="1" dirty="0" smtClean="0">
                <a:latin typeface="Calibri" panose="020F0502020204030204" pitchFamily="34" charset="0"/>
                <a:cs typeface="Calibri" panose="020F0502020204030204" pitchFamily="34" charset="0"/>
              </a:rPr>
              <a:t>Isen smelter, vandet stiger, isbjørnen trues</a:t>
            </a:r>
          </a:p>
          <a:p>
            <a:endParaRPr lang="da-DK" sz="3200" b="1" dirty="0" smtClean="0">
              <a:latin typeface="Calibri" panose="020F0502020204030204" pitchFamily="34" charset="0"/>
              <a:cs typeface="Calibri" panose="020F0502020204030204" pitchFamily="34" charset="0"/>
            </a:endParaRPr>
          </a:p>
          <a:p>
            <a:endParaRPr lang="da-DK" sz="3200" b="1" dirty="0" smtClean="0">
              <a:latin typeface="Calibri" panose="020F0502020204030204" pitchFamily="34" charset="0"/>
              <a:cs typeface="Calibri" panose="020F0502020204030204" pitchFamily="34" charset="0"/>
            </a:endParaRPr>
          </a:p>
          <a:p>
            <a:endParaRPr lang="da-DK" sz="3200" b="1" dirty="0" smtClean="0">
              <a:latin typeface="Calibri" panose="020F0502020204030204" pitchFamily="34" charset="0"/>
              <a:cs typeface="Calibri" panose="020F0502020204030204" pitchFamily="34" charset="0"/>
            </a:endParaRPr>
          </a:p>
          <a:p>
            <a:endParaRPr lang="da-DK" sz="3200" b="1" dirty="0" smtClean="0">
              <a:latin typeface="Calibri" panose="020F0502020204030204" pitchFamily="34" charset="0"/>
              <a:cs typeface="Calibri" panose="020F0502020204030204" pitchFamily="34" charset="0"/>
            </a:endParaRPr>
          </a:p>
        </p:txBody>
      </p:sp>
      <p:pic>
        <p:nvPicPr>
          <p:cNvPr id="1026" name="Picture 2" descr="https://ams03pap001files.storage.live.com/y4msgS4pwrzJEz3SDxlpkwgoOev9D_HeoVWESMkFpNy9slYwq9I_ED2NP4gN6JbrOrjK_-G_pF6Fyw1tfa5L4NeGaAisVHcS1Ay7GUQIv-Y_D4HEMj0-Vqrxazjp5IIpBEzLsZbnwuMoNJ5ba_VZpV4AsOxQFH-gAfG1T-RSra1X6yf6uwclhlUEQdqdnGhKmyHdHlk-8uqorrvh1oLhXKbgQ/DSC03180.JPG?psid=1&amp;width=912&amp;height=68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10"/>
          <a:stretch/>
        </p:blipFill>
        <p:spPr bwMode="auto">
          <a:xfrm>
            <a:off x="5580112" y="1686827"/>
            <a:ext cx="3303990" cy="2738412"/>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4"/>
          <a:stretch>
            <a:fillRect/>
          </a:stretch>
        </p:blipFill>
        <p:spPr>
          <a:xfrm>
            <a:off x="5580112" y="4647390"/>
            <a:ext cx="3303990" cy="1937579"/>
          </a:xfrm>
          <a:prstGeom prst="rect">
            <a:avLst/>
          </a:prstGeom>
        </p:spPr>
      </p:pic>
    </p:spTree>
    <p:extLst>
      <p:ext uri="{BB962C8B-B14F-4D97-AF65-F5344CB8AC3E}">
        <p14:creationId xmlns:p14="http://schemas.microsoft.com/office/powerpoint/2010/main" val="1056157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5800" y="188913"/>
            <a:ext cx="7772400" cy="1079847"/>
          </a:xfrm>
        </p:spPr>
        <p:txBody>
          <a:bodyPr/>
          <a:lstStyle/>
          <a:p>
            <a:pPr eaLnBrk="1" hangingPunct="1">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Scientific </a:t>
            </a:r>
            <a:r>
              <a:rPr lang="da-DK" b="1" dirty="0" err="1"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playworld</a:t>
            </a:r>
            <a:endPar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20835" name="Pladsholder til indhold 3"/>
          <p:cNvSpPr>
            <a:spLocks noGrp="1"/>
          </p:cNvSpPr>
          <p:nvPr>
            <p:ph sz="half" idx="2"/>
          </p:nvPr>
        </p:nvSpPr>
        <p:spPr>
          <a:xfrm>
            <a:off x="5076825" y="1981200"/>
            <a:ext cx="4067175" cy="4824413"/>
          </a:xfrm>
        </p:spPr>
        <p:txBody>
          <a:bodyPr>
            <a:normAutofit lnSpcReduction="10000"/>
          </a:bodyPr>
          <a:lstStyle/>
          <a:p>
            <a:pPr lvl="1"/>
            <a:endParaRPr lang="da-DK" altLang="en-US" sz="3800" b="1" smtClean="0">
              <a:latin typeface="Comic Sans MS" panose="030F0702030302020204" pitchFamily="66" charset="0"/>
            </a:endParaRPr>
          </a:p>
          <a:p>
            <a:endParaRPr lang="da-DK" altLang="en-US" smtClean="0"/>
          </a:p>
          <a:p>
            <a:endParaRPr lang="da-DK" altLang="en-US" smtClean="0"/>
          </a:p>
          <a:p>
            <a:endParaRPr lang="da-DK" altLang="en-US" smtClean="0"/>
          </a:p>
          <a:p>
            <a:endParaRPr lang="da-DK" altLang="en-US" smtClean="0"/>
          </a:p>
          <a:p>
            <a:endParaRPr lang="da-DK" altLang="en-US" smtClean="0"/>
          </a:p>
          <a:p>
            <a:endParaRPr lang="da-DK" altLang="en-US" smtClean="0"/>
          </a:p>
          <a:p>
            <a:endParaRPr lang="da-DK" altLang="en-US" sz="2000" b="1" smtClean="0">
              <a:latin typeface="Comic Sans MS" panose="030F0702030302020204" pitchFamily="66" charset="0"/>
            </a:endParaRPr>
          </a:p>
          <a:p>
            <a:endParaRPr lang="da-DK" altLang="en-US" smtClean="0"/>
          </a:p>
        </p:txBody>
      </p:sp>
      <p:sp>
        <p:nvSpPr>
          <p:cNvPr id="120836" name="Pladsholder til indhold 1"/>
          <p:cNvSpPr>
            <a:spLocks noGrp="1"/>
          </p:cNvSpPr>
          <p:nvPr>
            <p:ph sz="half" idx="1"/>
          </p:nvPr>
        </p:nvSpPr>
        <p:spPr>
          <a:xfrm>
            <a:off x="395288" y="1412776"/>
            <a:ext cx="8424862" cy="5445224"/>
          </a:xfrm>
        </p:spPr>
        <p:txBody>
          <a:bodyPr>
            <a:normAutofit lnSpcReduction="10000"/>
          </a:bodyPr>
          <a:lstStyle/>
          <a:p>
            <a:r>
              <a:rPr lang="da-DK" altLang="da-DK" sz="2400" b="1" dirty="0" smtClean="0">
                <a:latin typeface="Calibri" panose="020F0502020204030204" pitchFamily="34" charset="0"/>
                <a:cs typeface="Calibri" panose="020F0502020204030204" pitchFamily="34" charset="0"/>
              </a:rPr>
              <a:t>En indledende fase hvor børnene erhverver grundlæggende </a:t>
            </a:r>
            <a:r>
              <a:rPr lang="da-DK" altLang="da-DK" sz="2400" b="1" u="sng" dirty="0" smtClean="0">
                <a:latin typeface="Calibri" panose="020F0502020204030204" pitchFamily="34" charset="0"/>
                <a:cs typeface="Calibri" panose="020F0502020204030204" pitchFamily="34" charset="0"/>
              </a:rPr>
              <a:t>kundskaber</a:t>
            </a:r>
            <a:r>
              <a:rPr lang="da-DK" altLang="da-DK" sz="2400" b="1" dirty="0" smtClean="0">
                <a:latin typeface="Calibri" panose="020F0502020204030204" pitchFamily="34" charset="0"/>
                <a:cs typeface="Calibri" panose="020F0502020204030204" pitchFamily="34" charset="0"/>
              </a:rPr>
              <a:t> i forhold til det efterfølgende tema.</a:t>
            </a:r>
          </a:p>
          <a:p>
            <a:r>
              <a:rPr lang="da-DK" altLang="da-DK" sz="2400" b="1" dirty="0" smtClean="0">
                <a:latin typeface="Calibri" panose="020F0502020204030204" pitchFamily="34" charset="0"/>
                <a:cs typeface="Calibri" panose="020F0502020204030204" pitchFamily="34" charset="0"/>
              </a:rPr>
              <a:t>Børnene introduceres til en </a:t>
            </a:r>
            <a:r>
              <a:rPr lang="da-DK" altLang="da-DK" sz="2400" b="1" u="sng" dirty="0" smtClean="0">
                <a:latin typeface="Calibri" panose="020F0502020204030204" pitchFamily="34" charset="0"/>
                <a:cs typeface="Calibri" panose="020F0502020204030204" pitchFamily="34" charset="0"/>
              </a:rPr>
              <a:t>fortælling</a:t>
            </a:r>
            <a:r>
              <a:rPr lang="da-DK" altLang="da-DK" sz="2400" b="1" dirty="0" smtClean="0">
                <a:latin typeface="Calibri" panose="020F0502020204030204" pitchFamily="34" charset="0"/>
                <a:cs typeface="Calibri" panose="020F0502020204030204" pitchFamily="34" charset="0"/>
              </a:rPr>
              <a:t>, der skal være rammen for de efterfølgende legeforløb. </a:t>
            </a:r>
          </a:p>
          <a:p>
            <a:r>
              <a:rPr lang="da-DK" altLang="da-DK" sz="2400" b="1" dirty="0" smtClean="0">
                <a:latin typeface="Calibri" panose="020F0502020204030204" pitchFamily="34" charset="0"/>
                <a:cs typeface="Calibri" panose="020F0502020204030204" pitchFamily="34" charset="0"/>
              </a:rPr>
              <a:t>Fortællingen omsættes til en </a:t>
            </a:r>
            <a:r>
              <a:rPr lang="da-DK" altLang="da-DK" sz="2400" b="1" u="sng" dirty="0" smtClean="0">
                <a:latin typeface="Calibri" panose="020F0502020204030204" pitchFamily="34" charset="0"/>
                <a:cs typeface="Calibri" panose="020F0502020204030204" pitchFamily="34" charset="0"/>
              </a:rPr>
              <a:t>kulturel enhed</a:t>
            </a:r>
            <a:r>
              <a:rPr lang="da-DK" altLang="da-DK" sz="2400" b="1" dirty="0" smtClean="0">
                <a:latin typeface="Calibri" panose="020F0502020204030204" pitchFamily="34" charset="0"/>
                <a:cs typeface="Calibri" panose="020F0502020204030204" pitchFamily="34" charset="0"/>
              </a:rPr>
              <a:t> – skib, tunnel</a:t>
            </a:r>
          </a:p>
          <a:p>
            <a:r>
              <a:rPr lang="da-DK" altLang="da-DK" sz="2400" b="1" dirty="0" smtClean="0">
                <a:latin typeface="Calibri" panose="020F0502020204030204" pitchFamily="34" charset="0"/>
                <a:cs typeface="Calibri" panose="020F0502020204030204" pitchFamily="34" charset="0"/>
              </a:rPr>
              <a:t>Børn og pædagoger bygger sammen en dynamisk forestillet </a:t>
            </a:r>
            <a:r>
              <a:rPr lang="da-DK" altLang="da-DK" sz="2400" b="1" u="sng" dirty="0" smtClean="0">
                <a:latin typeface="Calibri" panose="020F0502020204030204" pitchFamily="34" charset="0"/>
                <a:cs typeface="Calibri" panose="020F0502020204030204" pitchFamily="34" charset="0"/>
              </a:rPr>
              <a:t>legekontekst</a:t>
            </a:r>
          </a:p>
          <a:p>
            <a:r>
              <a:rPr lang="da-DK" altLang="da-DK" sz="2400" b="1" dirty="0" smtClean="0">
                <a:latin typeface="Calibri" panose="020F0502020204030204" pitchFamily="34" charset="0"/>
                <a:cs typeface="Calibri" panose="020F0502020204030204" pitchFamily="34" charset="0"/>
              </a:rPr>
              <a:t>Børnene starter en </a:t>
            </a:r>
            <a:r>
              <a:rPr lang="da-DK" altLang="da-DK" sz="2400" b="1" u="sng" dirty="0" smtClean="0">
                <a:latin typeface="Calibri" panose="020F0502020204030204" pitchFamily="34" charset="0"/>
                <a:cs typeface="Calibri" panose="020F0502020204030204" pitchFamily="34" charset="0"/>
              </a:rPr>
              <a:t>legerejse</a:t>
            </a:r>
            <a:r>
              <a:rPr lang="da-DK" altLang="da-DK" sz="2400" b="1" dirty="0" smtClean="0">
                <a:latin typeface="Calibri" panose="020F0502020204030204" pitchFamily="34" charset="0"/>
                <a:cs typeface="Calibri" panose="020F0502020204030204" pitchFamily="34" charset="0"/>
              </a:rPr>
              <a:t>, hvor de udforsker og skaber en bred fortælling.</a:t>
            </a:r>
          </a:p>
          <a:p>
            <a:r>
              <a:rPr lang="da-DK" altLang="da-DK" sz="2400" b="1" dirty="0" smtClean="0">
                <a:latin typeface="Calibri" panose="020F0502020204030204" pitchFamily="34" charset="0"/>
                <a:cs typeface="Calibri" panose="020F0502020204030204" pitchFamily="34" charset="0"/>
              </a:rPr>
              <a:t>Børn og pædagoger leger sammen i både små og store grupper – de skaber dramatiseringer båret af viden og stærke følelser.</a:t>
            </a:r>
          </a:p>
          <a:p>
            <a:endParaRPr lang="da-DK" altLang="da-DK" sz="2400" b="1" dirty="0" smtClean="0">
              <a:latin typeface="Calibri" panose="020F0502020204030204" pitchFamily="34" charset="0"/>
              <a:cs typeface="Calibri" panose="020F0502020204030204" pitchFamily="34" charset="0"/>
            </a:endParaRPr>
          </a:p>
          <a:p>
            <a:pPr marL="0" indent="0">
              <a:buNone/>
            </a:pPr>
            <a:r>
              <a:rPr lang="da-DK" sz="2400" b="1" dirty="0">
                <a:cs typeface="Calibri" panose="020F0502020204030204" pitchFamily="34" charset="0"/>
              </a:rPr>
              <a:t>Marylin </a:t>
            </a:r>
            <a:r>
              <a:rPr lang="da-DK" sz="2400" b="1" dirty="0" err="1">
                <a:cs typeface="Calibri" panose="020F0502020204030204" pitchFamily="34" charset="0"/>
              </a:rPr>
              <a:t>Fleer</a:t>
            </a:r>
            <a:endParaRPr lang="da-DK" sz="2400" b="1" dirty="0">
              <a:cs typeface="Calibri" panose="020F0502020204030204" pitchFamily="34" charset="0"/>
            </a:endParaRPr>
          </a:p>
          <a:p>
            <a:pPr marL="0" indent="0">
              <a:buNone/>
            </a:pPr>
            <a:endParaRPr lang="da-DK" altLang="da-DK" b="1" dirty="0" smtClean="0"/>
          </a:p>
        </p:txBody>
      </p:sp>
    </p:spTree>
    <p:extLst>
      <p:ext uri="{BB962C8B-B14F-4D97-AF65-F5344CB8AC3E}">
        <p14:creationId xmlns:p14="http://schemas.microsoft.com/office/powerpoint/2010/main" val="40414942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188913"/>
            <a:ext cx="8713787" cy="1214437"/>
          </a:xfrm>
        </p:spPr>
        <p:txBody>
          <a:bodyPr>
            <a:normAutofit fontScale="90000"/>
          </a:bodyPr>
          <a:lstStyle/>
          <a:p>
            <a:pPr>
              <a:defRPr/>
            </a:pPr>
            <a:r>
              <a:rPr lang="da-DK" b="1" dirty="0" smtClean="0"/>
              <a:t/>
            </a:r>
            <a:br>
              <a:rPr lang="da-DK" b="1" dirty="0" smtClean="0"/>
            </a:b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Science- og bæredygtigheds Play </a:t>
            </a: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a:t>
            </a:r>
            <a:r>
              <a:rPr lang="da-DK" b="1" dirty="0" smtClean="0">
                <a:effectLst>
                  <a:outerShdw blurRad="38100" dist="38100" dir="2700000" algn="tl">
                    <a:srgbClr val="000000">
                      <a:alpha val="43137"/>
                    </a:srgbClr>
                  </a:outerShdw>
                </a:effectLst>
              </a:rPr>
              <a:t> </a:t>
            </a:r>
            <a:r>
              <a:rPr lang="da-DK" b="1" dirty="0">
                <a:solidFill>
                  <a:srgbClr val="FF0000"/>
                </a:solidFill>
              </a:rPr>
              <a:t/>
            </a:r>
            <a:br>
              <a:rPr lang="da-DK" b="1" dirty="0">
                <a:solidFill>
                  <a:srgbClr val="FF0000"/>
                </a:solidFill>
              </a:rPr>
            </a:br>
            <a:endParaRPr lang="da-DK" sz="3600" b="1" dirty="0"/>
          </a:p>
        </p:txBody>
      </p:sp>
      <p:sp>
        <p:nvSpPr>
          <p:cNvPr id="83971" name="Pladsholder til indhold 2"/>
          <p:cNvSpPr>
            <a:spLocks noGrp="1"/>
          </p:cNvSpPr>
          <p:nvPr>
            <p:ph sz="half" idx="1"/>
          </p:nvPr>
        </p:nvSpPr>
        <p:spPr/>
        <p:txBody>
          <a:bodyPr>
            <a:normAutofit lnSpcReduction="10000"/>
          </a:bodyPr>
          <a:lstStyle/>
          <a:p>
            <a:pPr>
              <a:defRPr/>
            </a:pPr>
            <a:endParaRPr lang="da-DK" altLang="da-DK" smtClean="0"/>
          </a:p>
          <a:p>
            <a:pPr>
              <a:defRPr/>
            </a:pPr>
            <a:endParaRPr lang="da-DK" altLang="da-DK" smtClean="0"/>
          </a:p>
        </p:txBody>
      </p:sp>
      <p:sp>
        <p:nvSpPr>
          <p:cNvPr id="6" name="Pladsholder til indhold 5"/>
          <p:cNvSpPr>
            <a:spLocks noGrp="1"/>
          </p:cNvSpPr>
          <p:nvPr>
            <p:ph sz="half" idx="2"/>
          </p:nvPr>
        </p:nvSpPr>
        <p:spPr>
          <a:xfrm>
            <a:off x="4648200" y="1981200"/>
            <a:ext cx="3810000" cy="4687888"/>
          </a:xfrm>
        </p:spPr>
        <p:txBody>
          <a:bodyPr>
            <a:normAutofit lnSpcReduction="10000"/>
          </a:bodyPr>
          <a:lstStyle/>
          <a:p>
            <a:pPr>
              <a:defRPr/>
            </a:pPr>
            <a:endParaRPr lang="da-DK" dirty="0" smtClean="0"/>
          </a:p>
          <a:p>
            <a:pPr>
              <a:defRPr/>
            </a:pPr>
            <a:endParaRPr lang="da-DK" dirty="0"/>
          </a:p>
          <a:p>
            <a:pPr>
              <a:defRPr/>
            </a:pPr>
            <a:endParaRPr lang="da-DK" dirty="0" smtClean="0"/>
          </a:p>
          <a:p>
            <a:pPr>
              <a:defRPr/>
            </a:pPr>
            <a:endParaRPr lang="da-DK" dirty="0"/>
          </a:p>
          <a:p>
            <a:pPr>
              <a:defRPr/>
            </a:pPr>
            <a:endParaRPr lang="da-DK" b="1" dirty="0" smtClean="0">
              <a:latin typeface="Calibri" panose="020F0502020204030204" pitchFamily="34" charset="0"/>
              <a:cs typeface="Calibri" panose="020F0502020204030204" pitchFamily="34" charset="0"/>
            </a:endParaRPr>
          </a:p>
          <a:p>
            <a:pPr marL="0" indent="0">
              <a:buFontTx/>
              <a:buNone/>
              <a:defRPr/>
            </a:pPr>
            <a:r>
              <a:rPr lang="da-DK" b="1" dirty="0" smtClean="0">
                <a:latin typeface="Calibri" panose="020F0502020204030204" pitchFamily="34" charset="0"/>
                <a:cs typeface="Calibri" panose="020F0502020204030204" pitchFamily="34" charset="0"/>
              </a:rPr>
              <a:t>Børnene bygger et plastik-omdanner skib – og leger</a:t>
            </a:r>
          </a:p>
          <a:p>
            <a:pPr>
              <a:defRPr/>
            </a:pPr>
            <a:endParaRPr lang="da-DK" b="1" dirty="0" smtClean="0">
              <a:latin typeface="Calibri" panose="020F0502020204030204" pitchFamily="34" charset="0"/>
              <a:cs typeface="Calibri" panose="020F0502020204030204" pitchFamily="34" charset="0"/>
            </a:endParaRPr>
          </a:p>
          <a:p>
            <a:pPr marL="0" indent="0">
              <a:buFontTx/>
              <a:buNone/>
              <a:defRPr/>
            </a:pPr>
            <a:r>
              <a:rPr lang="da-DK" sz="2400" b="1" dirty="0" smtClean="0">
                <a:latin typeface="Calibri" panose="020F0502020204030204" pitchFamily="34" charset="0"/>
                <a:cs typeface="Calibri" panose="020F0502020204030204" pitchFamily="34" charset="0"/>
              </a:rPr>
              <a:t>Broström &amp; Frøkjær, 2021</a:t>
            </a:r>
            <a:endParaRPr lang="da-DK" sz="2400" b="1" dirty="0">
              <a:latin typeface="Calibri" panose="020F0502020204030204" pitchFamily="34" charset="0"/>
              <a:cs typeface="Calibri" panose="020F0502020204030204" pitchFamily="34" charset="0"/>
            </a:endParaRPr>
          </a:p>
        </p:txBody>
      </p:sp>
      <p:sp>
        <p:nvSpPr>
          <p:cNvPr id="12288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a-DK" altLang="da-DK" sz="2400"/>
          </a:p>
        </p:txBody>
      </p:sp>
      <p:pic>
        <p:nvPicPr>
          <p:cNvPr id="122886" name="Billede 2" descr="IMG_6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485900"/>
            <a:ext cx="3506788"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Billede 6"/>
          <p:cNvPicPr>
            <a:picLocks noChangeAspect="1" noChangeArrowheads="1"/>
          </p:cNvPicPr>
          <p:nvPr/>
        </p:nvPicPr>
        <p:blipFill>
          <a:blip r:embed="rId4">
            <a:extLst>
              <a:ext uri="{28A0092B-C50C-407E-A947-70E740481C1C}">
                <a14:useLocalDpi xmlns:a14="http://schemas.microsoft.com/office/drawing/2010/main" val="0"/>
              </a:ext>
            </a:extLst>
          </a:blip>
          <a:srcRect l="23692" t="23322" r="23579" b="7893"/>
          <a:stretch>
            <a:fillRect/>
          </a:stretch>
        </p:blipFill>
        <p:spPr bwMode="auto">
          <a:xfrm>
            <a:off x="284163" y="1481138"/>
            <a:ext cx="341312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35" descr="A picture containing outdoor, bird, water, aquatic bird&#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359275"/>
            <a:ext cx="34321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1770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pPr>
              <a:defRPr/>
            </a:pPr>
            <a:r>
              <a:rPr lang="da-DK" b="1" dirty="0" smtClean="0">
                <a:effectLst>
                  <a:outerShdw blurRad="38100" dist="38100" dir="2700000" algn="tl">
                    <a:srgbClr val="C0C0C0"/>
                  </a:outerShdw>
                </a:effectLst>
                <a:latin typeface="+mn-lt"/>
              </a:rPr>
              <a:t>Klimaangst – optimisme?</a:t>
            </a:r>
          </a:p>
        </p:txBody>
      </p:sp>
      <p:sp>
        <p:nvSpPr>
          <p:cNvPr id="19459" name="Rectangle 3"/>
          <p:cNvSpPr>
            <a:spLocks noGrp="1" noChangeArrowheads="1"/>
          </p:cNvSpPr>
          <p:nvPr>
            <p:ph idx="1"/>
          </p:nvPr>
        </p:nvSpPr>
        <p:spPr>
          <a:xfrm>
            <a:off x="457200" y="1340768"/>
            <a:ext cx="8229600" cy="5517232"/>
          </a:xfrm>
        </p:spPr>
        <p:txBody>
          <a:bodyPr>
            <a:normAutofit fontScale="77500" lnSpcReduction="20000"/>
          </a:bodyPr>
          <a:lstStyle/>
          <a:p>
            <a:r>
              <a:rPr lang="da-DK" sz="4000" b="1" dirty="0" smtClean="0"/>
              <a:t>Vi skal ikke skal lægge låg på angsten og bagatellisere, men svare børnene, være tydelige og beroligende. </a:t>
            </a:r>
          </a:p>
          <a:p>
            <a:r>
              <a:rPr lang="da-DK" sz="4000" b="1" dirty="0" smtClean="0"/>
              <a:t>Vi skal styrke børnenes mod, således at de kan overvinde angsten gennem vores fælles indsats for større bæredygtighed. </a:t>
            </a:r>
          </a:p>
          <a:p>
            <a:pPr marL="0" indent="0">
              <a:buNone/>
            </a:pPr>
            <a:r>
              <a:rPr lang="da-DK" sz="2900" b="1" dirty="0" smtClean="0"/>
              <a:t>Per </a:t>
            </a:r>
            <a:r>
              <a:rPr lang="da-DK" sz="2900" b="1" dirty="0"/>
              <a:t>Schultz Jørgensen </a:t>
            </a:r>
            <a:r>
              <a:rPr lang="da-DK" sz="2900" b="1" dirty="0" smtClean="0"/>
              <a:t>Jørgensen</a:t>
            </a:r>
            <a:r>
              <a:rPr lang="da-DK" sz="2900" b="1" dirty="0"/>
              <a:t>, </a:t>
            </a:r>
            <a:r>
              <a:rPr lang="da-DK" sz="2900" b="1" dirty="0" smtClean="0"/>
              <a:t>2020</a:t>
            </a:r>
          </a:p>
          <a:p>
            <a:r>
              <a:rPr lang="da-DK" sz="4000" b="1" dirty="0"/>
              <a:t>Vi må skabe en balance mellem håb og </a:t>
            </a:r>
            <a:r>
              <a:rPr lang="da-DK" sz="4000" b="1" dirty="0" smtClean="0"/>
              <a:t>håbløshed</a:t>
            </a:r>
            <a:r>
              <a:rPr lang="da-DK" sz="4000" b="1" dirty="0"/>
              <a:t> </a:t>
            </a:r>
            <a:r>
              <a:rPr lang="da-DK" sz="4000" b="1" dirty="0" smtClean="0"/>
              <a:t>– og rejse </a:t>
            </a:r>
            <a:r>
              <a:rPr lang="da-DK" sz="4000" b="1" dirty="0"/>
              <a:t>to magtbastioner, nemlig kærlighed og </a:t>
            </a:r>
            <a:r>
              <a:rPr lang="da-DK" sz="4000" b="1" dirty="0" smtClean="0"/>
              <a:t>raseri:</a:t>
            </a:r>
          </a:p>
          <a:p>
            <a:r>
              <a:rPr lang="da-DK" sz="4000" b="1" dirty="0" smtClean="0"/>
              <a:t>Kærlighed </a:t>
            </a:r>
            <a:r>
              <a:rPr lang="da-DK" sz="4000" b="1" dirty="0"/>
              <a:t>til naturen og give plads til deres vrede, når de opdager, hvordan mennesker destruerer </a:t>
            </a:r>
            <a:r>
              <a:rPr lang="da-DK" sz="4000" b="1" dirty="0" smtClean="0"/>
              <a:t>naturen. </a:t>
            </a:r>
            <a:endParaRPr lang="da-DK" sz="4000" b="1" dirty="0"/>
          </a:p>
          <a:p>
            <a:endParaRPr lang="da-DK" sz="4000" b="1" dirty="0"/>
          </a:p>
          <a:p>
            <a:pPr marL="0" indent="0">
              <a:buNone/>
            </a:pPr>
            <a:endParaRPr lang="da-DK" sz="3200" b="1" dirty="0" smtClean="0">
              <a:latin typeface="Calibri" panose="020F0502020204030204" pitchFamily="34" charset="0"/>
              <a:cs typeface="Calibri" panose="020F0502020204030204" pitchFamily="34" charset="0"/>
            </a:endParaRPr>
          </a:p>
          <a:p>
            <a:endParaRPr lang="da-DK" sz="32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037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1640" y="404664"/>
            <a:ext cx="6368753" cy="4093428"/>
          </a:xfrm>
          <a:prstGeom prst="rect">
            <a:avLst/>
          </a:prstGeom>
          <a:noFill/>
        </p:spPr>
        <p:txBody>
          <a:bodyPr wrap="square" rtlCol="0">
            <a:spAutoFit/>
          </a:bodyPr>
          <a:lstStyle/>
          <a:p>
            <a:pPr algn="ctr"/>
            <a:r>
              <a:rPr lang="da-DK" sz="4000" b="1" dirty="0" smtClean="0"/>
              <a:t>15.15 – 16.00 </a:t>
            </a:r>
          </a:p>
          <a:p>
            <a:pPr algn="ctr"/>
            <a:r>
              <a:rPr lang="da-DK" sz="4400" b="1" dirty="0" smtClean="0">
                <a:solidFill>
                  <a:srgbClr val="FF0000"/>
                </a:solidFill>
              </a:rPr>
              <a:t>Opsamling og løse ender</a:t>
            </a:r>
          </a:p>
          <a:p>
            <a:pPr algn="ctr"/>
            <a:endParaRPr lang="da-DK" sz="4400" b="1" dirty="0">
              <a:solidFill>
                <a:srgbClr val="FF0000"/>
              </a:solidFill>
            </a:endParaRPr>
          </a:p>
          <a:p>
            <a:pPr algn="ctr"/>
            <a:endParaRPr lang="da-DK" sz="4400" b="1" dirty="0" smtClean="0">
              <a:solidFill>
                <a:srgbClr val="FF0000"/>
              </a:solidFill>
            </a:endParaRPr>
          </a:p>
          <a:p>
            <a:pPr algn="ctr"/>
            <a:endParaRPr lang="da-DK" sz="4400" b="1" dirty="0">
              <a:solidFill>
                <a:srgbClr val="FF0000"/>
              </a:solidFill>
            </a:endParaRPr>
          </a:p>
          <a:p>
            <a:pPr algn="ctr"/>
            <a:endParaRPr lang="da-DK" sz="4400" b="1" dirty="0" smtClean="0">
              <a:solidFill>
                <a:srgbClr val="FF0000"/>
              </a:solidFill>
            </a:endParaRPr>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980" y="2492896"/>
            <a:ext cx="5522146" cy="3672408"/>
          </a:xfrm>
          <a:prstGeom prst="rect">
            <a:avLst/>
          </a:prstGeom>
        </p:spPr>
      </p:pic>
    </p:spTree>
    <p:extLst>
      <p:ext uri="{BB962C8B-B14F-4D97-AF65-F5344CB8AC3E}">
        <p14:creationId xmlns:p14="http://schemas.microsoft.com/office/powerpoint/2010/main" val="4095636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dirty="0">
                <a:effectLst>
                  <a:outerShdw blurRad="38100" dist="38100" dir="2700000" algn="tl">
                    <a:srgbClr val="000000">
                      <a:alpha val="43137"/>
                    </a:srgbClr>
                  </a:outerShdw>
                </a:effectLst>
                <a:latin typeface="+mn-lt"/>
              </a:rPr>
              <a:t>Opmærksomhed - pædagogens rolle</a:t>
            </a:r>
          </a:p>
        </p:txBody>
      </p:sp>
      <p:sp>
        <p:nvSpPr>
          <p:cNvPr id="3" name="Pladsholder til indhold 2"/>
          <p:cNvSpPr>
            <a:spLocks noGrp="1"/>
          </p:cNvSpPr>
          <p:nvPr>
            <p:ph sz="half" idx="1"/>
          </p:nvPr>
        </p:nvSpPr>
        <p:spPr>
          <a:xfrm>
            <a:off x="457200" y="1600200"/>
            <a:ext cx="4933176" cy="4525963"/>
          </a:xfrm>
        </p:spPr>
        <p:txBody>
          <a:bodyPr>
            <a:noAutofit/>
          </a:bodyPr>
          <a:lstStyle/>
          <a:p>
            <a:pPr marL="0" indent="0">
              <a:buNone/>
            </a:pPr>
            <a:r>
              <a:rPr lang="da-DK" sz="2800" b="1" dirty="0"/>
              <a:t>Pædagogen sørger for, at børnene….</a:t>
            </a:r>
          </a:p>
          <a:p>
            <a:r>
              <a:rPr lang="da-DK" sz="2800" b="1" dirty="0"/>
              <a:t>er aktivt handlende med konkrete materialer</a:t>
            </a:r>
          </a:p>
          <a:p>
            <a:r>
              <a:rPr lang="da-DK" sz="2800" b="1" dirty="0"/>
              <a:t>får mulighed for aktivt at bruge værktøj</a:t>
            </a:r>
          </a:p>
          <a:p>
            <a:r>
              <a:rPr lang="da-DK" sz="2800" b="1" dirty="0"/>
              <a:t>bemærker sig andre børns oplevelses- og glædesudbrud</a:t>
            </a:r>
          </a:p>
          <a:p>
            <a:r>
              <a:rPr lang="da-DK" sz="2800" b="1" dirty="0"/>
              <a:t>indgår i virksomheder præget af oplevelser, opdagelse og glæde </a:t>
            </a:r>
          </a:p>
          <a:p>
            <a:endParaRPr lang="da-DK" b="1" dirty="0"/>
          </a:p>
        </p:txBody>
      </p:sp>
      <p:pic>
        <p:nvPicPr>
          <p:cNvPr id="5" name="Pladsholder til indhold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321" t="6274" r="8155"/>
          <a:stretch/>
        </p:blipFill>
        <p:spPr>
          <a:xfrm>
            <a:off x="5992897" y="1556793"/>
            <a:ext cx="2954525" cy="2237108"/>
          </a:xfrm>
        </p:spPr>
      </p:pic>
      <p:pic>
        <p:nvPicPr>
          <p:cNvPr id="6" name="Billede 5"/>
          <p:cNvPicPr>
            <a:picLocks noChangeAspect="1"/>
          </p:cNvPicPr>
          <p:nvPr/>
        </p:nvPicPr>
        <p:blipFill rotWithShape="1">
          <a:blip r:embed="rId4" cstate="print">
            <a:extLst>
              <a:ext uri="{28A0092B-C50C-407E-A947-70E740481C1C}">
                <a14:useLocalDpi xmlns:a14="http://schemas.microsoft.com/office/drawing/2010/main" val="0"/>
              </a:ext>
            </a:extLst>
          </a:blip>
          <a:srcRect t="18338" b="12743"/>
          <a:stretch/>
        </p:blipFill>
        <p:spPr>
          <a:xfrm>
            <a:off x="5992897" y="3933056"/>
            <a:ext cx="2977742" cy="2736305"/>
          </a:xfrm>
          <a:prstGeom prst="rect">
            <a:avLst/>
          </a:prstGeom>
        </p:spPr>
      </p:pic>
    </p:spTree>
    <p:extLst>
      <p:ext uri="{BB962C8B-B14F-4D97-AF65-F5344CB8AC3E}">
        <p14:creationId xmlns:p14="http://schemas.microsoft.com/office/powerpoint/2010/main" val="706906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effectLst>
                  <a:outerShdw blurRad="38100" dist="38100" dir="2700000" algn="tl">
                    <a:srgbClr val="000000">
                      <a:alpha val="43137"/>
                    </a:srgbClr>
                  </a:outerShdw>
                </a:effectLst>
              </a:rPr>
              <a:t>Fra interesse til nysgerrighed</a:t>
            </a:r>
          </a:p>
        </p:txBody>
      </p:sp>
      <p:sp>
        <p:nvSpPr>
          <p:cNvPr id="3" name="Pladsholder til indhold 2"/>
          <p:cNvSpPr>
            <a:spLocks noGrp="1"/>
          </p:cNvSpPr>
          <p:nvPr>
            <p:ph sz="half" idx="1"/>
          </p:nvPr>
        </p:nvSpPr>
        <p:spPr>
          <a:xfrm>
            <a:off x="457200" y="1579490"/>
            <a:ext cx="4042792" cy="5182499"/>
          </a:xfrm>
        </p:spPr>
        <p:txBody>
          <a:bodyPr>
            <a:normAutofit/>
          </a:bodyPr>
          <a:lstStyle/>
          <a:p>
            <a:r>
              <a:rPr lang="da-DK" sz="3200" b="1" dirty="0" smtClean="0"/>
              <a:t>Opmærksomhed kan føre til en </a:t>
            </a:r>
            <a:r>
              <a:rPr lang="da-DK" sz="3200" b="1" dirty="0"/>
              <a:t>stabil interesse </a:t>
            </a:r>
            <a:r>
              <a:rPr lang="da-DK" sz="3200" b="1" dirty="0" smtClean="0"/>
              <a:t>og en lyst til </a:t>
            </a:r>
            <a:r>
              <a:rPr lang="da-DK" sz="3200" b="1" dirty="0"/>
              <a:t>undersøge sagen nærmere</a:t>
            </a:r>
          </a:p>
          <a:p>
            <a:r>
              <a:rPr lang="da-DK" sz="3200" b="1" dirty="0"/>
              <a:t>Med andre ord indleder barnet en nysgerrig aktivitet</a:t>
            </a:r>
          </a:p>
          <a:p>
            <a:endParaRPr lang="da-DK" dirty="0"/>
          </a:p>
        </p:txBody>
      </p:sp>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l="20075" t="8657" r="22439" b="13381"/>
          <a:stretch/>
        </p:blipFill>
        <p:spPr>
          <a:xfrm>
            <a:off x="5796136" y="1579490"/>
            <a:ext cx="2520280" cy="2278609"/>
          </a:xfrm>
          <a:prstGeom prst="rect">
            <a:avLst/>
          </a:prstGeom>
        </p:spPr>
      </p:pic>
      <p:pic>
        <p:nvPicPr>
          <p:cNvPr id="9" name="Bille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3" y="4019951"/>
            <a:ext cx="4113059" cy="2742039"/>
          </a:xfrm>
          <a:prstGeom prst="rect">
            <a:avLst/>
          </a:prstGeom>
        </p:spPr>
      </p:pic>
    </p:spTree>
    <p:extLst>
      <p:ext uri="{BB962C8B-B14F-4D97-AF65-F5344CB8AC3E}">
        <p14:creationId xmlns:p14="http://schemas.microsoft.com/office/powerpoint/2010/main" val="1694359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a:effectLst>
                  <a:outerShdw blurRad="38100" dist="38100" dir="2700000" algn="tl">
                    <a:srgbClr val="000000">
                      <a:alpha val="43137"/>
                    </a:srgbClr>
                  </a:outerShdw>
                </a:effectLst>
                <a:latin typeface="+mn-lt"/>
              </a:rPr>
              <a:t>Nysgerrighed</a:t>
            </a:r>
          </a:p>
        </p:txBody>
      </p:sp>
      <p:sp>
        <p:nvSpPr>
          <p:cNvPr id="3" name="Pladsholder til indhold 2"/>
          <p:cNvSpPr>
            <a:spLocks noGrp="1"/>
          </p:cNvSpPr>
          <p:nvPr>
            <p:ph sz="half" idx="1"/>
          </p:nvPr>
        </p:nvSpPr>
        <p:spPr>
          <a:xfrm>
            <a:off x="457200" y="1600200"/>
            <a:ext cx="5194920" cy="4997152"/>
          </a:xfrm>
        </p:spPr>
        <p:txBody>
          <a:bodyPr>
            <a:normAutofit/>
          </a:bodyPr>
          <a:lstStyle/>
          <a:p>
            <a:pPr marL="0" indent="0">
              <a:buNone/>
            </a:pPr>
            <a:r>
              <a:rPr lang="da-DK" b="1" dirty="0"/>
              <a:t>Nysgerrighed ses som </a:t>
            </a:r>
            <a:r>
              <a:rPr lang="da-DK" b="1" dirty="0" smtClean="0"/>
              <a:t>….</a:t>
            </a:r>
          </a:p>
          <a:p>
            <a:r>
              <a:rPr lang="da-DK" b="1" dirty="0" smtClean="0"/>
              <a:t>”</a:t>
            </a:r>
            <a:r>
              <a:rPr lang="da-DK" b="1" dirty="0"/>
              <a:t>en appetit for kundskab” – </a:t>
            </a:r>
            <a:r>
              <a:rPr lang="da-DK" b="1" dirty="0" smtClean="0"/>
              <a:t>en trang </a:t>
            </a:r>
            <a:r>
              <a:rPr lang="da-DK" b="1" dirty="0"/>
              <a:t>for at opnå en dybere forståelse</a:t>
            </a:r>
          </a:p>
          <a:p>
            <a:pPr marL="0" indent="0">
              <a:buNone/>
            </a:pPr>
            <a:r>
              <a:rPr lang="da-DK" sz="2400" b="1" dirty="0"/>
              <a:t>	</a:t>
            </a:r>
            <a:r>
              <a:rPr lang="da-DK" sz="2400" b="1" dirty="0" err="1"/>
              <a:t>Loewenstein</a:t>
            </a:r>
            <a:r>
              <a:rPr lang="da-DK" sz="2400" b="1" dirty="0"/>
              <a:t> 1994</a:t>
            </a:r>
            <a:endParaRPr lang="da-DK" sz="1000" b="1" dirty="0"/>
          </a:p>
          <a:p>
            <a:r>
              <a:rPr lang="da-DK" b="1" dirty="0" smtClean="0"/>
              <a:t> </a:t>
            </a:r>
            <a:r>
              <a:rPr lang="da-DK" b="1" dirty="0"/>
              <a:t>en stræben og intens ønske om at udforske </a:t>
            </a:r>
            <a:r>
              <a:rPr lang="da-DK" b="1" dirty="0" smtClean="0"/>
              <a:t>nye</a:t>
            </a:r>
            <a:r>
              <a:rPr lang="da-DK" b="1" dirty="0"/>
              <a:t>, udfordrende og ikke kendte begivenheder</a:t>
            </a:r>
          </a:p>
          <a:p>
            <a:pPr marL="0" indent="0">
              <a:buNone/>
            </a:pPr>
            <a:r>
              <a:rPr lang="da-DK" sz="2400" b="1" dirty="0"/>
              <a:t>	</a:t>
            </a:r>
            <a:r>
              <a:rPr lang="da-DK" sz="2400" b="1" dirty="0" err="1"/>
              <a:t>Kashdan</a:t>
            </a:r>
            <a:r>
              <a:rPr lang="da-DK" sz="2400" b="1" dirty="0"/>
              <a:t> &amp; Silvia 2009 </a:t>
            </a:r>
            <a:endParaRPr lang="da-DK" b="1" dirty="0"/>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749" y="1786186"/>
            <a:ext cx="3230333" cy="4307110"/>
          </a:xfrm>
          <a:prstGeom prst="rect">
            <a:avLst/>
          </a:prstGeom>
        </p:spPr>
      </p:pic>
    </p:spTree>
    <p:extLst>
      <p:ext uri="{BB962C8B-B14F-4D97-AF65-F5344CB8AC3E}">
        <p14:creationId xmlns:p14="http://schemas.microsoft.com/office/powerpoint/2010/main" val="1288788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8229600" cy="504056"/>
          </a:xfrm>
        </p:spPr>
        <p:txBody>
          <a:bodyPr>
            <a:noAutofit/>
          </a:bodyPr>
          <a:lstStyle/>
          <a:p>
            <a:r>
              <a:rPr lang="da-DK" b="1" dirty="0">
                <a:effectLst>
                  <a:outerShdw blurRad="38100" dist="38100" dir="2700000" algn="tl">
                    <a:srgbClr val="000000">
                      <a:alpha val="43137"/>
                    </a:srgbClr>
                  </a:outerShdw>
                </a:effectLst>
                <a:latin typeface="+mn-lt"/>
              </a:rPr>
              <a:t/>
            </a:r>
            <a:br>
              <a:rPr lang="da-DK" b="1" dirty="0">
                <a:effectLst>
                  <a:outerShdw blurRad="38100" dist="38100" dir="2700000" algn="tl">
                    <a:srgbClr val="000000">
                      <a:alpha val="43137"/>
                    </a:srgbClr>
                  </a:outerShdw>
                </a:effectLst>
                <a:latin typeface="+mn-lt"/>
              </a:rPr>
            </a:br>
            <a:r>
              <a:rPr lang="da-DK" b="1" dirty="0" smtClean="0">
                <a:effectLst>
                  <a:outerShdw blurRad="38100" dist="38100" dir="2700000" algn="tl">
                    <a:srgbClr val="000000">
                      <a:alpha val="43137"/>
                    </a:srgbClr>
                  </a:outerShdw>
                </a:effectLst>
                <a:latin typeface="+mn-lt"/>
              </a:rPr>
              <a:t>Pædagogens </a:t>
            </a:r>
            <a:r>
              <a:rPr lang="da-DK" b="1" dirty="0">
                <a:effectLst>
                  <a:outerShdw blurRad="38100" dist="38100" dir="2700000" algn="tl">
                    <a:srgbClr val="000000">
                      <a:alpha val="43137"/>
                    </a:srgbClr>
                  </a:outerShdw>
                </a:effectLst>
                <a:latin typeface="+mn-lt"/>
              </a:rPr>
              <a:t>rolle ved børns spørgsmål</a:t>
            </a:r>
          </a:p>
        </p:txBody>
      </p:sp>
      <p:sp>
        <p:nvSpPr>
          <p:cNvPr id="3" name="Pladsholder til indhold 2"/>
          <p:cNvSpPr>
            <a:spLocks noGrp="1"/>
          </p:cNvSpPr>
          <p:nvPr>
            <p:ph idx="1"/>
          </p:nvPr>
        </p:nvSpPr>
        <p:spPr>
          <a:xfrm>
            <a:off x="457200" y="1988840"/>
            <a:ext cx="8507288" cy="5040560"/>
          </a:xfrm>
        </p:spPr>
        <p:txBody>
          <a:bodyPr>
            <a:normAutofit fontScale="92500" lnSpcReduction="10000"/>
          </a:bodyPr>
          <a:lstStyle/>
          <a:p>
            <a:r>
              <a:rPr lang="da-DK" sz="3800" b="1" dirty="0"/>
              <a:t>Vær langsom og fald ikke for fristelsen, at levere færdige </a:t>
            </a:r>
            <a:r>
              <a:rPr lang="da-DK" sz="3800" b="1" dirty="0" smtClean="0"/>
              <a:t>svar</a:t>
            </a:r>
          </a:p>
          <a:p>
            <a:r>
              <a:rPr lang="da-DK" sz="4000" b="1" dirty="0"/>
              <a:t>Lyt </a:t>
            </a:r>
            <a:r>
              <a:rPr lang="da-DK" sz="4000" b="1" dirty="0" smtClean="0"/>
              <a:t>til børnene og </a:t>
            </a:r>
            <a:r>
              <a:rPr lang="da-DK" sz="4000" b="1" dirty="0"/>
              <a:t>vær nysgerrig på </a:t>
            </a:r>
            <a:r>
              <a:rPr lang="da-DK" sz="4000" b="1" dirty="0" smtClean="0"/>
              <a:t>deres nysgerrighed</a:t>
            </a:r>
            <a:endParaRPr lang="da-DK" sz="3800" b="1" dirty="0"/>
          </a:p>
          <a:p>
            <a:r>
              <a:rPr lang="da-DK" sz="3800" b="1" dirty="0"/>
              <a:t>Få barnet til at uddybe, hvad der har ført til spørgsmålet, forsøg at se med barnets øjne - barneperspektiv</a:t>
            </a:r>
          </a:p>
          <a:p>
            <a:r>
              <a:rPr lang="da-DK" sz="3800" b="1" dirty="0"/>
              <a:t>Svar ikke, men inviter til dialog og aktive undersøgelser af </a:t>
            </a:r>
            <a:r>
              <a:rPr lang="da-DK" sz="3800" b="1" dirty="0" smtClean="0"/>
              <a:t>emnet</a:t>
            </a:r>
            <a:endParaRPr lang="da-DK" sz="3800" b="1" dirty="0"/>
          </a:p>
          <a:p>
            <a:endParaRPr lang="da-DK" b="1" dirty="0"/>
          </a:p>
          <a:p>
            <a:endParaRPr lang="da-DK" b="1" dirty="0"/>
          </a:p>
          <a:p>
            <a:pPr marL="0" indent="0">
              <a:buNone/>
            </a:pPr>
            <a:endParaRPr lang="da-DK" b="1" dirty="0"/>
          </a:p>
        </p:txBody>
      </p:sp>
    </p:spTree>
    <p:extLst>
      <p:ext uri="{BB962C8B-B14F-4D97-AF65-F5344CB8AC3E}">
        <p14:creationId xmlns:p14="http://schemas.microsoft.com/office/powerpoint/2010/main" val="2799621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normAutofit fontScale="90000"/>
          </a:bodyPr>
          <a:lstStyle/>
          <a:p>
            <a:pPr>
              <a:defRPr/>
            </a:pPr>
            <a:r>
              <a:rPr lang="da-DK" b="1" dirty="0" smtClean="0">
                <a:effectLst>
                  <a:outerShdw blurRad="38100" dist="38100" dir="2700000" algn="tl">
                    <a:srgbClr val="C0C0C0"/>
                  </a:outerShdw>
                </a:effectLst>
              </a:rPr>
              <a:t>Dewey: Nysgerrighed </a:t>
            </a:r>
            <a:r>
              <a:rPr lang="da-DK" b="1" dirty="0">
                <a:effectLst>
                  <a:outerShdw blurRad="38100" dist="38100" dir="2700000" algn="tl">
                    <a:srgbClr val="C0C0C0"/>
                  </a:outerShdw>
                </a:effectLst>
              </a:rPr>
              <a:t>og undersøgelse</a:t>
            </a:r>
            <a:endParaRPr lang="da-DK" b="1" dirty="0" smtClean="0">
              <a:effectLst>
                <a:outerShdw blurRad="38100" dist="38100" dir="2700000" algn="tl">
                  <a:srgbClr val="C0C0C0"/>
                </a:outerShdw>
              </a:effectLst>
              <a:latin typeface="+mn-lt"/>
            </a:endParaRPr>
          </a:p>
        </p:txBody>
      </p:sp>
      <p:sp>
        <p:nvSpPr>
          <p:cNvPr id="11267" name="Rectangle 3"/>
          <p:cNvSpPr>
            <a:spLocks noGrp="1" noChangeArrowheads="1"/>
          </p:cNvSpPr>
          <p:nvPr>
            <p:ph sz="half" idx="1"/>
          </p:nvPr>
        </p:nvSpPr>
        <p:spPr>
          <a:xfrm>
            <a:off x="179512" y="1417638"/>
            <a:ext cx="5760640" cy="5827786"/>
          </a:xfrm>
        </p:spPr>
        <p:txBody>
          <a:bodyPr>
            <a:normAutofit fontScale="40000" lnSpcReduction="20000"/>
          </a:bodyPr>
          <a:lstStyle/>
          <a:p>
            <a:pPr>
              <a:lnSpc>
                <a:spcPct val="170000"/>
              </a:lnSpc>
            </a:pPr>
            <a:r>
              <a:rPr lang="da-DK" sz="6000" b="1" dirty="0" smtClean="0"/>
              <a:t>Nysgerrig og undersøgende</a:t>
            </a:r>
          </a:p>
          <a:p>
            <a:pPr eaLnBrk="1" hangingPunct="1">
              <a:lnSpc>
                <a:spcPct val="170000"/>
              </a:lnSpc>
            </a:pPr>
            <a:r>
              <a:rPr lang="da-DK" sz="6000" b="1" dirty="0" smtClean="0"/>
              <a:t>Identificere et problem</a:t>
            </a:r>
          </a:p>
          <a:p>
            <a:pPr eaLnBrk="1" hangingPunct="1">
              <a:lnSpc>
                <a:spcPct val="170000"/>
              </a:lnSpc>
            </a:pPr>
            <a:r>
              <a:rPr lang="da-DK" sz="6000" b="1" dirty="0" smtClean="0"/>
              <a:t>Opstille en hypotese</a:t>
            </a:r>
          </a:p>
          <a:p>
            <a:pPr eaLnBrk="1" hangingPunct="1">
              <a:lnSpc>
                <a:spcPct val="170000"/>
              </a:lnSpc>
            </a:pPr>
            <a:r>
              <a:rPr lang="da-DK" sz="6000" b="1" dirty="0" smtClean="0"/>
              <a:t>Forudsige en løsning</a:t>
            </a:r>
          </a:p>
          <a:p>
            <a:pPr eaLnBrk="1" hangingPunct="1">
              <a:lnSpc>
                <a:spcPct val="170000"/>
              </a:lnSpc>
            </a:pPr>
            <a:r>
              <a:rPr lang="da-DK" sz="6000" b="1" dirty="0" smtClean="0"/>
              <a:t>Designe et eksperiment</a:t>
            </a:r>
          </a:p>
          <a:p>
            <a:pPr eaLnBrk="1" hangingPunct="1">
              <a:lnSpc>
                <a:spcPct val="170000"/>
              </a:lnSpc>
            </a:pPr>
            <a:r>
              <a:rPr lang="da-DK" sz="6000" b="1" dirty="0" smtClean="0"/>
              <a:t>Indsamle data</a:t>
            </a:r>
          </a:p>
          <a:p>
            <a:pPr eaLnBrk="1" hangingPunct="1">
              <a:lnSpc>
                <a:spcPct val="170000"/>
              </a:lnSpc>
            </a:pPr>
            <a:r>
              <a:rPr lang="da-DK" sz="6000" b="1" dirty="0" smtClean="0"/>
              <a:t>Opnå et resultat – en løsning</a:t>
            </a:r>
          </a:p>
          <a:p>
            <a:pPr eaLnBrk="1" hangingPunct="1">
              <a:lnSpc>
                <a:spcPct val="170000"/>
              </a:lnSpc>
            </a:pPr>
            <a:r>
              <a:rPr lang="da-DK" sz="6000" b="1" dirty="0" smtClean="0"/>
              <a:t>Konkludere – opstille en videnskabelig forklaring</a:t>
            </a:r>
            <a:endParaRPr lang="da-DK" sz="2800" b="1" dirty="0" smtClean="0">
              <a:latin typeface="Comic Sans MS" pitchFamily="66" charset="0"/>
            </a:endParaRPr>
          </a:p>
          <a:p>
            <a:pPr eaLnBrk="1" hangingPunct="1">
              <a:lnSpc>
                <a:spcPct val="80000"/>
              </a:lnSpc>
            </a:pPr>
            <a:endParaRPr lang="da-DK" sz="2800" b="1" dirty="0" smtClean="0">
              <a:latin typeface="Comic Sans MS" pitchFamily="66" charset="0"/>
            </a:endParaRPr>
          </a:p>
        </p:txBody>
      </p:sp>
      <p:pic>
        <p:nvPicPr>
          <p:cNvPr id="2" name="Billede 1"/>
          <p:cNvPicPr>
            <a:picLocks noChangeAspect="1"/>
          </p:cNvPicPr>
          <p:nvPr/>
        </p:nvPicPr>
        <p:blipFill rotWithShape="1">
          <a:blip r:embed="rId3" cstate="print">
            <a:extLst>
              <a:ext uri="{28A0092B-C50C-407E-A947-70E740481C1C}">
                <a14:useLocalDpi xmlns:a14="http://schemas.microsoft.com/office/drawing/2010/main" val="0"/>
              </a:ext>
            </a:extLst>
          </a:blip>
          <a:srcRect r="9244" b="5145"/>
          <a:stretch/>
        </p:blipFill>
        <p:spPr>
          <a:xfrm>
            <a:off x="5988656" y="1772816"/>
            <a:ext cx="2929475" cy="2296344"/>
          </a:xfrm>
          <a:prstGeom prst="rect">
            <a:avLst/>
          </a:prstGeom>
        </p:spPr>
      </p:pic>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6764" t="5949" r="13574" b="13741"/>
          <a:stretch/>
        </p:blipFill>
        <p:spPr>
          <a:xfrm>
            <a:off x="5965803" y="4216896"/>
            <a:ext cx="2952328" cy="2232248"/>
          </a:xfrm>
          <a:prstGeom prst="rect">
            <a:avLst/>
          </a:prstGeom>
        </p:spPr>
      </p:pic>
    </p:spTree>
    <p:extLst>
      <p:ext uri="{BB962C8B-B14F-4D97-AF65-F5344CB8AC3E}">
        <p14:creationId xmlns:p14="http://schemas.microsoft.com/office/powerpoint/2010/main" val="4078033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0"/>
            <a:ext cx="9036496" cy="1700808"/>
          </a:xfrm>
        </p:spPr>
        <p:txBody>
          <a:bodyPr>
            <a:normAutofit fontScale="90000"/>
          </a:bodyPr>
          <a:lstStyle/>
          <a:p>
            <a:r>
              <a:rPr lang="da-DK" b="1" dirty="0" smtClean="0">
                <a:effectLst>
                  <a:outerShdw blurRad="38100" dist="38100" dir="2700000" algn="tl">
                    <a:srgbClr val="000000">
                      <a:alpha val="43137"/>
                    </a:srgbClr>
                  </a:outerShdw>
                </a:effectLst>
                <a:latin typeface="+mn-lt"/>
              </a:rPr>
              <a:t/>
            </a:r>
            <a:br>
              <a:rPr lang="da-DK" b="1" dirty="0" smtClean="0">
                <a:effectLst>
                  <a:outerShdw blurRad="38100" dist="38100" dir="2700000" algn="tl">
                    <a:srgbClr val="000000">
                      <a:alpha val="43137"/>
                    </a:srgbClr>
                  </a:outerShdw>
                </a:effectLst>
                <a:latin typeface="+mn-lt"/>
              </a:rPr>
            </a:br>
            <a:r>
              <a:rPr lang="da-DK" b="1" dirty="0">
                <a:effectLst>
                  <a:outerShdw blurRad="38100" dist="38100" dir="2700000" algn="tl">
                    <a:srgbClr val="000000">
                      <a:alpha val="43137"/>
                    </a:srgbClr>
                  </a:outerShdw>
                </a:effectLst>
                <a:latin typeface="+mn-lt"/>
              </a:rPr>
              <a:t/>
            </a:r>
            <a:br>
              <a:rPr lang="da-DK" b="1" dirty="0">
                <a:effectLst>
                  <a:outerShdw blurRad="38100" dist="38100" dir="2700000" algn="tl">
                    <a:srgbClr val="000000">
                      <a:alpha val="43137"/>
                    </a:srgbClr>
                  </a:outerShdw>
                </a:effectLst>
                <a:latin typeface="+mn-lt"/>
              </a:rPr>
            </a:br>
            <a:r>
              <a:rPr lang="da-DK" b="1" dirty="0" smtClean="0">
                <a:effectLst>
                  <a:outerShdw blurRad="38100" dist="38100" dir="2700000" algn="tl">
                    <a:srgbClr val="000000">
                      <a:alpha val="43137"/>
                    </a:srgbClr>
                  </a:outerShdw>
                </a:effectLst>
                <a:latin typeface="+mn-lt"/>
              </a:rPr>
              <a:t/>
            </a:r>
            <a:br>
              <a:rPr lang="da-DK" b="1" dirty="0" smtClean="0">
                <a:effectLst>
                  <a:outerShdw blurRad="38100" dist="38100" dir="2700000" algn="tl">
                    <a:srgbClr val="000000">
                      <a:alpha val="43137"/>
                    </a:srgbClr>
                  </a:outerShdw>
                </a:effectLst>
                <a:latin typeface="+mn-lt"/>
              </a:rPr>
            </a:br>
            <a:r>
              <a:rPr lang="da-DK" sz="7300" b="1" dirty="0" smtClean="0">
                <a:effectLst>
                  <a:outerShdw blurRad="38100" dist="38100" dir="2700000" algn="tl">
                    <a:srgbClr val="000000">
                      <a:alpha val="43137"/>
                    </a:srgbClr>
                  </a:outerShdw>
                </a:effectLst>
                <a:latin typeface="+mn-lt"/>
              </a:rPr>
              <a:t>Mod</a:t>
            </a:r>
            <a:br>
              <a:rPr lang="da-DK" sz="7300" b="1" dirty="0" smtClean="0">
                <a:effectLst>
                  <a:outerShdw blurRad="38100" dist="38100" dir="2700000" algn="tl">
                    <a:srgbClr val="000000">
                      <a:alpha val="43137"/>
                    </a:srgbClr>
                  </a:outerShdw>
                </a:effectLst>
                <a:latin typeface="+mn-lt"/>
              </a:rPr>
            </a:br>
            <a:r>
              <a:rPr lang="da-DK" b="1" dirty="0" smtClean="0">
                <a:effectLst>
                  <a:outerShdw blurRad="38100" dist="38100" dir="2700000" algn="tl">
                    <a:srgbClr val="000000">
                      <a:alpha val="43137"/>
                    </a:srgbClr>
                  </a:outerShdw>
                </a:effectLst>
                <a:latin typeface="+mn-lt"/>
              </a:rPr>
              <a:t/>
            </a:r>
            <a:br>
              <a:rPr lang="da-DK" b="1" dirty="0" smtClean="0">
                <a:effectLst>
                  <a:outerShdw blurRad="38100" dist="38100" dir="2700000" algn="tl">
                    <a:srgbClr val="000000">
                      <a:alpha val="43137"/>
                    </a:srgbClr>
                  </a:outerShdw>
                </a:effectLst>
                <a:latin typeface="+mn-lt"/>
              </a:rPr>
            </a:br>
            <a:endParaRPr lang="da-DK" b="1" dirty="0">
              <a:effectLst>
                <a:outerShdw blurRad="38100" dist="38100" dir="2700000" algn="tl">
                  <a:srgbClr val="000000">
                    <a:alpha val="43137"/>
                  </a:srgbClr>
                </a:outerShdw>
              </a:effectLst>
              <a:latin typeface="+mn-lt"/>
            </a:endParaRPr>
          </a:p>
        </p:txBody>
      </p:sp>
      <p:pic>
        <p:nvPicPr>
          <p:cNvPr id="1028" name="Picture 4" descr="Lær dine piger at være modige i stedet for perfek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060848"/>
            <a:ext cx="5715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82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11188" y="188912"/>
            <a:ext cx="7772400" cy="1151855"/>
          </a:xfrm>
        </p:spPr>
        <p:txBody>
          <a:bodyPr>
            <a:normAutofit/>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Mod</a:t>
            </a:r>
          </a:p>
        </p:txBody>
      </p:sp>
      <p:sp>
        <p:nvSpPr>
          <p:cNvPr id="27651" name="Rectangle 3"/>
          <p:cNvSpPr>
            <a:spLocks noGrp="1" noChangeArrowheads="1"/>
          </p:cNvSpPr>
          <p:nvPr>
            <p:ph type="body" idx="1"/>
          </p:nvPr>
        </p:nvSpPr>
        <p:spPr>
          <a:xfrm>
            <a:off x="611188" y="1412776"/>
            <a:ext cx="8353300" cy="5445224"/>
          </a:xfrm>
        </p:spPr>
        <p:txBody>
          <a:bodyPr>
            <a:normAutofit/>
          </a:bodyPr>
          <a:lstStyle/>
          <a:p>
            <a:pPr>
              <a:lnSpc>
                <a:spcPct val="90000"/>
              </a:lnSpc>
              <a:defRPr/>
            </a:pPr>
            <a:endParaRPr lang="da-DK" b="1" dirty="0" smtClean="0"/>
          </a:p>
          <a:p>
            <a:pPr>
              <a:lnSpc>
                <a:spcPct val="90000"/>
              </a:lnSpc>
              <a:defRPr/>
            </a:pPr>
            <a:r>
              <a:rPr lang="da-DK" b="1" dirty="0" smtClean="0"/>
              <a:t>Mod </a:t>
            </a:r>
            <a:r>
              <a:rPr lang="da-DK" b="1" dirty="0"/>
              <a:t>er at turde sætte sin person og hele den faglige baggage i spil. Til kanten, om muligt. Turde tegne uden for stregerne, når det skal til. Turde tage fejl – og have rygrad til at tage </a:t>
            </a:r>
            <a:r>
              <a:rPr lang="da-DK" b="1" dirty="0" smtClean="0"/>
              <a:t>ansvaret </a:t>
            </a:r>
          </a:p>
          <a:p>
            <a:pPr marL="0" indent="0">
              <a:lnSpc>
                <a:spcPct val="90000"/>
              </a:lnSpc>
              <a:buNone/>
              <a:defRPr/>
            </a:pPr>
            <a:endParaRPr lang="da-DK" b="1" dirty="0" smtClean="0"/>
          </a:p>
          <a:p>
            <a:pPr marL="0" indent="0">
              <a:lnSpc>
                <a:spcPct val="90000"/>
              </a:lnSpc>
              <a:buNone/>
              <a:defRPr/>
            </a:pPr>
            <a:r>
              <a:rPr lang="da-DK" sz="2400" b="1" dirty="0" smtClean="0"/>
              <a:t>Nielsen </a:t>
            </a:r>
            <a:r>
              <a:rPr lang="da-DK" sz="2400" b="1" dirty="0"/>
              <a:t>&amp; Willerslev, </a:t>
            </a:r>
            <a:r>
              <a:rPr lang="da-DK" sz="2400" b="1" dirty="0" smtClean="0"/>
              <a:t>2019</a:t>
            </a:r>
            <a:endParaRPr lang="da-DK" altLang="da-DK" sz="5100" b="1" dirty="0" smtClean="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marL="0" indent="0">
              <a:lnSpc>
                <a:spcPct val="90000"/>
              </a:lnSpc>
              <a:buNone/>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buFontTx/>
              <a:buNone/>
              <a:defRPr/>
            </a:pPr>
            <a:endParaRPr lang="da-DK" altLang="da-DK" sz="1800" b="1" dirty="0" smtClean="0">
              <a:latin typeface="Comic Sans MS" panose="030F0702030302020204" pitchFamily="66" charset="0"/>
            </a:endParaRPr>
          </a:p>
        </p:txBody>
      </p:sp>
    </p:spTree>
    <p:extLst>
      <p:ext uri="{BB962C8B-B14F-4D97-AF65-F5344CB8AC3E}">
        <p14:creationId xmlns:p14="http://schemas.microsoft.com/office/powerpoint/2010/main" val="3161994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rPr>
              <a:t>Mod – en definition</a:t>
            </a:r>
            <a:endParaRPr lang="da-DK" dirty="0"/>
          </a:p>
        </p:txBody>
      </p:sp>
      <p:sp>
        <p:nvSpPr>
          <p:cNvPr id="3" name="Pladsholder til indhold 2"/>
          <p:cNvSpPr>
            <a:spLocks noGrp="1"/>
          </p:cNvSpPr>
          <p:nvPr>
            <p:ph idx="1"/>
          </p:nvPr>
        </p:nvSpPr>
        <p:spPr>
          <a:xfrm>
            <a:off x="457200" y="1600200"/>
            <a:ext cx="8507288" cy="4925144"/>
          </a:xfrm>
        </p:spPr>
        <p:txBody>
          <a:bodyPr>
            <a:normAutofit lnSpcReduction="10000"/>
          </a:bodyPr>
          <a:lstStyle/>
          <a:p>
            <a:pPr marL="0" indent="0">
              <a:buNone/>
            </a:pPr>
            <a:r>
              <a:rPr lang="da-DK" b="1" dirty="0" smtClean="0"/>
              <a:t>Mod og at det at være modig er:</a:t>
            </a:r>
          </a:p>
          <a:p>
            <a:r>
              <a:rPr lang="da-DK" b="1" dirty="0" smtClean="0"/>
              <a:t>når man i en presset situation vover at udvise fysisk eller mental styrke og omsætter denne til verbal eller fysisk handling</a:t>
            </a:r>
          </a:p>
          <a:p>
            <a:r>
              <a:rPr lang="da-DK" b="1" dirty="0" smtClean="0"/>
              <a:t>Mod </a:t>
            </a:r>
            <a:r>
              <a:rPr lang="da-DK" b="1" dirty="0"/>
              <a:t>er at bevæge sig på farlige </a:t>
            </a:r>
            <a:r>
              <a:rPr lang="da-DK" b="1" dirty="0" smtClean="0"/>
              <a:t>stier </a:t>
            </a:r>
            <a:r>
              <a:rPr lang="da-DK" sz="2400" b="1" dirty="0" err="1" smtClean="0"/>
              <a:t>Osho</a:t>
            </a:r>
            <a:r>
              <a:rPr lang="da-DK" sz="2400" b="1" dirty="0"/>
              <a:t>, </a:t>
            </a:r>
            <a:r>
              <a:rPr lang="da-DK" sz="2400" b="1" dirty="0" smtClean="0"/>
              <a:t>2018</a:t>
            </a:r>
          </a:p>
          <a:p>
            <a:r>
              <a:rPr lang="da-DK" b="1" dirty="0" smtClean="0"/>
              <a:t>Mod</a:t>
            </a:r>
            <a:r>
              <a:rPr lang="da-DK" b="1" dirty="0"/>
              <a:t>, tapperhed og vovemod </a:t>
            </a:r>
            <a:r>
              <a:rPr lang="da-DK" b="1" dirty="0" smtClean="0"/>
              <a:t>er handlinger, </a:t>
            </a:r>
            <a:r>
              <a:rPr lang="da-DK" b="1" dirty="0"/>
              <a:t>der gennemføres på trods af </a:t>
            </a:r>
            <a:r>
              <a:rPr lang="da-DK" b="1" dirty="0" smtClean="0"/>
              <a:t>farlighed </a:t>
            </a:r>
            <a:r>
              <a:rPr lang="da-DK" sz="2400" b="1" dirty="0"/>
              <a:t>Schiller</a:t>
            </a:r>
            <a:endParaRPr lang="da-DK" sz="2400" b="1" dirty="0" smtClean="0"/>
          </a:p>
          <a:p>
            <a:r>
              <a:rPr lang="da-DK" b="1" dirty="0"/>
              <a:t>At udvise mod og at være modig betyder, at man tør at stille op og møde </a:t>
            </a:r>
            <a:r>
              <a:rPr lang="da-DK" b="1" dirty="0" smtClean="0"/>
              <a:t>modstanden </a:t>
            </a:r>
            <a:r>
              <a:rPr lang="da-DK" sz="2400" b="1" dirty="0" smtClean="0"/>
              <a:t>Walton, 1986; </a:t>
            </a:r>
            <a:r>
              <a:rPr lang="da-DK" sz="2200" b="1" dirty="0"/>
              <a:t>Poder, 2018; Fink, 2012; </a:t>
            </a:r>
          </a:p>
          <a:p>
            <a:endParaRPr lang="da-DK" b="1" dirty="0" smtClean="0"/>
          </a:p>
        </p:txBody>
      </p:sp>
    </p:spTree>
    <p:extLst>
      <p:ext uri="{BB962C8B-B14F-4D97-AF65-F5344CB8AC3E}">
        <p14:creationId xmlns:p14="http://schemas.microsoft.com/office/powerpoint/2010/main" val="2036198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rPr>
              <a:t>Modige pædagoger</a:t>
            </a:r>
            <a:endParaRPr lang="da-DK" dirty="0"/>
          </a:p>
        </p:txBody>
      </p:sp>
      <p:sp>
        <p:nvSpPr>
          <p:cNvPr id="3" name="Pladsholder til indhold 2"/>
          <p:cNvSpPr>
            <a:spLocks noGrp="1"/>
          </p:cNvSpPr>
          <p:nvPr>
            <p:ph sz="half" idx="1"/>
          </p:nvPr>
        </p:nvSpPr>
        <p:spPr>
          <a:xfrm>
            <a:off x="755576" y="1417638"/>
            <a:ext cx="7776864" cy="5539754"/>
          </a:xfrm>
        </p:spPr>
        <p:txBody>
          <a:bodyPr>
            <a:normAutofit/>
          </a:bodyPr>
          <a:lstStyle/>
          <a:p>
            <a:r>
              <a:rPr lang="da-DK" b="1" dirty="0" smtClean="0"/>
              <a:t>Vi har brug for modige pædagoger, der tør overskride deres angst og frygt</a:t>
            </a:r>
          </a:p>
          <a:p>
            <a:pPr marL="0" indent="0">
              <a:buNone/>
            </a:pPr>
            <a:endParaRPr lang="da-DK" sz="1100" b="1" dirty="0" smtClean="0"/>
          </a:p>
          <a:p>
            <a:endParaRPr lang="da-DK" b="1" u="sng" dirty="0" smtClean="0"/>
          </a:p>
          <a:p>
            <a:r>
              <a:rPr lang="da-DK" b="1" u="sng" dirty="0" smtClean="0"/>
              <a:t>Pædagoger</a:t>
            </a:r>
            <a:r>
              <a:rPr lang="da-DK" b="1" dirty="0" smtClean="0"/>
              <a:t> der både tør stå ved deres pædagogiske idealer og som tør sige fra over for mainstream viden </a:t>
            </a:r>
            <a:r>
              <a:rPr lang="da-DK" sz="2200" b="1" dirty="0" err="1" smtClean="0"/>
              <a:t>Niento</a:t>
            </a:r>
            <a:r>
              <a:rPr lang="da-DK" sz="2200" b="1" dirty="0" smtClean="0"/>
              <a:t>; Greene</a:t>
            </a:r>
          </a:p>
          <a:p>
            <a:endParaRPr lang="da-DK" sz="2200" b="1" dirty="0" smtClean="0"/>
          </a:p>
          <a:p>
            <a:r>
              <a:rPr lang="da-DK" b="1" dirty="0" smtClean="0"/>
              <a:t>og som tør tage en pædagogisk risiko, ‘stille sig i det åbne’ </a:t>
            </a:r>
            <a:r>
              <a:rPr lang="da-DK" sz="2400" b="1" dirty="0" smtClean="0"/>
              <a:t>Finn Thorbjørn Hansen</a:t>
            </a:r>
            <a:endParaRPr lang="da-DK" b="1" u="sng" dirty="0" smtClean="0"/>
          </a:p>
          <a:p>
            <a:endParaRPr lang="da-DK" b="1" dirty="0" smtClean="0"/>
          </a:p>
          <a:p>
            <a:pPr marL="0" indent="0">
              <a:buNone/>
            </a:pPr>
            <a:endParaRPr lang="da-DK" sz="2400" b="1" dirty="0"/>
          </a:p>
          <a:p>
            <a:pPr marL="0" indent="0">
              <a:buNone/>
            </a:pPr>
            <a:endParaRPr lang="da-DK" b="1" dirty="0"/>
          </a:p>
        </p:txBody>
      </p:sp>
    </p:spTree>
    <p:extLst>
      <p:ext uri="{BB962C8B-B14F-4D97-AF65-F5344CB8AC3E}">
        <p14:creationId xmlns:p14="http://schemas.microsoft.com/office/powerpoint/2010/main" val="22171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1640" y="404664"/>
            <a:ext cx="6368753" cy="5693866"/>
          </a:xfrm>
          <a:prstGeom prst="rect">
            <a:avLst/>
          </a:prstGeom>
          <a:noFill/>
        </p:spPr>
        <p:txBody>
          <a:bodyPr wrap="square" rtlCol="0">
            <a:spAutoFit/>
          </a:bodyPr>
          <a:lstStyle/>
          <a:p>
            <a:pPr algn="ctr"/>
            <a:r>
              <a:rPr lang="da-DK" sz="4000" b="1" dirty="0" smtClean="0"/>
              <a:t>9.15 – 10.00 </a:t>
            </a:r>
          </a:p>
          <a:p>
            <a:pPr algn="ctr"/>
            <a:r>
              <a:rPr lang="da-DK" sz="4400" b="1" dirty="0" smtClean="0">
                <a:solidFill>
                  <a:srgbClr val="FF0000"/>
                </a:solidFill>
              </a:rPr>
              <a:t>Mod og nysgerrighed</a:t>
            </a:r>
          </a:p>
          <a:p>
            <a:pPr algn="ctr"/>
            <a:endParaRPr lang="da-DK" sz="4000" b="1" dirty="0"/>
          </a:p>
          <a:p>
            <a:pPr algn="ctr"/>
            <a:endParaRPr lang="da-DK" sz="4000" b="1" dirty="0" smtClean="0"/>
          </a:p>
          <a:p>
            <a:r>
              <a:rPr lang="da-DK" sz="4000" b="1" dirty="0" smtClean="0"/>
              <a:t>Mod er vovestykket at kunne mere, end man kan </a:t>
            </a:r>
            <a:r>
              <a:rPr lang="da-DK" sz="2400" b="1" dirty="0" err="1" smtClean="0"/>
              <a:t>Weisner</a:t>
            </a:r>
            <a:endParaRPr lang="da-DK" sz="4000" b="1" dirty="0" smtClean="0"/>
          </a:p>
          <a:p>
            <a:endParaRPr lang="da-DK" sz="4000" b="1" dirty="0"/>
          </a:p>
          <a:p>
            <a:r>
              <a:rPr lang="da-DK" sz="4000" b="1" dirty="0" smtClean="0"/>
              <a:t>Nysgerrighed er begær efter viden </a:t>
            </a:r>
            <a:r>
              <a:rPr lang="da-DK" sz="2400" b="1" dirty="0" smtClean="0"/>
              <a:t>Aristoteles</a:t>
            </a:r>
            <a:endParaRPr lang="da-DK" sz="4000" b="1" dirty="0"/>
          </a:p>
        </p:txBody>
      </p:sp>
    </p:spTree>
    <p:extLst>
      <p:ext uri="{BB962C8B-B14F-4D97-AF65-F5344CB8AC3E}">
        <p14:creationId xmlns:p14="http://schemas.microsoft.com/office/powerpoint/2010/main" val="1533655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rPr>
              <a:t>Modige børn</a:t>
            </a:r>
            <a:endParaRPr lang="da-DK" dirty="0"/>
          </a:p>
        </p:txBody>
      </p:sp>
      <p:sp>
        <p:nvSpPr>
          <p:cNvPr id="3" name="Pladsholder til indhold 2"/>
          <p:cNvSpPr>
            <a:spLocks noGrp="1"/>
          </p:cNvSpPr>
          <p:nvPr>
            <p:ph sz="half" idx="1"/>
          </p:nvPr>
        </p:nvSpPr>
        <p:spPr>
          <a:xfrm>
            <a:off x="457200" y="1417638"/>
            <a:ext cx="5410944" cy="5323730"/>
          </a:xfrm>
        </p:spPr>
        <p:txBody>
          <a:bodyPr>
            <a:normAutofit/>
          </a:bodyPr>
          <a:lstStyle/>
          <a:p>
            <a:r>
              <a:rPr lang="da-DK" b="1" dirty="0" smtClean="0"/>
              <a:t>Vi har brug for modige børn, der tør overskride sig selv</a:t>
            </a:r>
          </a:p>
          <a:p>
            <a:r>
              <a:rPr lang="da-DK" b="1" dirty="0" smtClean="0"/>
              <a:t>Børn der i det daglige udviser modige handlinger</a:t>
            </a:r>
          </a:p>
          <a:p>
            <a:pPr lvl="1"/>
            <a:r>
              <a:rPr lang="da-DK" b="1" dirty="0" smtClean="0"/>
              <a:t>Fysisk mod; </a:t>
            </a:r>
          </a:p>
          <a:p>
            <a:pPr lvl="1"/>
            <a:r>
              <a:rPr lang="da-DK" b="1" dirty="0"/>
              <a:t>M</a:t>
            </a:r>
            <a:r>
              <a:rPr lang="da-DK" b="1" dirty="0" smtClean="0"/>
              <a:t>entalt mod; </a:t>
            </a:r>
          </a:p>
          <a:p>
            <a:pPr lvl="1"/>
            <a:r>
              <a:rPr lang="da-DK" b="1" dirty="0"/>
              <a:t>M</a:t>
            </a:r>
            <a:r>
              <a:rPr lang="da-DK" b="1" dirty="0" smtClean="0"/>
              <a:t>od til at vise sig frem; </a:t>
            </a:r>
          </a:p>
          <a:p>
            <a:pPr lvl="1"/>
            <a:r>
              <a:rPr lang="da-DK" b="1" dirty="0" err="1" smtClean="0"/>
              <a:t>Madmod</a:t>
            </a:r>
            <a:endParaRPr lang="da-DK" b="1" dirty="0" smtClean="0"/>
          </a:p>
          <a:p>
            <a:pPr lvl="1"/>
            <a:r>
              <a:rPr lang="da-DK" b="1" dirty="0"/>
              <a:t>Mod til at lege uhyggelige </a:t>
            </a:r>
            <a:r>
              <a:rPr lang="da-DK" b="1" dirty="0" smtClean="0"/>
              <a:t>lege</a:t>
            </a:r>
          </a:p>
          <a:p>
            <a:pPr lvl="1"/>
            <a:r>
              <a:rPr lang="da-DK" b="1" dirty="0" smtClean="0"/>
              <a:t>Mod til at spørge ”må jeg være med”</a:t>
            </a:r>
          </a:p>
          <a:p>
            <a:pPr lvl="1"/>
            <a:r>
              <a:rPr lang="da-DK" b="1" dirty="0" smtClean="0"/>
              <a:t>Mod til nye aktiviteter</a:t>
            </a:r>
          </a:p>
          <a:p>
            <a:endParaRPr lang="da-DK" b="1" dirty="0" smtClean="0"/>
          </a:p>
          <a:p>
            <a:pPr marL="0" indent="0">
              <a:buNone/>
            </a:pPr>
            <a:endParaRPr lang="da-DK" sz="2400" b="1" dirty="0"/>
          </a:p>
          <a:p>
            <a:pPr marL="0" indent="0">
              <a:buNone/>
            </a:pPr>
            <a:endParaRPr lang="da-DK" b="1" dirty="0"/>
          </a:p>
        </p:txBody>
      </p:sp>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l="20561" r="14331"/>
          <a:stretch/>
        </p:blipFill>
        <p:spPr>
          <a:xfrm>
            <a:off x="6300192" y="1556792"/>
            <a:ext cx="2532610" cy="2593226"/>
          </a:xfrm>
          <a:prstGeom prst="rect">
            <a:avLst/>
          </a:prstGeom>
        </p:spPr>
      </p:pic>
      <p:pic>
        <p:nvPicPr>
          <p:cNvPr id="5" name="Billede 1"/>
          <p:cNvPicPr>
            <a:picLocks noChangeAspect="1"/>
          </p:cNvPicPr>
          <p:nvPr/>
        </p:nvPicPr>
        <p:blipFill>
          <a:blip r:embed="rId4" cstate="print">
            <a:extLst>
              <a:ext uri="{28A0092B-C50C-407E-A947-70E740481C1C}">
                <a14:useLocalDpi xmlns:a14="http://schemas.microsoft.com/office/drawing/2010/main" val="0"/>
              </a:ext>
            </a:extLst>
          </a:blip>
          <a:srcRect r="11337"/>
          <a:stretch>
            <a:fillRect/>
          </a:stretch>
        </p:blipFill>
        <p:spPr bwMode="auto">
          <a:xfrm>
            <a:off x="6100365" y="4320050"/>
            <a:ext cx="2864123" cy="242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040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868362"/>
          </a:xfrm>
        </p:spPr>
        <p:txBody>
          <a:bodyPr/>
          <a:lstStyle/>
          <a:p>
            <a:pPr eaLnBrk="1" hangingPunct="1">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Fysisk mod - Risikofyldt leg</a:t>
            </a:r>
          </a:p>
        </p:txBody>
      </p:sp>
      <p:sp>
        <p:nvSpPr>
          <p:cNvPr id="35843" name="Rectangle 3"/>
          <p:cNvSpPr>
            <a:spLocks noGrp="1" noChangeArrowheads="1"/>
          </p:cNvSpPr>
          <p:nvPr>
            <p:ph type="body" idx="1"/>
          </p:nvPr>
        </p:nvSpPr>
        <p:spPr>
          <a:xfrm>
            <a:off x="457200" y="1484784"/>
            <a:ext cx="8472488" cy="5373216"/>
          </a:xfrm>
        </p:spPr>
        <p:txBody>
          <a:bodyPr>
            <a:normAutofit fontScale="92500" lnSpcReduction="10000"/>
          </a:bodyPr>
          <a:lstStyle/>
          <a:p>
            <a:pPr marL="533400" indent="-533400" eaLnBrk="1" hangingPunct="1">
              <a:lnSpc>
                <a:spcPct val="80000"/>
              </a:lnSpc>
              <a:buFontTx/>
              <a:buNone/>
            </a:pPr>
            <a:r>
              <a:rPr lang="en-GB" altLang="en-US" b="1" dirty="0" smtClean="0">
                <a:latin typeface="Calibri" panose="020F0502020204030204" pitchFamily="34" charset="0"/>
                <a:cs typeface="Calibri" panose="020F0502020204030204" pitchFamily="34" charset="0"/>
              </a:rPr>
              <a:t>	</a:t>
            </a:r>
          </a:p>
          <a:p>
            <a:pPr marL="533400" indent="-533400" eaLnBrk="1" hangingPunct="1">
              <a:lnSpc>
                <a:spcPct val="80000"/>
              </a:lnSpc>
              <a:buFontTx/>
              <a:buNone/>
            </a:pPr>
            <a:endParaRPr lang="en-GB" altLang="en-US" sz="2800" b="1" dirty="0">
              <a:latin typeface="Calibri" panose="020F0502020204030204" pitchFamily="34" charset="0"/>
              <a:cs typeface="Calibri" panose="020F0502020204030204" pitchFamily="34" charset="0"/>
            </a:endParaRPr>
          </a:p>
          <a:p>
            <a:pPr marL="533400" indent="-533400" eaLnBrk="1" hangingPunct="1">
              <a:lnSpc>
                <a:spcPct val="80000"/>
              </a:lnSpc>
              <a:buFontTx/>
              <a:buNone/>
            </a:pPr>
            <a:endParaRPr lang="en-GB" altLang="en-US" sz="2800" b="1" dirty="0" smtClean="0">
              <a:latin typeface="Calibri" panose="020F0502020204030204" pitchFamily="34" charset="0"/>
              <a:cs typeface="Calibri" panose="020F0502020204030204" pitchFamily="34" charset="0"/>
            </a:endParaRPr>
          </a:p>
          <a:p>
            <a:pPr marL="533400" indent="-533400" eaLnBrk="1" hangingPunct="1">
              <a:lnSpc>
                <a:spcPct val="80000"/>
              </a:lnSpc>
              <a:buFontTx/>
              <a:buNone/>
            </a:pPr>
            <a:endParaRPr lang="da-DK" altLang="en-US" sz="2800" b="1" dirty="0" smtClean="0">
              <a:latin typeface="Calibri" panose="020F0502020204030204" pitchFamily="34" charset="0"/>
              <a:cs typeface="Calibri" panose="020F0502020204030204" pitchFamily="34" charset="0"/>
            </a:endParaRPr>
          </a:p>
          <a:p>
            <a:pPr marL="533400" indent="-533400" eaLnBrk="1" hangingPunct="1">
              <a:lnSpc>
                <a:spcPct val="80000"/>
              </a:lnSpc>
              <a:buFontTx/>
              <a:buNone/>
            </a:pPr>
            <a:r>
              <a:rPr lang="da-DK" altLang="en-US" sz="1800" b="1" dirty="0" smtClean="0">
                <a:latin typeface="Calibri" panose="020F0502020204030204" pitchFamily="34" charset="0"/>
                <a:cs typeface="Calibri" panose="020F0502020204030204" pitchFamily="34" charset="0"/>
              </a:rPr>
              <a:t>	</a:t>
            </a:r>
            <a:endParaRPr lang="da-DK" altLang="en-US" sz="2000" b="1" dirty="0" smtClean="0">
              <a:latin typeface="Calibri" panose="020F0502020204030204" pitchFamily="34" charset="0"/>
              <a:cs typeface="Calibri" panose="020F0502020204030204" pitchFamily="34" charset="0"/>
            </a:endParaRPr>
          </a:p>
          <a:p>
            <a:pPr marL="0" indent="0" eaLnBrk="1" hangingPunct="1">
              <a:lnSpc>
                <a:spcPct val="80000"/>
              </a:lnSpc>
              <a:buNone/>
            </a:pPr>
            <a:endParaRPr lang="da-DK" altLang="en-US" sz="2400" b="1" dirty="0" smtClean="0">
              <a:latin typeface="Calibri" panose="020F0502020204030204" pitchFamily="34" charset="0"/>
              <a:cs typeface="Calibri" panose="020F0502020204030204" pitchFamily="34" charset="0"/>
            </a:endParaRPr>
          </a:p>
          <a:p>
            <a:pPr marL="0" indent="0">
              <a:lnSpc>
                <a:spcPct val="80000"/>
              </a:lnSpc>
              <a:buNone/>
            </a:pPr>
            <a:endParaRPr lang="da-DK" altLang="en-US" sz="2400" b="1" dirty="0" smtClean="0"/>
          </a:p>
          <a:p>
            <a:pPr marL="0" indent="0">
              <a:lnSpc>
                <a:spcPct val="80000"/>
              </a:lnSpc>
              <a:buNone/>
            </a:pPr>
            <a:r>
              <a:rPr lang="da-DK" altLang="en-US" sz="2600" b="1" dirty="0" smtClean="0"/>
              <a:t>Risikofyldt </a:t>
            </a:r>
            <a:r>
              <a:rPr lang="da-DK" altLang="en-US" sz="2600" b="1" dirty="0"/>
              <a:t>leg rummer spændende og udfordrende former for fysisk leg og involverer usikkerhed og risiko for fysisk skade. </a:t>
            </a:r>
            <a:endParaRPr lang="da-DK" altLang="en-US" sz="2600" b="1" dirty="0">
              <a:latin typeface="Calibri" panose="020F0502020204030204" pitchFamily="34" charset="0"/>
              <a:cs typeface="Calibri" panose="020F0502020204030204" pitchFamily="34" charset="0"/>
            </a:endParaRPr>
          </a:p>
          <a:p>
            <a:pPr marL="0" indent="0" eaLnBrk="1" hangingPunct="1">
              <a:lnSpc>
                <a:spcPct val="80000"/>
              </a:lnSpc>
              <a:buNone/>
            </a:pPr>
            <a:endParaRPr lang="da-DK" altLang="en-US" sz="2600" b="1" dirty="0" smtClean="0">
              <a:latin typeface="Calibri" panose="020F0502020204030204" pitchFamily="34" charset="0"/>
              <a:cs typeface="Calibri" panose="020F0502020204030204" pitchFamily="34" charset="0"/>
            </a:endParaRPr>
          </a:p>
          <a:p>
            <a:pPr marL="533400" indent="-533400">
              <a:lnSpc>
                <a:spcPct val="80000"/>
              </a:lnSpc>
            </a:pPr>
            <a:r>
              <a:rPr lang="da-DK" altLang="en-US" sz="2600" b="1" dirty="0" smtClean="0">
                <a:latin typeface="Calibri" panose="020F0502020204030204" pitchFamily="34" charset="0"/>
                <a:cs typeface="Calibri" panose="020F0502020204030204" pitchFamily="34" charset="0"/>
              </a:rPr>
              <a:t>Store højder</a:t>
            </a:r>
            <a:endParaRPr lang="da-DK" altLang="en-US" sz="2600" b="1" dirty="0">
              <a:latin typeface="Calibri" panose="020F0502020204030204" pitchFamily="34" charset="0"/>
              <a:cs typeface="Calibri" panose="020F0502020204030204" pitchFamily="34" charset="0"/>
            </a:endParaRPr>
          </a:p>
          <a:p>
            <a:pPr marL="533400" indent="-533400">
              <a:lnSpc>
                <a:spcPct val="80000"/>
              </a:lnSpc>
            </a:pPr>
            <a:r>
              <a:rPr lang="da-DK" altLang="en-US" sz="2600" b="1" dirty="0">
                <a:latin typeface="Calibri" panose="020F0502020204030204" pitchFamily="34" charset="0"/>
                <a:cs typeface="Calibri" panose="020F0502020204030204" pitchFamily="34" charset="0"/>
              </a:rPr>
              <a:t>Hurtig fart</a:t>
            </a:r>
          </a:p>
          <a:p>
            <a:pPr marL="533400" indent="-533400">
              <a:lnSpc>
                <a:spcPct val="80000"/>
              </a:lnSpc>
            </a:pPr>
            <a:r>
              <a:rPr lang="da-DK" altLang="en-US" sz="2600" b="1" dirty="0">
                <a:latin typeface="Calibri" panose="020F0502020204030204" pitchFamily="34" charset="0"/>
                <a:cs typeface="Calibri" panose="020F0502020204030204" pitchFamily="34" charset="0"/>
              </a:rPr>
              <a:t>Farlige redskaber</a:t>
            </a:r>
          </a:p>
          <a:p>
            <a:pPr marL="533400" indent="-533400">
              <a:lnSpc>
                <a:spcPct val="80000"/>
              </a:lnSpc>
            </a:pPr>
            <a:r>
              <a:rPr lang="da-DK" altLang="en-US" sz="2600" b="1" dirty="0">
                <a:latin typeface="Calibri" panose="020F0502020204030204" pitchFamily="34" charset="0"/>
                <a:cs typeface="Calibri" panose="020F0502020204030204" pitchFamily="34" charset="0"/>
              </a:rPr>
              <a:t>Farlige episoder</a:t>
            </a:r>
          </a:p>
          <a:p>
            <a:pPr marL="533400" indent="-533400">
              <a:lnSpc>
                <a:spcPct val="80000"/>
              </a:lnSpc>
            </a:pPr>
            <a:r>
              <a:rPr lang="da-DK" altLang="en-US" sz="2600" b="1" dirty="0">
                <a:latin typeface="Calibri" panose="020F0502020204030204" pitchFamily="34" charset="0"/>
                <a:cs typeface="Calibri" panose="020F0502020204030204" pitchFamily="34" charset="0"/>
              </a:rPr>
              <a:t>Voldsom kropslig udfoldelse</a:t>
            </a:r>
          </a:p>
          <a:p>
            <a:pPr marL="533400" indent="-533400">
              <a:lnSpc>
                <a:spcPct val="80000"/>
              </a:lnSpc>
            </a:pPr>
            <a:r>
              <a:rPr lang="da-DK" altLang="en-US" sz="2600" b="1" dirty="0">
                <a:latin typeface="Calibri" panose="020F0502020204030204" pitchFamily="34" charset="0"/>
                <a:cs typeface="Calibri" panose="020F0502020204030204" pitchFamily="34" charset="0"/>
              </a:rPr>
              <a:t>At forsvinde og blive væk</a:t>
            </a:r>
          </a:p>
          <a:p>
            <a:pPr marL="533400" indent="-533400">
              <a:lnSpc>
                <a:spcPct val="80000"/>
              </a:lnSpc>
            </a:pPr>
            <a:endParaRPr lang="da-DK" altLang="en-US" sz="2400" b="1" dirty="0">
              <a:latin typeface="Calibri" panose="020F0502020204030204" pitchFamily="34" charset="0"/>
              <a:cs typeface="Calibri" panose="020F0502020204030204" pitchFamily="34" charset="0"/>
            </a:endParaRPr>
          </a:p>
          <a:p>
            <a:pPr marL="0" indent="0" eaLnBrk="1" hangingPunct="1">
              <a:lnSpc>
                <a:spcPct val="80000"/>
              </a:lnSpc>
              <a:buNone/>
            </a:pPr>
            <a:endParaRPr lang="da-DK" altLang="en-US" sz="2400" b="1" dirty="0" smtClean="0">
              <a:latin typeface="Calibri" panose="020F0502020204030204" pitchFamily="34" charset="0"/>
              <a:cs typeface="Calibri" panose="020F0502020204030204" pitchFamily="34" charset="0"/>
            </a:endParaRPr>
          </a:p>
        </p:txBody>
      </p:sp>
      <p:pic>
        <p:nvPicPr>
          <p:cNvPr id="6" name="Billed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835" y="1176412"/>
            <a:ext cx="1532909" cy="230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334" y="1197228"/>
            <a:ext cx="1556452" cy="23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8662" y="1185710"/>
            <a:ext cx="1564623" cy="234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839" y="1197228"/>
            <a:ext cx="1582861" cy="23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457" y="1185710"/>
            <a:ext cx="1592040" cy="23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353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rPr>
              <a:t>Mod samlet set - livsmod</a:t>
            </a:r>
            <a:endParaRPr lang="da-DK" dirty="0"/>
          </a:p>
        </p:txBody>
      </p:sp>
      <p:sp>
        <p:nvSpPr>
          <p:cNvPr id="3" name="Pladsholder til indhold 2"/>
          <p:cNvSpPr>
            <a:spLocks noGrp="1"/>
          </p:cNvSpPr>
          <p:nvPr>
            <p:ph sz="half" idx="1"/>
          </p:nvPr>
        </p:nvSpPr>
        <p:spPr>
          <a:xfrm>
            <a:off x="251520" y="1600200"/>
            <a:ext cx="5184576" cy="5102625"/>
          </a:xfrm>
        </p:spPr>
        <p:txBody>
          <a:bodyPr>
            <a:normAutofit/>
          </a:bodyPr>
          <a:lstStyle/>
          <a:p>
            <a:r>
              <a:rPr lang="da-DK" b="1" dirty="0"/>
              <a:t>Livsmod er mod til at leve, overvinde modgang, kæmpe for livslykken samt mod og lyst til at kaste sig ud i livet og dets nydelser, kort sagt at have mod på livet</a:t>
            </a:r>
            <a:r>
              <a:rPr lang="da-DK" b="1" dirty="0" smtClean="0"/>
              <a:t>.</a:t>
            </a:r>
          </a:p>
          <a:p>
            <a:pPr marL="0" indent="0">
              <a:buNone/>
            </a:pPr>
            <a:endParaRPr lang="da-DK" b="1" dirty="0"/>
          </a:p>
          <a:p>
            <a:r>
              <a:rPr lang="da-DK" b="1" dirty="0"/>
              <a:t>Barnets livsmod udtrykker sig i dets vitalitet og livsglæde</a:t>
            </a:r>
          </a:p>
          <a:p>
            <a:pPr marL="0" indent="0">
              <a:buNone/>
            </a:pPr>
            <a:endParaRPr lang="da-DK" b="1" dirty="0"/>
          </a:p>
          <a:p>
            <a:pPr marL="0" indent="0">
              <a:buNone/>
            </a:pPr>
            <a:r>
              <a:rPr lang="da-DK" sz="2400" b="1" dirty="0" err="1"/>
              <a:t>Pahus</a:t>
            </a:r>
            <a:r>
              <a:rPr lang="da-DK" sz="2400" b="1" dirty="0"/>
              <a:t>, 2019</a:t>
            </a:r>
          </a:p>
          <a:p>
            <a:pPr marL="0" indent="0">
              <a:buNone/>
            </a:pPr>
            <a:endParaRPr lang="da-DK" sz="3400" b="1" dirty="0"/>
          </a:p>
          <a:p>
            <a:pPr marL="0" indent="0">
              <a:buNone/>
            </a:pPr>
            <a:endParaRPr lang="da-DK" b="1" dirty="0"/>
          </a:p>
        </p:txBody>
      </p:sp>
      <p:pic>
        <p:nvPicPr>
          <p:cNvPr id="6" name="Billede 5"/>
          <p:cNvPicPr>
            <a:picLocks noChangeAspect="1"/>
          </p:cNvPicPr>
          <p:nvPr/>
        </p:nvPicPr>
        <p:blipFill rotWithShape="1">
          <a:blip r:embed="rId3" cstate="print">
            <a:extLst>
              <a:ext uri="{28A0092B-C50C-407E-A947-70E740481C1C}">
                <a14:useLocalDpi xmlns:a14="http://schemas.microsoft.com/office/drawing/2010/main" val="0"/>
              </a:ext>
            </a:extLst>
          </a:blip>
          <a:srcRect b="12159"/>
          <a:stretch/>
        </p:blipFill>
        <p:spPr>
          <a:xfrm>
            <a:off x="5956215" y="1600201"/>
            <a:ext cx="2925804" cy="2260848"/>
          </a:xfrm>
          <a:prstGeom prst="rect">
            <a:avLst/>
          </a:prstGeom>
        </p:spPr>
      </p:pic>
      <p:pic>
        <p:nvPicPr>
          <p:cNvPr id="7" name="Billede 6" descr="E:\to piger gynger.jpg"/>
          <p:cNvPicPr/>
          <p:nvPr/>
        </p:nvPicPr>
        <p:blipFill rotWithShape="1">
          <a:blip r:embed="rId4" cstate="print">
            <a:extLst>
              <a:ext uri="{28A0092B-C50C-407E-A947-70E740481C1C}">
                <a14:useLocalDpi xmlns:a14="http://schemas.microsoft.com/office/drawing/2010/main" val="0"/>
              </a:ext>
            </a:extLst>
          </a:blip>
          <a:srcRect l="21958" t="17153" r="19313"/>
          <a:stretch/>
        </p:blipFill>
        <p:spPr bwMode="auto">
          <a:xfrm>
            <a:off x="5956216" y="4043611"/>
            <a:ext cx="2925804" cy="26592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3264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rmAutofit/>
          </a:bodyPr>
          <a:lstStyle/>
          <a:p>
            <a:r>
              <a:rPr lang="da-DK" b="1" dirty="0" smtClean="0">
                <a:effectLst>
                  <a:outerShdw blurRad="38100" dist="38100" dir="2700000" algn="tl">
                    <a:srgbClr val="000000">
                      <a:alpha val="43137"/>
                    </a:srgbClr>
                  </a:outerShdw>
                </a:effectLst>
              </a:rPr>
              <a:t>Udvikling af</a:t>
            </a:r>
            <a:r>
              <a:rPr lang="da-DK" b="1" dirty="0">
                <a:effectLst>
                  <a:outerShdw blurRad="38100" dist="38100" dir="2700000" algn="tl">
                    <a:srgbClr val="000000">
                      <a:alpha val="43137"/>
                    </a:srgbClr>
                  </a:outerShdw>
                </a:effectLst>
              </a:rPr>
              <a:t> </a:t>
            </a:r>
            <a:r>
              <a:rPr lang="da-DK" b="1" dirty="0" smtClean="0">
                <a:effectLst>
                  <a:outerShdw blurRad="38100" dist="38100" dir="2700000" algn="tl">
                    <a:srgbClr val="000000">
                      <a:alpha val="43137"/>
                    </a:srgbClr>
                  </a:outerShdw>
                </a:effectLst>
              </a:rPr>
              <a:t>mod – pædagogens rolle</a:t>
            </a:r>
            <a:endParaRPr lang="da-DK" dirty="0"/>
          </a:p>
        </p:txBody>
      </p:sp>
      <p:sp>
        <p:nvSpPr>
          <p:cNvPr id="3" name="Pladsholder til indhold 2"/>
          <p:cNvSpPr>
            <a:spLocks noGrp="1"/>
          </p:cNvSpPr>
          <p:nvPr>
            <p:ph idx="1"/>
          </p:nvPr>
        </p:nvSpPr>
        <p:spPr>
          <a:xfrm>
            <a:off x="457200" y="1772816"/>
            <a:ext cx="8435280" cy="5085184"/>
          </a:xfrm>
        </p:spPr>
        <p:txBody>
          <a:bodyPr>
            <a:normAutofit/>
          </a:bodyPr>
          <a:lstStyle/>
          <a:p>
            <a:r>
              <a:rPr lang="da-DK" sz="3600" b="1" dirty="0" smtClean="0"/>
              <a:t>Det </a:t>
            </a:r>
            <a:r>
              <a:rPr lang="da-DK" sz="3600" b="1" dirty="0"/>
              <a:t>gode ved mod er, at hver gang du handler modigt, bliver du en smule bedre til </a:t>
            </a:r>
            <a:r>
              <a:rPr lang="da-DK" sz="3600" b="1" dirty="0" smtClean="0"/>
              <a:t>det. </a:t>
            </a:r>
            <a:r>
              <a:rPr lang="da-DK" sz="3600" b="1" dirty="0"/>
              <a:t>Det kan faktisk blive en vane </a:t>
            </a:r>
            <a:endParaRPr lang="da-DK" sz="3600" b="1" dirty="0" smtClean="0"/>
          </a:p>
          <a:p>
            <a:pPr marL="0" indent="0">
              <a:buNone/>
            </a:pPr>
            <a:r>
              <a:rPr lang="da-DK" sz="2400" b="1" dirty="0" smtClean="0"/>
              <a:t>Anette </a:t>
            </a:r>
            <a:r>
              <a:rPr lang="da-DK" sz="2400" b="1" dirty="0"/>
              <a:t>Prehn</a:t>
            </a:r>
          </a:p>
          <a:p>
            <a:r>
              <a:rPr lang="da-DK" sz="3600" b="1" dirty="0" smtClean="0"/>
              <a:t>Men pædagogen må løbende analysere situationen og </a:t>
            </a:r>
          </a:p>
          <a:p>
            <a:pPr lvl="1"/>
            <a:r>
              <a:rPr lang="da-DK" sz="3600" b="1" dirty="0"/>
              <a:t>s</a:t>
            </a:r>
            <a:r>
              <a:rPr lang="da-DK" sz="3600" b="1" dirty="0" smtClean="0"/>
              <a:t>kabe aktiviteter i forhold til barnets nærmeste udviklings zone </a:t>
            </a:r>
          </a:p>
          <a:p>
            <a:pPr marL="457200" lvl="1" indent="0">
              <a:buNone/>
            </a:pPr>
            <a:r>
              <a:rPr lang="da-DK" sz="2400" b="1" dirty="0" err="1" smtClean="0"/>
              <a:t>Vygotsky</a:t>
            </a:r>
            <a:endParaRPr lang="da-DK" sz="2400" b="1" dirty="0"/>
          </a:p>
          <a:p>
            <a:pPr marL="0" indent="0">
              <a:buNone/>
            </a:pPr>
            <a:endParaRPr lang="da-DK" b="1" dirty="0"/>
          </a:p>
        </p:txBody>
      </p:sp>
    </p:spTree>
    <p:extLst>
      <p:ext uri="{BB962C8B-B14F-4D97-AF65-F5344CB8AC3E}">
        <p14:creationId xmlns:p14="http://schemas.microsoft.com/office/powerpoint/2010/main" val="2659878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1640" y="404664"/>
            <a:ext cx="6368753" cy="6986528"/>
          </a:xfrm>
          <a:prstGeom prst="rect">
            <a:avLst/>
          </a:prstGeom>
          <a:noFill/>
        </p:spPr>
        <p:txBody>
          <a:bodyPr wrap="square" rtlCol="0">
            <a:spAutoFit/>
          </a:bodyPr>
          <a:lstStyle/>
          <a:p>
            <a:pPr algn="ctr"/>
            <a:r>
              <a:rPr lang="da-DK" sz="4000" b="1" dirty="0" smtClean="0"/>
              <a:t>10.20 – 11.00 </a:t>
            </a:r>
          </a:p>
          <a:p>
            <a:pPr algn="ctr"/>
            <a:r>
              <a:rPr lang="da-DK" sz="4400" b="1" dirty="0" smtClean="0">
                <a:solidFill>
                  <a:srgbClr val="FF0000"/>
                </a:solidFill>
              </a:rPr>
              <a:t>Omsorg og læring</a:t>
            </a:r>
          </a:p>
          <a:p>
            <a:pPr algn="ctr"/>
            <a:endParaRPr lang="da-DK" sz="4400" b="1" dirty="0" smtClean="0">
              <a:solidFill>
                <a:srgbClr val="FF0000"/>
              </a:solidFill>
            </a:endParaRPr>
          </a:p>
          <a:p>
            <a:pPr algn="ctr"/>
            <a:r>
              <a:rPr lang="da-DK" altLang="da-DK" sz="4000" b="1" dirty="0">
                <a:latin typeface="Calibri" panose="020F0502020204030204" pitchFamily="34" charset="0"/>
                <a:cs typeface="Calibri" panose="020F0502020204030204" pitchFamily="34" charset="0"/>
              </a:rPr>
              <a:t>Omsorg og læring skal balancere og udgøre en </a:t>
            </a:r>
            <a:r>
              <a:rPr lang="da-DK" altLang="da-DK" sz="4000" b="1" dirty="0" smtClean="0">
                <a:latin typeface="Calibri" panose="020F0502020204030204" pitchFamily="34" charset="0"/>
                <a:cs typeface="Calibri" panose="020F0502020204030204" pitchFamily="34" charset="0"/>
              </a:rPr>
              <a:t>enhed</a:t>
            </a:r>
          </a:p>
          <a:p>
            <a:pPr algn="ctr"/>
            <a:endParaRPr lang="da-DK" altLang="da-DK" sz="4000" b="1" dirty="0">
              <a:latin typeface="Calibri" panose="020F0502020204030204" pitchFamily="34" charset="0"/>
              <a:cs typeface="Calibri" panose="020F0502020204030204" pitchFamily="34" charset="0"/>
            </a:endParaRPr>
          </a:p>
          <a:p>
            <a:pPr algn="ctr"/>
            <a:r>
              <a:rPr lang="da-DK" altLang="da-DK" sz="4000" b="1" dirty="0" smtClean="0">
                <a:latin typeface="Calibri" panose="020F0502020204030204" pitchFamily="34" charset="0"/>
                <a:cs typeface="Calibri" panose="020F0502020204030204" pitchFamily="34" charset="0"/>
              </a:rPr>
              <a:t>Education (læring) og </a:t>
            </a:r>
            <a:r>
              <a:rPr lang="da-DK" altLang="da-DK" sz="4000" b="1" dirty="0" err="1" smtClean="0">
                <a:latin typeface="Calibri" panose="020F0502020204030204" pitchFamily="34" charset="0"/>
                <a:cs typeface="Calibri" panose="020F0502020204030204" pitchFamily="34" charset="0"/>
              </a:rPr>
              <a:t>care</a:t>
            </a:r>
            <a:r>
              <a:rPr lang="da-DK" altLang="da-DK" sz="4000" b="1" dirty="0" smtClean="0">
                <a:latin typeface="Calibri" panose="020F0502020204030204" pitchFamily="34" charset="0"/>
                <a:cs typeface="Calibri" panose="020F0502020204030204" pitchFamily="34" charset="0"/>
              </a:rPr>
              <a:t> (omsorg)</a:t>
            </a:r>
          </a:p>
          <a:p>
            <a:pPr algn="ctr"/>
            <a:r>
              <a:rPr lang="da-DK" altLang="da-DK" sz="4000" b="1" dirty="0" err="1" smtClean="0">
                <a:latin typeface="Calibri" panose="020F0502020204030204" pitchFamily="34" charset="0"/>
                <a:cs typeface="Calibri" panose="020F0502020204030204" pitchFamily="34" charset="0"/>
              </a:rPr>
              <a:t>educare</a:t>
            </a:r>
            <a:endParaRPr lang="da-DK" altLang="da-DK" sz="4000" b="1" dirty="0">
              <a:latin typeface="Calibri" panose="020F0502020204030204" pitchFamily="34" charset="0"/>
              <a:cs typeface="Calibri" panose="020F0502020204030204" pitchFamily="34" charset="0"/>
            </a:endParaRPr>
          </a:p>
          <a:p>
            <a:pPr algn="ctr"/>
            <a:endParaRPr lang="da-DK" sz="4000" b="1" dirty="0"/>
          </a:p>
        </p:txBody>
      </p:sp>
    </p:spTree>
    <p:extLst>
      <p:ext uri="{BB962C8B-B14F-4D97-AF65-F5344CB8AC3E}">
        <p14:creationId xmlns:p14="http://schemas.microsoft.com/office/powerpoint/2010/main" val="704926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print">
            <a:extLst>
              <a:ext uri="{28A0092B-C50C-407E-A947-70E740481C1C}">
                <a14:useLocalDpi xmlns:a14="http://schemas.microsoft.com/office/drawing/2010/main" val="0"/>
              </a:ext>
            </a:extLst>
          </a:blip>
          <a:srcRect l="12213" t="2401" r="15351" b="3801"/>
          <a:stretch/>
        </p:blipFill>
        <p:spPr>
          <a:xfrm rot="5400000">
            <a:off x="1313906" y="494406"/>
            <a:ext cx="6228156" cy="6048672"/>
          </a:xfrm>
          <a:prstGeom prst="rect">
            <a:avLst/>
          </a:prstGeom>
        </p:spPr>
      </p:pic>
    </p:spTree>
    <p:extLst>
      <p:ext uri="{BB962C8B-B14F-4D97-AF65-F5344CB8AC3E}">
        <p14:creationId xmlns:p14="http://schemas.microsoft.com/office/powerpoint/2010/main" val="1618094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Omsorg - en første definition</a:t>
            </a:r>
          </a:p>
        </p:txBody>
      </p:sp>
      <p:sp>
        <p:nvSpPr>
          <p:cNvPr id="8195" name="Rectangle 3"/>
          <p:cNvSpPr>
            <a:spLocks noGrp="1" noChangeArrowheads="1"/>
          </p:cNvSpPr>
          <p:nvPr>
            <p:ph sz="half" idx="1"/>
          </p:nvPr>
        </p:nvSpPr>
        <p:spPr>
          <a:xfrm>
            <a:off x="457200" y="1600200"/>
            <a:ext cx="5266928" cy="5501208"/>
          </a:xfrm>
        </p:spPr>
        <p:txBody>
          <a:bodyPr>
            <a:normAutofit fontScale="85000" lnSpcReduction="20000"/>
          </a:bodyPr>
          <a:lstStyle/>
          <a:p>
            <a:pPr marL="342900" indent="-342900" algn="l">
              <a:lnSpc>
                <a:spcPct val="90000"/>
              </a:lnSpc>
              <a:buFontTx/>
              <a:buChar char="•"/>
              <a:defRPr/>
            </a:pPr>
            <a:r>
              <a:rPr lang="da-DK" altLang="da-DK" sz="3800" b="1" dirty="0">
                <a:solidFill>
                  <a:schemeClr val="tx1"/>
                </a:solidFill>
                <a:latin typeface="Calibri" panose="020F0502020204030204" pitchFamily="34" charset="0"/>
                <a:cs typeface="Calibri" panose="020F0502020204030204" pitchFamily="34" charset="0"/>
              </a:rPr>
              <a:t>Omsorg betyder at bekymre sig, at bryde sig om, at kymre eller kære sig</a:t>
            </a:r>
          </a:p>
          <a:p>
            <a:pPr marL="342900" indent="-342900" algn="l">
              <a:lnSpc>
                <a:spcPct val="90000"/>
              </a:lnSpc>
              <a:buFontTx/>
              <a:buChar char="•"/>
              <a:defRPr/>
            </a:pPr>
            <a:endParaRPr lang="da-DK" altLang="da-DK" sz="1200" b="1" i="1" dirty="0" smtClean="0">
              <a:solidFill>
                <a:schemeClr val="tx1"/>
              </a:solidFill>
              <a:latin typeface="Calibri" panose="020F0502020204030204" pitchFamily="34" charset="0"/>
              <a:cs typeface="Calibri" panose="020F0502020204030204" pitchFamily="34" charset="0"/>
            </a:endParaRPr>
          </a:p>
          <a:p>
            <a:pPr marL="342900" indent="-342900" algn="l">
              <a:lnSpc>
                <a:spcPct val="90000"/>
              </a:lnSpc>
              <a:buFontTx/>
              <a:buChar char="•"/>
              <a:defRPr/>
            </a:pPr>
            <a:r>
              <a:rPr lang="da-DK" altLang="da-DK" sz="3800" b="1" i="1" dirty="0" smtClean="0">
                <a:solidFill>
                  <a:schemeClr val="tx1"/>
                </a:solidFill>
                <a:latin typeface="Calibri" panose="020F0502020204030204" pitchFamily="34" charset="0"/>
                <a:cs typeface="Calibri" panose="020F0502020204030204" pitchFamily="34" charset="0"/>
              </a:rPr>
              <a:t>Omsorg</a:t>
            </a:r>
            <a:r>
              <a:rPr lang="da-DK" altLang="da-DK" sz="3800" b="1" dirty="0" smtClean="0">
                <a:solidFill>
                  <a:schemeClr val="tx1"/>
                </a:solidFill>
                <a:latin typeface="Calibri" panose="020F0502020204030204" pitchFamily="34" charset="0"/>
                <a:cs typeface="Calibri" panose="020F0502020204030204" pitchFamily="34" charset="0"/>
              </a:rPr>
              <a:t> er "en særlig relation mellem mennesker, der er kendetegnet ved, at det ene menneske retter sin opmærksomhed mod det andet menneske og handler på en sådan måde, som det andet menneske har brug for og som tjener det andet menneskes velbefindende” </a:t>
            </a:r>
          </a:p>
          <a:p>
            <a:pPr algn="l">
              <a:lnSpc>
                <a:spcPct val="90000"/>
              </a:lnSpc>
              <a:defRPr/>
            </a:pPr>
            <a:r>
              <a:rPr lang="da-DK" altLang="da-DK" sz="2400" b="1" dirty="0" smtClean="0">
                <a:solidFill>
                  <a:schemeClr val="tx1"/>
                </a:solidFill>
                <a:latin typeface="Calibri" panose="020F0502020204030204" pitchFamily="34" charset="0"/>
                <a:cs typeface="Calibri" panose="020F0502020204030204" pitchFamily="34" charset="0"/>
              </a:rPr>
              <a:t>Diderichsen 1991</a:t>
            </a:r>
          </a:p>
          <a:p>
            <a:pPr marL="342900" indent="-342900" algn="l">
              <a:lnSpc>
                <a:spcPct val="90000"/>
              </a:lnSpc>
              <a:buFontTx/>
              <a:buChar char="•"/>
              <a:defRPr/>
            </a:pPr>
            <a:endParaRPr lang="da-DK" altLang="da-DK" sz="1200" b="1" dirty="0" smtClean="0">
              <a:latin typeface="Calibri" panose="020F0502020204030204" pitchFamily="34" charset="0"/>
              <a:cs typeface="Calibri" panose="020F0502020204030204" pitchFamily="34" charset="0"/>
            </a:endParaRPr>
          </a:p>
          <a:p>
            <a:pPr algn="l">
              <a:lnSpc>
                <a:spcPct val="90000"/>
              </a:lnSpc>
              <a:defRPr/>
            </a:pPr>
            <a:endParaRPr lang="da-DK" altLang="da-DK" sz="3400" b="1" i="1" dirty="0" smtClean="0">
              <a:latin typeface="Calibri" panose="020F0502020204030204" pitchFamily="34" charset="0"/>
              <a:cs typeface="Calibri" panose="020F0502020204030204" pitchFamily="34" charset="0"/>
            </a:endParaRPr>
          </a:p>
        </p:txBody>
      </p:sp>
      <p:pic>
        <p:nvPicPr>
          <p:cNvPr id="5" name="Picture 2" descr="At ruste børn til møde verden - om det særlige ved vuggestue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7820" t="26222" r="3122"/>
          <a:stretch>
            <a:fillRect/>
          </a:stretch>
        </p:blipFill>
        <p:spPr bwMode="auto">
          <a:xfrm>
            <a:off x="6347785" y="1621086"/>
            <a:ext cx="2657786" cy="285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a:picLocks noChangeAspect="1"/>
          </p:cNvPicPr>
          <p:nvPr/>
        </p:nvPicPr>
        <p:blipFill>
          <a:blip r:embed="rId4"/>
          <a:stretch>
            <a:fillRect/>
          </a:stretch>
        </p:blipFill>
        <p:spPr>
          <a:xfrm>
            <a:off x="5940152" y="4653136"/>
            <a:ext cx="3065419" cy="1959679"/>
          </a:xfrm>
          <a:prstGeom prst="rect">
            <a:avLst/>
          </a:prstGeom>
        </p:spPr>
      </p:pic>
    </p:spTree>
    <p:extLst>
      <p:ext uri="{BB962C8B-B14F-4D97-AF65-F5344CB8AC3E}">
        <p14:creationId xmlns:p14="http://schemas.microsoft.com/office/powerpoint/2010/main" val="1340937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11188" y="260350"/>
            <a:ext cx="7772400" cy="863600"/>
          </a:xfrm>
        </p:spPr>
        <p:txBody>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Læring - en definition</a:t>
            </a:r>
          </a:p>
        </p:txBody>
      </p:sp>
      <p:sp>
        <p:nvSpPr>
          <p:cNvPr id="8195" name="Rectangle 3"/>
          <p:cNvSpPr>
            <a:spLocks noGrp="1" noChangeArrowheads="1"/>
          </p:cNvSpPr>
          <p:nvPr>
            <p:ph type="subTitle" idx="1"/>
          </p:nvPr>
        </p:nvSpPr>
        <p:spPr>
          <a:xfrm>
            <a:off x="395288" y="1123950"/>
            <a:ext cx="8353425" cy="5734050"/>
          </a:xfrm>
        </p:spPr>
        <p:txBody>
          <a:bodyPr/>
          <a:lstStyle/>
          <a:p>
            <a:pPr algn="l">
              <a:lnSpc>
                <a:spcPct val="90000"/>
              </a:lnSpc>
              <a:defRPr/>
            </a:pPr>
            <a:r>
              <a:rPr lang="da-DK" altLang="da-DK" sz="2700" b="1" i="1" dirty="0" smtClean="0">
                <a:solidFill>
                  <a:schemeClr val="tx1"/>
                </a:solidFill>
                <a:latin typeface="Calibri" panose="020F0502020204030204" pitchFamily="34" charset="0"/>
                <a:cs typeface="Calibri" panose="020F0502020204030204" pitchFamily="34" charset="0"/>
              </a:rPr>
              <a:t>Læring</a:t>
            </a:r>
            <a:r>
              <a:rPr lang="da-DK" altLang="da-DK" sz="2700" b="1" dirty="0" smtClean="0">
                <a:solidFill>
                  <a:schemeClr val="tx1"/>
                </a:solidFill>
                <a:latin typeface="Calibri" panose="020F0502020204030204" pitchFamily="34" charset="0"/>
                <a:cs typeface="Calibri" panose="020F0502020204030204" pitchFamily="34" charset="0"/>
              </a:rPr>
              <a:t> er kendetegnet ved barnets aktive tilegnelse / konstruktion af kundskaber, færdigheder, nye værdier, handlemåder osv. </a:t>
            </a:r>
            <a:endParaRPr lang="da-DK" sz="2700" b="1" dirty="0">
              <a:solidFill>
                <a:schemeClr val="tx1"/>
              </a:solidFill>
              <a:latin typeface="Calibri" panose="020F0502020204030204" pitchFamily="34" charset="0"/>
              <a:cs typeface="Calibri" panose="020F0502020204030204" pitchFamily="34" charset="0"/>
            </a:endParaRPr>
          </a:p>
          <a:p>
            <a:pPr marL="609600" indent="-609600" algn="l">
              <a:lnSpc>
                <a:spcPct val="90000"/>
              </a:lnSpc>
              <a:buFontTx/>
              <a:buChar char="•"/>
              <a:defRPr/>
            </a:pPr>
            <a:r>
              <a:rPr lang="da-DK" sz="2700" b="1" dirty="0">
                <a:solidFill>
                  <a:schemeClr val="tx1"/>
                </a:solidFill>
                <a:latin typeface="Calibri" panose="020F0502020204030204" pitchFamily="34" charset="0"/>
                <a:cs typeface="Calibri" panose="020F0502020204030204" pitchFamily="34" charset="0"/>
              </a:rPr>
              <a:t>En kognitiv dimension: At </a:t>
            </a:r>
            <a:r>
              <a:rPr lang="da-DK" sz="2700" b="1" i="1" dirty="0">
                <a:solidFill>
                  <a:schemeClr val="tx1"/>
                </a:solidFill>
                <a:latin typeface="Calibri" panose="020F0502020204030204" pitchFamily="34" charset="0"/>
                <a:cs typeface="Calibri" panose="020F0502020204030204" pitchFamily="34" charset="0"/>
              </a:rPr>
              <a:t>vide</a:t>
            </a:r>
            <a:r>
              <a:rPr lang="da-DK" sz="2700" b="1" dirty="0">
                <a:solidFill>
                  <a:schemeClr val="tx1"/>
                </a:solidFill>
                <a:latin typeface="Calibri" panose="020F0502020204030204" pitchFamily="34" charset="0"/>
                <a:cs typeface="Calibri" panose="020F0502020204030204" pitchFamily="34" charset="0"/>
              </a:rPr>
              <a:t> noget og at have bevidsthed om egen læring, læremotiv </a:t>
            </a:r>
            <a:endParaRPr lang="da-DK" sz="2700" dirty="0">
              <a:solidFill>
                <a:schemeClr val="tx1"/>
              </a:solidFill>
              <a:effectLst>
                <a:outerShdw blurRad="38100" dist="38100" dir="2700000" algn="tl">
                  <a:srgbClr val="C0C0C0"/>
                </a:outerShdw>
              </a:effectLst>
              <a:latin typeface="Calibri" panose="020F0502020204030204" pitchFamily="34" charset="0"/>
              <a:ea typeface="Arial Unicode MS" pitchFamily="34" charset="-128"/>
              <a:cs typeface="Calibri" panose="020F0502020204030204" pitchFamily="34" charset="0"/>
            </a:endParaRPr>
          </a:p>
          <a:p>
            <a:pPr marL="609600" indent="-609600" algn="l">
              <a:lnSpc>
                <a:spcPct val="90000"/>
              </a:lnSpc>
              <a:buFontTx/>
              <a:buChar char="•"/>
              <a:defRPr/>
            </a:pPr>
            <a:r>
              <a:rPr lang="da-DK" sz="2700" b="1" dirty="0">
                <a:solidFill>
                  <a:schemeClr val="tx1"/>
                </a:solidFill>
                <a:latin typeface="Calibri" panose="020F0502020204030204" pitchFamily="34" charset="0"/>
                <a:cs typeface="Calibri" panose="020F0502020204030204" pitchFamily="34" charset="0"/>
              </a:rPr>
              <a:t>En færdighedsmæssig dimension: At </a:t>
            </a:r>
            <a:r>
              <a:rPr lang="da-DK" sz="2700" b="1" i="1" dirty="0">
                <a:solidFill>
                  <a:schemeClr val="tx1"/>
                </a:solidFill>
                <a:latin typeface="Calibri" panose="020F0502020204030204" pitchFamily="34" charset="0"/>
                <a:cs typeface="Calibri" panose="020F0502020204030204" pitchFamily="34" charset="0"/>
              </a:rPr>
              <a:t>kunne </a:t>
            </a:r>
            <a:r>
              <a:rPr lang="da-DK" sz="2700" b="1" dirty="0">
                <a:solidFill>
                  <a:schemeClr val="tx1"/>
                </a:solidFill>
                <a:latin typeface="Calibri" panose="020F0502020204030204" pitchFamily="34" charset="0"/>
                <a:cs typeface="Calibri" panose="020F0502020204030204" pitchFamily="34" charset="0"/>
              </a:rPr>
              <a:t>noget</a:t>
            </a:r>
            <a:r>
              <a:rPr lang="da-DK" sz="2700" b="1" dirty="0" smtClean="0">
                <a:solidFill>
                  <a:schemeClr val="tx1"/>
                </a:solidFill>
                <a:latin typeface="Calibri" panose="020F0502020204030204" pitchFamily="34" charset="0"/>
                <a:cs typeface="Calibri" panose="020F0502020204030204" pitchFamily="34" charset="0"/>
              </a:rPr>
              <a:t>.</a:t>
            </a:r>
            <a:endParaRPr lang="da-DK" sz="2700" b="1" dirty="0">
              <a:solidFill>
                <a:schemeClr val="tx1"/>
              </a:solidFill>
              <a:latin typeface="Calibri" panose="020F0502020204030204" pitchFamily="34" charset="0"/>
              <a:cs typeface="Calibri" panose="020F0502020204030204" pitchFamily="34" charset="0"/>
            </a:endParaRPr>
          </a:p>
          <a:p>
            <a:pPr marL="609600" indent="-609600" algn="l">
              <a:lnSpc>
                <a:spcPct val="90000"/>
              </a:lnSpc>
              <a:buFontTx/>
              <a:buChar char="•"/>
              <a:defRPr/>
            </a:pPr>
            <a:r>
              <a:rPr lang="da-DK" sz="2700" b="1" dirty="0">
                <a:solidFill>
                  <a:schemeClr val="tx1"/>
                </a:solidFill>
                <a:latin typeface="Calibri" panose="020F0502020204030204" pitchFamily="34" charset="0"/>
                <a:cs typeface="Calibri" panose="020F0502020204030204" pitchFamily="34" charset="0"/>
              </a:rPr>
              <a:t>En viljes- og </a:t>
            </a:r>
            <a:r>
              <a:rPr lang="da-DK" sz="2700" b="1" dirty="0" err="1">
                <a:solidFill>
                  <a:schemeClr val="tx1"/>
                </a:solidFill>
                <a:latin typeface="Calibri" panose="020F0502020204030204" pitchFamily="34" charset="0"/>
                <a:cs typeface="Calibri" panose="020F0502020204030204" pitchFamily="34" charset="0"/>
              </a:rPr>
              <a:t>motivationel</a:t>
            </a:r>
            <a:r>
              <a:rPr lang="da-DK" sz="2700" b="1" dirty="0">
                <a:solidFill>
                  <a:schemeClr val="tx1"/>
                </a:solidFill>
                <a:latin typeface="Calibri" panose="020F0502020204030204" pitchFamily="34" charset="0"/>
                <a:cs typeface="Calibri" panose="020F0502020204030204" pitchFamily="34" charset="0"/>
              </a:rPr>
              <a:t> dimension: At </a:t>
            </a:r>
            <a:r>
              <a:rPr lang="da-DK" sz="2700" b="1" i="1" dirty="0">
                <a:solidFill>
                  <a:schemeClr val="tx1"/>
                </a:solidFill>
                <a:latin typeface="Calibri" panose="020F0502020204030204" pitchFamily="34" charset="0"/>
                <a:cs typeface="Calibri" panose="020F0502020204030204" pitchFamily="34" charset="0"/>
              </a:rPr>
              <a:t>ville</a:t>
            </a:r>
            <a:r>
              <a:rPr lang="da-DK" sz="2700" b="1" dirty="0">
                <a:solidFill>
                  <a:schemeClr val="tx1"/>
                </a:solidFill>
                <a:latin typeface="Calibri" panose="020F0502020204030204" pitchFamily="34" charset="0"/>
                <a:cs typeface="Calibri" panose="020F0502020204030204" pitchFamily="34" charset="0"/>
              </a:rPr>
              <a:t>, at have lyst til at indgå i processen, lærevillig, </a:t>
            </a:r>
            <a:r>
              <a:rPr lang="da-DK" sz="2700" b="1" dirty="0" smtClean="0">
                <a:solidFill>
                  <a:schemeClr val="tx1"/>
                </a:solidFill>
                <a:latin typeface="Calibri" panose="020F0502020204030204" pitchFamily="34" charset="0"/>
                <a:cs typeface="Calibri" panose="020F0502020204030204" pitchFamily="34" charset="0"/>
              </a:rPr>
              <a:t>nysgerrighed</a:t>
            </a:r>
            <a:endParaRPr lang="da-DK" sz="2700" b="1" dirty="0">
              <a:solidFill>
                <a:schemeClr val="tx1"/>
              </a:solidFill>
              <a:latin typeface="Calibri" panose="020F0502020204030204" pitchFamily="34" charset="0"/>
              <a:cs typeface="Calibri" panose="020F0502020204030204" pitchFamily="34" charset="0"/>
            </a:endParaRPr>
          </a:p>
          <a:p>
            <a:pPr marL="609600" indent="-609600" algn="l">
              <a:lnSpc>
                <a:spcPct val="90000"/>
              </a:lnSpc>
              <a:buFontTx/>
              <a:buChar char="•"/>
              <a:defRPr/>
            </a:pPr>
            <a:r>
              <a:rPr lang="da-DK" sz="2700" b="1" dirty="0">
                <a:solidFill>
                  <a:schemeClr val="tx1"/>
                </a:solidFill>
                <a:latin typeface="Calibri" panose="020F0502020204030204" pitchFamily="34" charset="0"/>
                <a:cs typeface="Calibri" panose="020F0502020204030204" pitchFamily="34" charset="0"/>
              </a:rPr>
              <a:t>En handlingsdimension: At </a:t>
            </a:r>
            <a:r>
              <a:rPr lang="da-DK" sz="2700" b="1" i="1" dirty="0">
                <a:solidFill>
                  <a:schemeClr val="tx1"/>
                </a:solidFill>
                <a:latin typeface="Calibri" panose="020F0502020204030204" pitchFamily="34" charset="0"/>
                <a:cs typeface="Calibri" panose="020F0502020204030204" pitchFamily="34" charset="0"/>
              </a:rPr>
              <a:t>gøre</a:t>
            </a:r>
            <a:r>
              <a:rPr lang="da-DK" sz="2700" b="1" dirty="0">
                <a:solidFill>
                  <a:schemeClr val="tx1"/>
                </a:solidFill>
                <a:latin typeface="Calibri" panose="020F0502020204030204" pitchFamily="34" charset="0"/>
                <a:cs typeface="Calibri" panose="020F0502020204030204" pitchFamily="34" charset="0"/>
              </a:rPr>
              <a:t> noget, at have </a:t>
            </a:r>
            <a:r>
              <a:rPr lang="da-DK" sz="2700" b="1" dirty="0" smtClean="0">
                <a:solidFill>
                  <a:schemeClr val="tx1"/>
                </a:solidFill>
                <a:latin typeface="Calibri" panose="020F0502020204030204" pitchFamily="34" charset="0"/>
                <a:cs typeface="Calibri" panose="020F0502020204030204" pitchFamily="34" charset="0"/>
              </a:rPr>
              <a:t>handlekompetence</a:t>
            </a:r>
            <a:endParaRPr lang="da-DK" sz="2700" b="1" dirty="0">
              <a:solidFill>
                <a:schemeClr val="tx1"/>
              </a:solidFill>
              <a:latin typeface="Calibri" panose="020F0502020204030204" pitchFamily="34" charset="0"/>
              <a:cs typeface="Calibri" panose="020F0502020204030204" pitchFamily="34" charset="0"/>
            </a:endParaRPr>
          </a:p>
          <a:p>
            <a:pPr marL="609600" indent="-609600" algn="l">
              <a:lnSpc>
                <a:spcPct val="90000"/>
              </a:lnSpc>
              <a:buFontTx/>
              <a:buChar char="•"/>
              <a:defRPr/>
            </a:pPr>
            <a:r>
              <a:rPr lang="da-DK" sz="2700" b="1" dirty="0">
                <a:solidFill>
                  <a:schemeClr val="tx1"/>
                </a:solidFill>
                <a:latin typeface="Calibri" panose="020F0502020204030204" pitchFamily="34" charset="0"/>
                <a:cs typeface="Calibri" panose="020F0502020204030204" pitchFamily="34" charset="0"/>
              </a:rPr>
              <a:t>En identitetsdimension: At </a:t>
            </a:r>
            <a:r>
              <a:rPr lang="da-DK" sz="2700" b="1" i="1" dirty="0">
                <a:solidFill>
                  <a:schemeClr val="tx1"/>
                </a:solidFill>
                <a:latin typeface="Calibri" panose="020F0502020204030204" pitchFamily="34" charset="0"/>
                <a:cs typeface="Calibri" panose="020F0502020204030204" pitchFamily="34" charset="0"/>
              </a:rPr>
              <a:t>være</a:t>
            </a:r>
            <a:r>
              <a:rPr lang="da-DK" sz="2700" b="1" dirty="0">
                <a:solidFill>
                  <a:schemeClr val="tx1"/>
                </a:solidFill>
                <a:latin typeface="Calibri" panose="020F0502020204030204" pitchFamily="34" charset="0"/>
                <a:cs typeface="Calibri" panose="020F0502020204030204" pitchFamily="34" charset="0"/>
              </a:rPr>
              <a:t> nogen, at opleve mening og sammenhæng i sin tilværelse, at have </a:t>
            </a:r>
            <a:r>
              <a:rPr lang="da-DK" sz="2700" b="1" dirty="0" smtClean="0">
                <a:solidFill>
                  <a:schemeClr val="tx1"/>
                </a:solidFill>
                <a:latin typeface="Calibri" panose="020F0502020204030204" pitchFamily="34" charset="0"/>
                <a:cs typeface="Calibri" panose="020F0502020204030204" pitchFamily="34" charset="0"/>
              </a:rPr>
              <a:t>selvværd</a:t>
            </a:r>
            <a:endParaRPr lang="da-DK" sz="2000" b="1" dirty="0">
              <a:solidFill>
                <a:schemeClr val="tx1"/>
              </a:solidFill>
              <a:latin typeface="Calibri" panose="020F0502020204030204" pitchFamily="34" charset="0"/>
              <a:cs typeface="Calibri" panose="020F0502020204030204" pitchFamily="34" charset="0"/>
            </a:endParaRPr>
          </a:p>
          <a:p>
            <a:pPr marL="609600" indent="-609600" algn="l">
              <a:lnSpc>
                <a:spcPct val="90000"/>
              </a:lnSpc>
              <a:defRPr/>
            </a:pPr>
            <a:r>
              <a:rPr lang="da-DK" sz="2000" b="1" dirty="0">
                <a:solidFill>
                  <a:schemeClr val="tx1"/>
                </a:solidFill>
                <a:latin typeface="Calibri" panose="020F0502020204030204" pitchFamily="34" charset="0"/>
                <a:cs typeface="Calibri" panose="020F0502020204030204" pitchFamily="34" charset="0"/>
              </a:rPr>
              <a:t>	</a:t>
            </a:r>
            <a:r>
              <a:rPr lang="da-DK" sz="2000" b="1" dirty="0" smtClean="0">
                <a:solidFill>
                  <a:schemeClr val="tx1"/>
                </a:solidFill>
                <a:latin typeface="Calibri" panose="020F0502020204030204" pitchFamily="34" charset="0"/>
                <a:cs typeface="Calibri" panose="020F0502020204030204" pitchFamily="34" charset="0"/>
              </a:rPr>
              <a:t>Grue-Sørensen</a:t>
            </a:r>
            <a:r>
              <a:rPr lang="da-DK" sz="2000" b="1" dirty="0">
                <a:solidFill>
                  <a:schemeClr val="tx1"/>
                </a:solidFill>
                <a:latin typeface="Calibri" panose="020F0502020204030204" pitchFamily="34" charset="0"/>
                <a:cs typeface="Calibri" panose="020F0502020204030204" pitchFamily="34" charset="0"/>
              </a:rPr>
              <a:t>, </a:t>
            </a:r>
            <a:r>
              <a:rPr lang="da-DK" sz="2000" b="1" dirty="0" smtClean="0">
                <a:solidFill>
                  <a:schemeClr val="tx1"/>
                </a:solidFill>
                <a:latin typeface="Calibri" panose="020F0502020204030204" pitchFamily="34" charset="0"/>
                <a:cs typeface="Calibri" panose="020F0502020204030204" pitchFamily="34" charset="0"/>
              </a:rPr>
              <a:t>1979</a:t>
            </a:r>
            <a:endParaRPr lang="da-DK" altLang="da-DK" sz="3400" b="1" i="1" dirty="0" smtClean="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0148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60350"/>
            <a:ext cx="7772400" cy="720725"/>
          </a:xfrm>
        </p:spPr>
        <p:txBody>
          <a:bodyPr>
            <a:normAutofit fontScale="90000"/>
          </a:bodyPr>
          <a:lstStyle/>
          <a:p>
            <a:pPr>
              <a:defRPr/>
            </a:pPr>
            <a:r>
              <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Symbol" pitchFamily="18" charset="2"/>
              </a:rPr>
              <a:t>E</a:t>
            </a:r>
            <a:r>
              <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nhed af omsorg, opdragelse og undervisning- </a:t>
            </a:r>
            <a:r>
              <a:rPr lang="da-DK" sz="4000" b="1"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Educare</a:t>
            </a:r>
            <a:endPar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6627" name="Rectangle 3"/>
          <p:cNvSpPr>
            <a:spLocks noGrp="1" noChangeArrowheads="1"/>
          </p:cNvSpPr>
          <p:nvPr>
            <p:ph type="body" idx="4294967295"/>
          </p:nvPr>
        </p:nvSpPr>
        <p:spPr>
          <a:xfrm>
            <a:off x="179388" y="1385888"/>
            <a:ext cx="8964612" cy="5472112"/>
          </a:xfrm>
        </p:spPr>
        <p:txBody>
          <a:bodyPr/>
          <a:lstStyle/>
          <a:p>
            <a:pPr algn="ctr">
              <a:spcBef>
                <a:spcPct val="0"/>
              </a:spcBef>
              <a:buFontTx/>
              <a:buNone/>
            </a:pPr>
            <a:r>
              <a:rPr lang="da-DK" altLang="da-DK" b="1" smtClean="0">
                <a:latin typeface="Calibri" panose="020F0502020204030204" pitchFamily="34" charset="0"/>
                <a:cs typeface="Calibri" panose="020F0502020204030204" pitchFamily="34" charset="0"/>
              </a:rPr>
              <a:t>Omsorg, opdragelse og undervisning</a:t>
            </a:r>
          </a:p>
          <a:p>
            <a:pPr>
              <a:spcBef>
                <a:spcPct val="0"/>
              </a:spcBef>
              <a:buFontTx/>
              <a:buNone/>
            </a:pPr>
            <a:r>
              <a:rPr lang="da-DK" altLang="da-DK" b="1" smtClean="0">
                <a:latin typeface="Calibri" panose="020F0502020204030204" pitchFamily="34" charset="0"/>
                <a:cs typeface="Calibri" panose="020F0502020204030204" pitchFamily="34" charset="0"/>
                <a:sym typeface="Symbol" panose="05050102010706020507" pitchFamily="18" charset="2"/>
              </a:rPr>
              <a:t>				</a:t>
            </a:r>
            <a:r>
              <a:rPr lang="da-DK" altLang="da-DK" sz="2000" b="1" smtClean="0">
                <a:latin typeface="Calibri" panose="020F0502020204030204" pitchFamily="34" charset="0"/>
                <a:cs typeface="Calibri" panose="020F0502020204030204" pitchFamily="34" charset="0"/>
                <a:sym typeface="Symbol" panose="05050102010706020507" pitchFamily="18" charset="2"/>
              </a:rPr>
              <a:t>                   </a:t>
            </a:r>
            <a:endParaRPr lang="da-DK" altLang="da-DK" sz="2000" b="1" smtClean="0">
              <a:latin typeface="Calibri" panose="020F0502020204030204" pitchFamily="34" charset="0"/>
              <a:cs typeface="Calibri" panose="020F0502020204030204" pitchFamily="34" charset="0"/>
            </a:endParaRPr>
          </a:p>
          <a:p>
            <a:pPr algn="ctr">
              <a:spcBef>
                <a:spcPct val="0"/>
              </a:spcBef>
              <a:buFontTx/>
              <a:buNone/>
            </a:pPr>
            <a:r>
              <a:rPr lang="da-DK" altLang="da-DK" b="1" smtClean="0">
                <a:latin typeface="Calibri" panose="020F0502020204030204" pitchFamily="34" charset="0"/>
                <a:cs typeface="Calibri" panose="020F0502020204030204" pitchFamily="34" charset="0"/>
              </a:rPr>
              <a:t>Barnets egen aktive virksomhed i samspil med børn og voksne	</a:t>
            </a:r>
          </a:p>
          <a:p>
            <a:pPr>
              <a:spcBef>
                <a:spcPct val="0"/>
              </a:spcBef>
              <a:buFontTx/>
              <a:buNone/>
            </a:pPr>
            <a:r>
              <a:rPr lang="da-DK" altLang="da-DK" sz="1800" b="1" smtClean="0">
                <a:latin typeface="Calibri" panose="020F0502020204030204" pitchFamily="34" charset="0"/>
                <a:cs typeface="Calibri" panose="020F0502020204030204" pitchFamily="34" charset="0"/>
              </a:rPr>
              <a:t>      				</a:t>
            </a:r>
            <a:r>
              <a:rPr lang="da-DK" altLang="da-DK" sz="1800" b="1" smtClean="0">
                <a:latin typeface="Calibri" panose="020F0502020204030204" pitchFamily="34" charset="0"/>
                <a:cs typeface="Calibri" panose="020F0502020204030204" pitchFamily="34" charset="0"/>
                <a:sym typeface="Symbol" panose="05050102010706020507" pitchFamily="18" charset="2"/>
              </a:rPr>
              <a:t>                    </a:t>
            </a:r>
            <a:endParaRPr lang="da-DK" altLang="da-DK" sz="1800" b="1" smtClean="0">
              <a:latin typeface="Calibri" panose="020F0502020204030204" pitchFamily="34" charset="0"/>
              <a:cs typeface="Calibri" panose="020F0502020204030204" pitchFamily="34" charset="0"/>
            </a:endParaRPr>
          </a:p>
          <a:p>
            <a:pPr algn="ctr">
              <a:spcBef>
                <a:spcPct val="0"/>
              </a:spcBef>
              <a:buFontTx/>
              <a:buNone/>
            </a:pPr>
            <a:r>
              <a:rPr lang="da-DK" altLang="da-DK" b="1" smtClean="0">
                <a:latin typeface="Calibri" panose="020F0502020204030204" pitchFamily="34" charset="0"/>
                <a:cs typeface="Calibri" panose="020F0502020204030204" pitchFamily="34" charset="0"/>
              </a:rPr>
              <a:t>Trivsel, læring, udvikling og dannelse</a:t>
            </a:r>
          </a:p>
          <a:p>
            <a:pPr>
              <a:buFontTx/>
              <a:buNone/>
            </a:pPr>
            <a:endParaRPr lang="da-DK" altLang="da-DK" b="1" smtClean="0">
              <a:latin typeface="Comic Sans MS" panose="030F0702030302020204" pitchFamily="66" charset="0"/>
            </a:endParaRPr>
          </a:p>
        </p:txBody>
      </p:sp>
      <p:pic>
        <p:nvPicPr>
          <p:cNvPr id="26628" name="Pladsholder til indhold 4" descr="hyldemosen pæd og børn.jpg"/>
          <p:cNvPicPr>
            <a:picLocks noChangeAspect="1"/>
          </p:cNvPicPr>
          <p:nvPr/>
        </p:nvPicPr>
        <p:blipFill>
          <a:blip r:embed="rId3">
            <a:extLst>
              <a:ext uri="{28A0092B-C50C-407E-A947-70E740481C1C}">
                <a14:useLocalDpi xmlns:a14="http://schemas.microsoft.com/office/drawing/2010/main" val="0"/>
              </a:ext>
            </a:extLst>
          </a:blip>
          <a:srcRect l="24229" t="20300" r="15955"/>
          <a:stretch>
            <a:fillRect/>
          </a:stretch>
        </p:blipFill>
        <p:spPr bwMode="auto">
          <a:xfrm>
            <a:off x="468313" y="4508500"/>
            <a:ext cx="21590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ladsholder til indhold 7" descr="´Troldebo børnehave maj 09 028.jpg"/>
          <p:cNvPicPr>
            <a:picLocks noChangeAspect="1"/>
          </p:cNvPicPr>
          <p:nvPr/>
        </p:nvPicPr>
        <p:blipFill>
          <a:blip r:embed="rId4">
            <a:extLst>
              <a:ext uri="{28A0092B-C50C-407E-A947-70E740481C1C}">
                <a14:useLocalDpi xmlns:a14="http://schemas.microsoft.com/office/drawing/2010/main" val="0"/>
              </a:ext>
            </a:extLst>
          </a:blip>
          <a:srcRect l="10126" r="2963"/>
          <a:stretch>
            <a:fillRect/>
          </a:stretch>
        </p:blipFill>
        <p:spPr bwMode="auto">
          <a:xfrm>
            <a:off x="3059113" y="4508500"/>
            <a:ext cx="2808287"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ladsholder til indhold 4" descr="oktober 2010 072.jpg"/>
          <p:cNvPicPr>
            <a:picLocks noChangeAspect="1"/>
          </p:cNvPicPr>
          <p:nvPr/>
        </p:nvPicPr>
        <p:blipFill>
          <a:blip r:embed="rId5">
            <a:extLst>
              <a:ext uri="{28A0092B-C50C-407E-A947-70E740481C1C}">
                <a14:useLocalDpi xmlns:a14="http://schemas.microsoft.com/office/drawing/2010/main" val="0"/>
              </a:ext>
            </a:extLst>
          </a:blip>
          <a:srcRect l="19463" r="1173"/>
          <a:stretch>
            <a:fillRect/>
          </a:stretch>
        </p:blipFill>
        <p:spPr bwMode="auto">
          <a:xfrm>
            <a:off x="6227763" y="4508500"/>
            <a:ext cx="259238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06568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11188" y="260350"/>
            <a:ext cx="7772400" cy="863600"/>
          </a:xfrm>
        </p:spPr>
        <p:txBody>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Omsorg</a:t>
            </a:r>
          </a:p>
        </p:txBody>
      </p:sp>
      <p:sp>
        <p:nvSpPr>
          <p:cNvPr id="20483" name="Rectangle 3"/>
          <p:cNvSpPr>
            <a:spLocks noGrp="1" noChangeArrowheads="1"/>
          </p:cNvSpPr>
          <p:nvPr>
            <p:ph type="subTitle" idx="1"/>
          </p:nvPr>
        </p:nvSpPr>
        <p:spPr>
          <a:xfrm>
            <a:off x="395288" y="1341438"/>
            <a:ext cx="8353425" cy="5516562"/>
          </a:xfrm>
        </p:spPr>
        <p:txBody>
          <a:bodyPr/>
          <a:lstStyle/>
          <a:p>
            <a:pPr marL="609600" indent="-609600" algn="l">
              <a:lnSpc>
                <a:spcPct val="90000"/>
              </a:lnSpc>
              <a:buFontTx/>
              <a:buChar char="•"/>
              <a:defRPr/>
            </a:pPr>
            <a:r>
              <a:rPr lang="da-DK" b="1" dirty="0">
                <a:solidFill>
                  <a:schemeClr val="tx1"/>
                </a:solidFill>
                <a:latin typeface="Calibri" panose="020F0502020204030204" pitchFamily="34" charset="0"/>
                <a:cs typeface="Calibri" panose="020F0502020204030204" pitchFamily="34" charset="0"/>
              </a:rPr>
              <a:t>Omsorgen udtrykkes i en gensidig og dialogisk relation mellem barn og pædagog, et Jeg-Du forhold </a:t>
            </a:r>
            <a:r>
              <a:rPr lang="da-DK" b="1" dirty="0" smtClean="0">
                <a:solidFill>
                  <a:schemeClr val="tx1"/>
                </a:solidFill>
                <a:latin typeface="Calibri" panose="020F0502020204030204" pitchFamily="34" charset="0"/>
                <a:cs typeface="Calibri" panose="020F0502020204030204" pitchFamily="34" charset="0"/>
              </a:rPr>
              <a:t>, en anerkendende relation, og en </a:t>
            </a:r>
            <a:r>
              <a:rPr lang="da-DK" b="1" dirty="0">
                <a:solidFill>
                  <a:schemeClr val="tx1"/>
                </a:solidFill>
                <a:latin typeface="Calibri" panose="020F0502020204030204" pitchFamily="34" charset="0"/>
                <a:cs typeface="Calibri" panose="020F0502020204030204" pitchFamily="34" charset="0"/>
              </a:rPr>
              <a:t>empatisk indstilling til </a:t>
            </a:r>
            <a:r>
              <a:rPr lang="da-DK" b="1" dirty="0" smtClean="0">
                <a:solidFill>
                  <a:schemeClr val="tx1"/>
                </a:solidFill>
                <a:latin typeface="Calibri" panose="020F0502020204030204" pitchFamily="34" charset="0"/>
                <a:cs typeface="Calibri" panose="020F0502020204030204" pitchFamily="34" charset="0"/>
              </a:rPr>
              <a:t>barnet</a:t>
            </a:r>
          </a:p>
          <a:p>
            <a:pPr marL="609600" indent="-609600" algn="l">
              <a:lnSpc>
                <a:spcPct val="90000"/>
              </a:lnSpc>
              <a:buFontTx/>
              <a:buChar char="•"/>
              <a:defRPr/>
            </a:pPr>
            <a:r>
              <a:rPr lang="da-DK" altLang="da-DK" b="1" dirty="0">
                <a:solidFill>
                  <a:schemeClr val="tx1"/>
                </a:solidFill>
                <a:latin typeface="Calibri" panose="020F0502020204030204" pitchFamily="34" charset="0"/>
                <a:cs typeface="Calibri" panose="020F0502020204030204" pitchFamily="34" charset="0"/>
              </a:rPr>
              <a:t>E</a:t>
            </a:r>
            <a:r>
              <a:rPr lang="da-DK" altLang="da-DK" b="1" dirty="0" smtClean="0">
                <a:solidFill>
                  <a:schemeClr val="tx1"/>
                </a:solidFill>
                <a:latin typeface="Calibri" panose="020F0502020204030204" pitchFamily="34" charset="0"/>
                <a:cs typeface="Calibri" panose="020F0502020204030204" pitchFamily="34" charset="0"/>
              </a:rPr>
              <a:t>n </a:t>
            </a:r>
            <a:r>
              <a:rPr lang="da-DK" altLang="da-DK" b="1" dirty="0">
                <a:solidFill>
                  <a:schemeClr val="tx1"/>
                </a:solidFill>
                <a:latin typeface="Calibri" panose="020F0502020204030204" pitchFamily="34" charset="0"/>
                <a:cs typeface="Calibri" panose="020F0502020204030204" pitchFamily="34" charset="0"/>
              </a:rPr>
              <a:t>særlig </a:t>
            </a:r>
            <a:r>
              <a:rPr lang="da-DK" altLang="da-DK" b="1" dirty="0" smtClean="0">
                <a:solidFill>
                  <a:schemeClr val="tx1"/>
                </a:solidFill>
                <a:latin typeface="Calibri" panose="020F0502020204030204" pitchFamily="34" charset="0"/>
                <a:cs typeface="Calibri" panose="020F0502020204030204" pitchFamily="34" charset="0"/>
              </a:rPr>
              <a:t>følsomhed, åbenhed </a:t>
            </a:r>
            <a:r>
              <a:rPr lang="da-DK" altLang="da-DK" b="1" dirty="0">
                <a:solidFill>
                  <a:schemeClr val="tx1"/>
                </a:solidFill>
                <a:latin typeface="Calibri" panose="020F0502020204030204" pitchFamily="34" charset="0"/>
                <a:cs typeface="Calibri" panose="020F0502020204030204" pitchFamily="34" charset="0"/>
              </a:rPr>
              <a:t>og modtagelighed hvor omsorgsgiveren bestræber sig på at forstå den andens </a:t>
            </a:r>
            <a:r>
              <a:rPr lang="da-DK" altLang="da-DK" b="1" dirty="0" smtClean="0">
                <a:solidFill>
                  <a:schemeClr val="tx1"/>
                </a:solidFill>
                <a:latin typeface="Calibri" panose="020F0502020204030204" pitchFamily="34" charset="0"/>
                <a:cs typeface="Calibri" panose="020F0502020204030204" pitchFamily="34" charset="0"/>
              </a:rPr>
              <a:t>perspektiv</a:t>
            </a:r>
          </a:p>
          <a:p>
            <a:pPr marL="609600" indent="-609600" algn="l">
              <a:lnSpc>
                <a:spcPct val="90000"/>
              </a:lnSpc>
              <a:buFontTx/>
              <a:buChar char="•"/>
              <a:defRPr/>
            </a:pPr>
            <a:r>
              <a:rPr lang="da-DK" altLang="da-DK" b="1" dirty="0" smtClean="0">
                <a:solidFill>
                  <a:schemeClr val="tx1"/>
                </a:solidFill>
                <a:latin typeface="Calibri" panose="020F0502020204030204" pitchFamily="34" charset="0"/>
                <a:cs typeface="Calibri" panose="020F0502020204030204" pitchFamily="34" charset="0"/>
              </a:rPr>
              <a:t>Og hvor omsorgsgiveren er stærkt motiveret for at </a:t>
            </a:r>
            <a:r>
              <a:rPr lang="da-DK" altLang="da-DK" b="1" dirty="0">
                <a:solidFill>
                  <a:schemeClr val="tx1"/>
                </a:solidFill>
                <a:latin typeface="Calibri" panose="020F0502020204030204" pitchFamily="34" charset="0"/>
                <a:cs typeface="Calibri" panose="020F0502020204030204" pitchFamily="34" charset="0"/>
              </a:rPr>
              <a:t>ville give </a:t>
            </a:r>
            <a:r>
              <a:rPr lang="da-DK" altLang="da-DK" b="1" dirty="0" smtClean="0">
                <a:solidFill>
                  <a:schemeClr val="tx1"/>
                </a:solidFill>
                <a:latin typeface="Calibri" panose="020F0502020204030204" pitchFamily="34" charset="0"/>
                <a:cs typeface="Calibri" panose="020F0502020204030204" pitchFamily="34" charset="0"/>
              </a:rPr>
              <a:t>omsorg</a:t>
            </a:r>
          </a:p>
          <a:p>
            <a:pPr algn="l">
              <a:lnSpc>
                <a:spcPct val="90000"/>
              </a:lnSpc>
              <a:defRPr/>
            </a:pPr>
            <a:r>
              <a:rPr lang="da-DK" altLang="da-DK" sz="2400" b="1" dirty="0" smtClean="0">
                <a:solidFill>
                  <a:schemeClr val="tx1"/>
                </a:solidFill>
                <a:latin typeface="Calibri" panose="020F0502020204030204" pitchFamily="34" charset="0"/>
                <a:cs typeface="Calibri" panose="020F0502020204030204" pitchFamily="34" charset="0"/>
              </a:rPr>
              <a:t>Nel </a:t>
            </a:r>
            <a:r>
              <a:rPr lang="da-DK" altLang="da-DK" sz="2400" b="1" dirty="0" err="1">
                <a:solidFill>
                  <a:schemeClr val="tx1"/>
                </a:solidFill>
                <a:latin typeface="Calibri" panose="020F0502020204030204" pitchFamily="34" charset="0"/>
                <a:cs typeface="Calibri" panose="020F0502020204030204" pitchFamily="34" charset="0"/>
              </a:rPr>
              <a:t>Noddings</a:t>
            </a:r>
            <a:r>
              <a:rPr lang="da-DK" altLang="da-DK" sz="2400" b="1" dirty="0">
                <a:solidFill>
                  <a:schemeClr val="tx1"/>
                </a:solidFill>
                <a:latin typeface="Calibri" panose="020F0502020204030204" pitchFamily="34" charset="0"/>
                <a:cs typeface="Calibri" panose="020F0502020204030204" pitchFamily="34" charset="0"/>
              </a:rPr>
              <a:t>, 1984</a:t>
            </a:r>
            <a:endParaRPr lang="da-DK" altLang="da-DK" b="1" dirty="0">
              <a:solidFill>
                <a:schemeClr val="tx1"/>
              </a:solidFill>
              <a:latin typeface="Calibri" panose="020F0502020204030204" pitchFamily="34" charset="0"/>
              <a:cs typeface="Calibri" panose="020F0502020204030204" pitchFamily="34" charset="0"/>
            </a:endParaRPr>
          </a:p>
          <a:p>
            <a:pPr marL="609600" indent="-609600" algn="l">
              <a:lnSpc>
                <a:spcPct val="90000"/>
              </a:lnSpc>
              <a:buFontTx/>
              <a:buChar char="•"/>
              <a:defRPr/>
            </a:pPr>
            <a:endParaRPr lang="da-DK" b="1" dirty="0" smtClean="0">
              <a:latin typeface="Calibri" panose="020F0502020204030204" pitchFamily="34" charset="0"/>
              <a:cs typeface="Calibri" panose="020F0502020204030204" pitchFamily="34" charset="0"/>
            </a:endParaRPr>
          </a:p>
          <a:p>
            <a:pPr marL="609600" indent="-609600" algn="l">
              <a:lnSpc>
                <a:spcPct val="90000"/>
              </a:lnSpc>
              <a:buFontTx/>
              <a:buChar char="•"/>
              <a:defRPr/>
            </a:pPr>
            <a:endParaRPr lang="da-DK" altLang="da-DK" sz="2800" b="1" dirty="0" smtClean="0">
              <a:latin typeface="Calibri" panose="020F0502020204030204" pitchFamily="34" charset="0"/>
              <a:cs typeface="Calibri" panose="020F0502020204030204" pitchFamily="34" charset="0"/>
            </a:endParaRPr>
          </a:p>
          <a:p>
            <a:pPr marL="609600" indent="-609600" algn="l">
              <a:lnSpc>
                <a:spcPct val="90000"/>
              </a:lnSpc>
              <a:buFontTx/>
              <a:buChar char="•"/>
              <a:defRPr/>
            </a:pPr>
            <a:endParaRPr lang="da-DK" altLang="da-DK" sz="28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15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t="12201" r="4851" b="13600"/>
          <a:stretch/>
        </p:blipFill>
        <p:spPr>
          <a:xfrm rot="5400000">
            <a:off x="-586106" y="1881598"/>
            <a:ext cx="5769959" cy="3374628"/>
          </a:xfrm>
          <a:prstGeom prst="rect">
            <a:avLst/>
          </a:prstGeom>
        </p:spPr>
      </p:pic>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63818" y="1412846"/>
            <a:ext cx="5761195" cy="4320896"/>
          </a:xfrm>
          <a:prstGeom prst="rect">
            <a:avLst/>
          </a:prstGeom>
        </p:spPr>
      </p:pic>
    </p:spTree>
    <p:extLst>
      <p:ext uri="{BB962C8B-B14F-4D97-AF65-F5344CB8AC3E}">
        <p14:creationId xmlns:p14="http://schemas.microsoft.com/office/powerpoint/2010/main" val="36599592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8913"/>
            <a:ext cx="7772400" cy="1008062"/>
          </a:xfrm>
        </p:spPr>
        <p:txBody>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Opdragelse</a:t>
            </a:r>
            <a:endPar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Pladsholder til indhold 2"/>
          <p:cNvSpPr>
            <a:spLocks noGrp="1"/>
          </p:cNvSpPr>
          <p:nvPr>
            <p:ph idx="1"/>
          </p:nvPr>
        </p:nvSpPr>
        <p:spPr>
          <a:xfrm>
            <a:off x="468313" y="1196975"/>
            <a:ext cx="7989887" cy="5545138"/>
          </a:xfrm>
        </p:spPr>
        <p:txBody>
          <a:bodyPr/>
          <a:lstStyle/>
          <a:p>
            <a:pPr>
              <a:defRPr/>
            </a:pPr>
            <a:r>
              <a:rPr lang="da-DK" altLang="da-DK" b="1" dirty="0">
                <a:latin typeface="Calibri" panose="020F0502020204030204" pitchFamily="34" charset="0"/>
                <a:cs typeface="Calibri" panose="020F0502020204030204" pitchFamily="34" charset="0"/>
              </a:rPr>
              <a:t>Opdragelse </a:t>
            </a:r>
            <a:r>
              <a:rPr lang="da-DK" altLang="da-DK" b="1" dirty="0" smtClean="0">
                <a:latin typeface="Calibri" panose="020F0502020204030204" pitchFamily="34" charset="0"/>
                <a:cs typeface="Calibri" panose="020F0502020204030204" pitchFamily="34" charset="0"/>
              </a:rPr>
              <a:t>er at give </a:t>
            </a:r>
            <a:r>
              <a:rPr lang="da-DK" altLang="da-DK" b="1" dirty="0">
                <a:latin typeface="Calibri" panose="020F0502020204030204" pitchFamily="34" charset="0"/>
                <a:cs typeface="Calibri" panose="020F0502020204030204" pitchFamily="34" charset="0"/>
              </a:rPr>
              <a:t>barnet mulighed for aktivitet, hvorigennem det udvikler grundlæggende </a:t>
            </a:r>
            <a:r>
              <a:rPr lang="da-DK" altLang="da-DK" b="1" dirty="0" smtClean="0">
                <a:latin typeface="Calibri" panose="020F0502020204030204" pitchFamily="34" charset="0"/>
                <a:cs typeface="Calibri" panose="020F0502020204030204" pitchFamily="34" charset="0"/>
              </a:rPr>
              <a:t>personlighedsegenskaber</a:t>
            </a:r>
            <a:r>
              <a:rPr lang="da-DK" altLang="da-DK" b="1" dirty="0">
                <a:latin typeface="Calibri" panose="020F0502020204030204" pitchFamily="34" charset="0"/>
                <a:cs typeface="Calibri" panose="020F0502020204030204" pitchFamily="34" charset="0"/>
              </a:rPr>
              <a:t>, bl.a. dannelse af holdninger og forestillinger, viljes- og karakteregenskaber, sociale færdigheder og bevidsthed, som har indflydelse på dets handlinger</a:t>
            </a:r>
            <a:r>
              <a:rPr lang="da-DK" altLang="da-DK" b="1" dirty="0" smtClean="0">
                <a:latin typeface="Calibri" panose="020F0502020204030204" pitchFamily="34" charset="0"/>
                <a:cs typeface="Calibri" panose="020F0502020204030204" pitchFamily="34" charset="0"/>
              </a:rPr>
              <a:t>.</a:t>
            </a:r>
          </a:p>
          <a:p>
            <a:pPr>
              <a:defRPr/>
            </a:pPr>
            <a:r>
              <a:rPr lang="da-DK" b="1" dirty="0" smtClean="0">
                <a:latin typeface="Calibri" panose="020F0502020204030204" pitchFamily="34" charset="0"/>
                <a:cs typeface="Calibri" panose="020F0502020204030204" pitchFamily="34" charset="0"/>
              </a:rPr>
              <a:t>Det </a:t>
            </a:r>
            <a:r>
              <a:rPr lang="da-DK" b="1" dirty="0">
                <a:latin typeface="Calibri" panose="020F0502020204030204" pitchFamily="34" charset="0"/>
                <a:cs typeface="Calibri" panose="020F0502020204030204" pitchFamily="34" charset="0"/>
              </a:rPr>
              <a:t>er ikke en ”dragen op” </a:t>
            </a:r>
            <a:r>
              <a:rPr lang="da-DK" b="1" dirty="0" smtClean="0">
                <a:latin typeface="Calibri" panose="020F0502020204030204" pitchFamily="34" charset="0"/>
                <a:cs typeface="Calibri" panose="020F0502020204030204" pitchFamily="34" charset="0"/>
              </a:rPr>
              <a:t>og </a:t>
            </a:r>
            <a:r>
              <a:rPr lang="da-DK" b="1" dirty="0">
                <a:latin typeface="Calibri" panose="020F0502020204030204" pitchFamily="34" charset="0"/>
                <a:cs typeface="Calibri" panose="020F0502020204030204" pitchFamily="34" charset="0"/>
              </a:rPr>
              <a:t>tilpasning </a:t>
            </a:r>
            <a:r>
              <a:rPr lang="da-DK" b="1" dirty="0" smtClean="0">
                <a:latin typeface="Calibri" panose="020F0502020204030204" pitchFamily="34" charset="0"/>
                <a:cs typeface="Calibri" panose="020F0502020204030204" pitchFamily="34" charset="0"/>
              </a:rPr>
              <a:t>, men aktiv indvielse, inddragelse i kulturen</a:t>
            </a:r>
          </a:p>
          <a:p>
            <a:pPr marL="0" indent="0">
              <a:buFontTx/>
              <a:buNone/>
              <a:defRPr/>
            </a:pPr>
            <a:r>
              <a:rPr lang="da-DK" sz="2400" b="1" dirty="0" smtClean="0">
                <a:latin typeface="Calibri" panose="020F0502020204030204" pitchFamily="34" charset="0"/>
                <a:cs typeface="Calibri" panose="020F0502020204030204" pitchFamily="34" charset="0"/>
              </a:rPr>
              <a:t>Peters</a:t>
            </a:r>
            <a:r>
              <a:rPr lang="da-DK" sz="2400" b="1" dirty="0">
                <a:latin typeface="Calibri" panose="020F0502020204030204" pitchFamily="34" charset="0"/>
                <a:cs typeface="Calibri" panose="020F0502020204030204" pitchFamily="34" charset="0"/>
              </a:rPr>
              <a:t>, 1992; Varming, </a:t>
            </a:r>
            <a:r>
              <a:rPr lang="da-DK" sz="2400" b="1" dirty="0" smtClean="0">
                <a:latin typeface="Calibri" panose="020F0502020204030204" pitchFamily="34" charset="0"/>
                <a:cs typeface="Calibri" panose="020F0502020204030204" pitchFamily="34" charset="0"/>
              </a:rPr>
              <a:t>1992</a:t>
            </a:r>
            <a:endParaRPr lang="da-DK" sz="2400" b="1" dirty="0">
              <a:latin typeface="Calibri" panose="020F0502020204030204" pitchFamily="34" charset="0"/>
              <a:cs typeface="Calibri" panose="020F0502020204030204" pitchFamily="34" charset="0"/>
            </a:endParaRPr>
          </a:p>
          <a:p>
            <a:pPr marL="0" indent="0">
              <a:buFontTx/>
              <a:buNone/>
              <a:defRPr/>
            </a:pPr>
            <a:endParaRPr lang="da-DK" altLang="da-DK" dirty="0">
              <a:latin typeface="Calibri" panose="020F0502020204030204" pitchFamily="34" charset="0"/>
              <a:cs typeface="Calibri" panose="020F0502020204030204" pitchFamily="34" charset="0"/>
            </a:endParaRPr>
          </a:p>
          <a:p>
            <a:pPr marL="0" indent="0">
              <a:buFontTx/>
              <a:buNone/>
              <a:defRPr/>
            </a:pPr>
            <a:endParaRPr lang="da-DK" dirty="0"/>
          </a:p>
        </p:txBody>
      </p:sp>
    </p:spTree>
    <p:extLst>
      <p:ext uri="{BB962C8B-B14F-4D97-AF65-F5344CB8AC3E}">
        <p14:creationId xmlns:p14="http://schemas.microsoft.com/office/powerpoint/2010/main" val="4272507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Undervisning</a:t>
            </a:r>
            <a:endPar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Pladsholder til indhold 2"/>
          <p:cNvSpPr>
            <a:spLocks noGrp="1"/>
          </p:cNvSpPr>
          <p:nvPr>
            <p:ph idx="1"/>
          </p:nvPr>
        </p:nvSpPr>
        <p:spPr>
          <a:xfrm>
            <a:off x="395288" y="1752600"/>
            <a:ext cx="8353425" cy="4343400"/>
          </a:xfrm>
        </p:spPr>
        <p:txBody>
          <a:bodyPr/>
          <a:lstStyle/>
          <a:p>
            <a:pPr>
              <a:defRPr/>
            </a:pPr>
            <a:r>
              <a:rPr lang="da-DK" altLang="da-DK" b="1" dirty="0">
                <a:latin typeface="Calibri" panose="020F0502020204030204" pitchFamily="34" charset="0"/>
                <a:cs typeface="Calibri" panose="020F0502020204030204" pitchFamily="34" charset="0"/>
              </a:rPr>
              <a:t>Undervisning </a:t>
            </a:r>
            <a:r>
              <a:rPr lang="da-DK" altLang="da-DK" b="1" dirty="0" smtClean="0">
                <a:latin typeface="Calibri" panose="020F0502020204030204" pitchFamily="34" charset="0"/>
                <a:cs typeface="Calibri" panose="020F0502020204030204" pitchFamily="34" charset="0"/>
              </a:rPr>
              <a:t>er pædagogens </a:t>
            </a:r>
            <a:r>
              <a:rPr lang="da-DK" altLang="da-DK" b="1" dirty="0">
                <a:latin typeface="Calibri" panose="020F0502020204030204" pitchFamily="34" charset="0"/>
                <a:cs typeface="Calibri" panose="020F0502020204030204" pitchFamily="34" charset="0"/>
              </a:rPr>
              <a:t>refleksion over og organisering </a:t>
            </a:r>
            <a:r>
              <a:rPr lang="da-DK" altLang="da-DK" b="1" dirty="0" smtClean="0">
                <a:latin typeface="Calibri" panose="020F0502020204030204" pitchFamily="34" charset="0"/>
                <a:cs typeface="Calibri" panose="020F0502020204030204" pitchFamily="34" charset="0"/>
              </a:rPr>
              <a:t>af </a:t>
            </a:r>
            <a:r>
              <a:rPr lang="da-DK" altLang="da-DK" b="1" dirty="0">
                <a:latin typeface="Calibri" panose="020F0502020204030204" pitchFamily="34" charset="0"/>
                <a:cs typeface="Calibri" panose="020F0502020204030204" pitchFamily="34" charset="0"/>
              </a:rPr>
              <a:t>processer, igennem hvilke barnet aktivt tilegner sig </a:t>
            </a:r>
            <a:r>
              <a:rPr lang="da-DK" altLang="da-DK" b="1" dirty="0" smtClean="0">
                <a:latin typeface="Calibri" panose="020F0502020204030204" pitchFamily="34" charset="0"/>
                <a:cs typeface="Calibri" panose="020F0502020204030204" pitchFamily="34" charset="0"/>
              </a:rPr>
              <a:t>kundskaber </a:t>
            </a:r>
            <a:r>
              <a:rPr lang="da-DK" altLang="da-DK" b="1" dirty="0">
                <a:latin typeface="Calibri" panose="020F0502020204030204" pitchFamily="34" charset="0"/>
                <a:cs typeface="Calibri" panose="020F0502020204030204" pitchFamily="34" charset="0"/>
              </a:rPr>
              <a:t>og færdigheder </a:t>
            </a:r>
          </a:p>
          <a:p>
            <a:pPr>
              <a:defRPr/>
            </a:pPr>
            <a:r>
              <a:rPr lang="da-DK" b="1" dirty="0" smtClean="0">
                <a:latin typeface="Calibri" panose="020F0502020204030204" pitchFamily="34" charset="0"/>
                <a:cs typeface="Calibri" panose="020F0502020204030204" pitchFamily="34" charset="0"/>
              </a:rPr>
              <a:t>Ikke </a:t>
            </a:r>
            <a:r>
              <a:rPr lang="da-DK" b="1" dirty="0">
                <a:latin typeface="Calibri" panose="020F0502020204030204" pitchFamily="34" charset="0"/>
                <a:cs typeface="Calibri" panose="020F0502020204030204" pitchFamily="34" charset="0"/>
              </a:rPr>
              <a:t>’</a:t>
            </a:r>
            <a:r>
              <a:rPr lang="da-DK" b="1" dirty="0" err="1">
                <a:latin typeface="Calibri" panose="020F0502020204030204" pitchFamily="34" charset="0"/>
                <a:cs typeface="Calibri" panose="020F0502020204030204" pitchFamily="34" charset="0"/>
              </a:rPr>
              <a:t>instruction</a:t>
            </a:r>
            <a:r>
              <a:rPr lang="da-DK" b="1" dirty="0">
                <a:latin typeface="Calibri" panose="020F0502020204030204" pitchFamily="34" charset="0"/>
                <a:cs typeface="Calibri" panose="020F0502020204030204" pitchFamily="34" charset="0"/>
              </a:rPr>
              <a:t>’, men en dynamisk og systematisk støtte til barnets læring ved hjælp af alle mulige midler. </a:t>
            </a:r>
            <a:endParaRPr lang="da-DK" b="1" dirty="0" smtClean="0">
              <a:latin typeface="Calibri" panose="020F0502020204030204" pitchFamily="34" charset="0"/>
              <a:cs typeface="Calibri" panose="020F0502020204030204" pitchFamily="34" charset="0"/>
            </a:endParaRPr>
          </a:p>
          <a:p>
            <a:pPr marL="0" indent="0">
              <a:buFontTx/>
              <a:buNone/>
              <a:defRPr/>
            </a:pPr>
            <a:r>
              <a:rPr lang="da-DK" sz="2400" b="1" dirty="0" smtClean="0">
                <a:latin typeface="Calibri" panose="020F0502020204030204" pitchFamily="34" charset="0"/>
                <a:cs typeface="Calibri" panose="020F0502020204030204" pitchFamily="34" charset="0"/>
              </a:rPr>
              <a:t>Stenhouse, 1975, p. 24</a:t>
            </a:r>
          </a:p>
        </p:txBody>
      </p:sp>
    </p:spTree>
    <p:extLst>
      <p:ext uri="{BB962C8B-B14F-4D97-AF65-F5344CB8AC3E}">
        <p14:creationId xmlns:p14="http://schemas.microsoft.com/office/powerpoint/2010/main" val="1889215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60350"/>
            <a:ext cx="7772400" cy="950913"/>
          </a:xfrm>
        </p:spPr>
        <p:txBody>
          <a:bodyPr/>
          <a:lstStyle/>
          <a:p>
            <a:pPr eaLnBrk="1" hangingPunct="1">
              <a:defRPr/>
            </a:pPr>
            <a:r>
              <a:rPr lang="da-DK" b="1"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Educare</a:t>
            </a:r>
            <a:r>
              <a:rPr lang="da-DK"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7411" name="Rectangle 3"/>
          <p:cNvSpPr>
            <a:spLocks noGrp="1" noChangeArrowheads="1"/>
          </p:cNvSpPr>
          <p:nvPr>
            <p:ph sz="half" idx="1"/>
          </p:nvPr>
        </p:nvSpPr>
        <p:spPr>
          <a:xfrm>
            <a:off x="250825" y="1268413"/>
            <a:ext cx="5184775" cy="5448300"/>
          </a:xfrm>
        </p:spPr>
        <p:txBody>
          <a:bodyPr/>
          <a:lstStyle/>
          <a:p>
            <a:pPr eaLnBrk="1" hangingPunct="1">
              <a:lnSpc>
                <a:spcPct val="90000"/>
              </a:lnSpc>
              <a:defRPr/>
            </a:pPr>
            <a:r>
              <a:rPr lang="da-DK" sz="3000" b="1" dirty="0" smtClean="0">
                <a:latin typeface="Calibri" panose="020F0502020204030204" pitchFamily="34" charset="0"/>
                <a:cs typeface="Calibri" panose="020F0502020204030204" pitchFamily="34" charset="0"/>
              </a:rPr>
              <a:t>Omsorg og læring</a:t>
            </a:r>
            <a:endParaRPr lang="da-DK" sz="3000" b="1" dirty="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sz="3000" b="1" dirty="0">
                <a:latin typeface="Calibri" panose="020F0502020204030204" pitchFamily="34" charset="0"/>
                <a:cs typeface="Calibri" panose="020F0502020204030204" pitchFamily="34" charset="0"/>
              </a:rPr>
              <a:t>Johan Heinrich </a:t>
            </a:r>
            <a:r>
              <a:rPr lang="da-DK" sz="3000" b="1" dirty="0" err="1" smtClean="0">
                <a:latin typeface="Calibri" panose="020F0502020204030204" pitchFamily="34" charset="0"/>
                <a:cs typeface="Calibri" panose="020F0502020204030204" pitchFamily="34" charset="0"/>
              </a:rPr>
              <a:t>Pestalozzi</a:t>
            </a:r>
            <a:r>
              <a:rPr lang="da-DK" sz="3000" b="1" dirty="0" smtClean="0">
                <a:latin typeface="Calibri" panose="020F0502020204030204" pitchFamily="34" charset="0"/>
                <a:cs typeface="Calibri" panose="020F0502020204030204" pitchFamily="34" charset="0"/>
              </a:rPr>
              <a:t> </a:t>
            </a:r>
            <a:endParaRPr lang="da-DK" sz="3000" b="1" dirty="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sz="2000" b="1" dirty="0" err="1">
                <a:latin typeface="Calibri" panose="020F0502020204030204" pitchFamily="34" charset="0"/>
                <a:cs typeface="Calibri" panose="020F0502020204030204" pitchFamily="34" charset="0"/>
              </a:rPr>
              <a:t>Neuhof</a:t>
            </a:r>
            <a:r>
              <a:rPr lang="da-DK" sz="2000" b="1" dirty="0">
                <a:latin typeface="Calibri" panose="020F0502020204030204" pitchFamily="34" charset="0"/>
                <a:cs typeface="Calibri" panose="020F0502020204030204" pitchFamily="34" charset="0"/>
              </a:rPr>
              <a:t> perioden, 1769-1798</a:t>
            </a:r>
          </a:p>
          <a:p>
            <a:pPr eaLnBrk="1" hangingPunct="1">
              <a:lnSpc>
                <a:spcPct val="90000"/>
              </a:lnSpc>
              <a:defRPr/>
            </a:pPr>
            <a:endParaRPr lang="da-DK" sz="1000" b="1" dirty="0" smtClean="0">
              <a:latin typeface="Calibri" panose="020F0502020204030204" pitchFamily="34" charset="0"/>
              <a:cs typeface="Calibri" panose="020F0502020204030204" pitchFamily="34" charset="0"/>
            </a:endParaRPr>
          </a:p>
          <a:p>
            <a:pPr eaLnBrk="1" hangingPunct="1">
              <a:lnSpc>
                <a:spcPct val="90000"/>
              </a:lnSpc>
              <a:defRPr/>
            </a:pPr>
            <a:r>
              <a:rPr lang="da-DK" sz="3000" b="1" dirty="0" smtClean="0">
                <a:latin typeface="Calibri" panose="020F0502020204030204" pitchFamily="34" charset="0"/>
                <a:cs typeface="Calibri" panose="020F0502020204030204" pitchFamily="34" charset="0"/>
              </a:rPr>
              <a:t>En opdragende undervisning</a:t>
            </a:r>
          </a:p>
          <a:p>
            <a:pPr eaLnBrk="1" hangingPunct="1">
              <a:lnSpc>
                <a:spcPct val="90000"/>
              </a:lnSpc>
              <a:buFontTx/>
              <a:buNone/>
              <a:defRPr/>
            </a:pPr>
            <a:r>
              <a:rPr lang="da-DK" sz="3000" b="1" dirty="0" smtClean="0">
                <a:latin typeface="Calibri" panose="020F0502020204030204" pitchFamily="34" charset="0"/>
                <a:cs typeface="Calibri" panose="020F0502020204030204" pitchFamily="34" charset="0"/>
              </a:rPr>
              <a:t>Johan Friedrich </a:t>
            </a:r>
            <a:r>
              <a:rPr lang="da-DK" sz="3000" b="1" dirty="0" err="1" smtClean="0">
                <a:latin typeface="Calibri" panose="020F0502020204030204" pitchFamily="34" charset="0"/>
                <a:cs typeface="Calibri" panose="020F0502020204030204" pitchFamily="34" charset="0"/>
              </a:rPr>
              <a:t>Herbart</a:t>
            </a:r>
            <a:r>
              <a:rPr lang="da-DK" sz="3000" b="1" dirty="0" smtClean="0">
                <a:latin typeface="Calibri" panose="020F0502020204030204" pitchFamily="34" charset="0"/>
                <a:cs typeface="Calibri" panose="020F0502020204030204" pitchFamily="34" charset="0"/>
              </a:rPr>
              <a:t>, 1802 </a:t>
            </a:r>
          </a:p>
          <a:p>
            <a:pPr eaLnBrk="1" hangingPunct="1">
              <a:lnSpc>
                <a:spcPct val="90000"/>
              </a:lnSpc>
              <a:buFontTx/>
              <a:buNone/>
              <a:defRPr/>
            </a:pPr>
            <a:endParaRPr lang="da-DK" sz="1000" b="1" dirty="0" smtClean="0">
              <a:latin typeface="Calibri" panose="020F0502020204030204" pitchFamily="34" charset="0"/>
              <a:cs typeface="Calibri" panose="020F0502020204030204" pitchFamily="34" charset="0"/>
            </a:endParaRPr>
          </a:p>
          <a:p>
            <a:pPr eaLnBrk="1" hangingPunct="1">
              <a:lnSpc>
                <a:spcPct val="90000"/>
              </a:lnSpc>
              <a:defRPr/>
            </a:pPr>
            <a:r>
              <a:rPr lang="da-DK" sz="3000" b="1" dirty="0" smtClean="0">
                <a:latin typeface="Calibri" panose="020F0502020204030204" pitchFamily="34" charset="0"/>
                <a:cs typeface="Calibri" panose="020F0502020204030204" pitchFamily="34" charset="0"/>
              </a:rPr>
              <a:t>En omsorgsfuld opdragende undervisning - </a:t>
            </a:r>
            <a:r>
              <a:rPr lang="da-DK" sz="3000" b="1" dirty="0" err="1" smtClean="0">
                <a:latin typeface="Calibri" panose="020F0502020204030204" pitchFamily="34" charset="0"/>
                <a:cs typeface="Calibri" panose="020F0502020204030204" pitchFamily="34" charset="0"/>
              </a:rPr>
              <a:t>educare</a:t>
            </a:r>
            <a:r>
              <a:rPr lang="da-DK" sz="3000" b="1" dirty="0" smtClean="0">
                <a:latin typeface="Calibri" panose="020F0502020204030204" pitchFamily="34" charset="0"/>
                <a:cs typeface="Calibri" panose="020F0502020204030204" pitchFamily="34" charset="0"/>
              </a:rPr>
              <a:t> </a:t>
            </a:r>
          </a:p>
          <a:p>
            <a:pPr eaLnBrk="1" hangingPunct="1">
              <a:lnSpc>
                <a:spcPct val="90000"/>
              </a:lnSpc>
              <a:defRPr/>
            </a:pPr>
            <a:endParaRPr lang="da-DK" sz="1000" b="1" dirty="0" smtClean="0">
              <a:latin typeface="Calibri" panose="020F0502020204030204" pitchFamily="34" charset="0"/>
              <a:cs typeface="Calibri" panose="020F0502020204030204" pitchFamily="34" charset="0"/>
            </a:endParaRPr>
          </a:p>
          <a:p>
            <a:pPr eaLnBrk="1" hangingPunct="1">
              <a:lnSpc>
                <a:spcPct val="90000"/>
              </a:lnSpc>
              <a:defRPr/>
            </a:pPr>
            <a:r>
              <a:rPr lang="da-DK" sz="3000" b="1" dirty="0" smtClean="0">
                <a:latin typeface="Calibri" panose="020F0502020204030204" pitchFamily="34" charset="0"/>
                <a:cs typeface="Calibri" panose="020F0502020204030204" pitchFamily="34" charset="0"/>
              </a:rPr>
              <a:t>Pædagogisk takt: Kærlighed til barnet og til den pædagogiske læreplan</a:t>
            </a:r>
          </a:p>
          <a:p>
            <a:pPr eaLnBrk="1" hangingPunct="1">
              <a:lnSpc>
                <a:spcPct val="90000"/>
              </a:lnSpc>
              <a:buFontTx/>
              <a:buNone/>
              <a:defRPr/>
            </a:pPr>
            <a:r>
              <a:rPr lang="da-DK" sz="2000" b="1" dirty="0" smtClean="0">
                <a:latin typeface="Calibri" panose="020F0502020204030204" pitchFamily="34" charset="0"/>
                <a:cs typeface="Calibri" panose="020F0502020204030204" pitchFamily="34" charset="0"/>
              </a:rPr>
              <a:t>Van Manen, 1993</a:t>
            </a:r>
          </a:p>
          <a:p>
            <a:pPr eaLnBrk="1" hangingPunct="1">
              <a:lnSpc>
                <a:spcPct val="90000"/>
              </a:lnSpc>
              <a:buFontTx/>
              <a:buNone/>
              <a:defRPr/>
            </a:pPr>
            <a:endParaRPr lang="da-DK" sz="1800" b="1" dirty="0" smtClean="0">
              <a:latin typeface="Comic Sans MS" pitchFamily="66" charset="0"/>
            </a:endParaRPr>
          </a:p>
        </p:txBody>
      </p:sp>
      <p:sp>
        <p:nvSpPr>
          <p:cNvPr id="34820" name="Pladsholder til indhold 4"/>
          <p:cNvSpPr>
            <a:spLocks noGrp="1"/>
          </p:cNvSpPr>
          <p:nvPr>
            <p:ph sz="half" idx="2"/>
          </p:nvPr>
        </p:nvSpPr>
        <p:spPr>
          <a:xfrm>
            <a:off x="5240338" y="692150"/>
            <a:ext cx="3903662" cy="5403850"/>
          </a:xfrm>
        </p:spPr>
        <p:txBody>
          <a:bodyPr/>
          <a:lstStyle/>
          <a:p>
            <a:pPr marL="0" indent="0">
              <a:buFontTx/>
              <a:buNone/>
            </a:pPr>
            <a:endParaRPr lang="da-DK" altLang="da-DK" sz="2400" smtClean="0"/>
          </a:p>
          <a:p>
            <a:pPr marL="0" indent="0">
              <a:buFontTx/>
              <a:buNone/>
            </a:pPr>
            <a:endParaRPr lang="da-DK" altLang="da-DK" sz="2400" smtClean="0"/>
          </a:p>
        </p:txBody>
      </p:sp>
      <p:pic>
        <p:nvPicPr>
          <p:cNvPr id="34821" name="Billed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341813"/>
            <a:ext cx="35623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4"/>
          <a:srcRect/>
          <a:stretch>
            <a:fillRect/>
          </a:stretch>
        </p:blipFill>
        <p:spPr bwMode="auto">
          <a:xfrm>
            <a:off x="5435600" y="1425575"/>
            <a:ext cx="3562350" cy="267176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99707271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685800" y="404813"/>
            <a:ext cx="7772400" cy="890587"/>
          </a:xfrm>
        </p:spPr>
        <p:txBody>
          <a:bodyPr>
            <a:normAutofit fontScale="90000"/>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Pædagogen er i samspil med børnene - </a:t>
            </a:r>
            <a:r>
              <a:rPr lang="da-DK" b="1" dirty="0" err="1"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Educare</a:t>
            </a:r>
            <a:endPar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36867" name="Rectangle 3"/>
          <p:cNvSpPr>
            <a:spLocks noGrp="1" noChangeArrowheads="1"/>
          </p:cNvSpPr>
          <p:nvPr>
            <p:ph type="body" idx="1"/>
          </p:nvPr>
        </p:nvSpPr>
        <p:spPr>
          <a:xfrm>
            <a:off x="179388" y="1700213"/>
            <a:ext cx="8964612" cy="5172075"/>
          </a:xfrm>
        </p:spPr>
        <p:txBody>
          <a:bodyPr/>
          <a:lstStyle/>
          <a:p>
            <a:pPr>
              <a:lnSpc>
                <a:spcPct val="90000"/>
              </a:lnSpc>
            </a:pPr>
            <a:r>
              <a:rPr lang="da-DK" altLang="da-DK" b="1" smtClean="0">
                <a:latin typeface="Calibri" panose="020F0502020204030204" pitchFamily="34" charset="0"/>
                <a:cs typeface="Calibri" panose="020F0502020204030204" pitchFamily="34" charset="0"/>
              </a:rPr>
              <a:t>Viser positive og kærlige følelser (omsorg)</a:t>
            </a:r>
          </a:p>
          <a:p>
            <a:pPr>
              <a:lnSpc>
                <a:spcPct val="90000"/>
              </a:lnSpc>
            </a:pPr>
            <a:r>
              <a:rPr lang="da-DK" altLang="da-DK" b="1" smtClean="0">
                <a:latin typeface="Calibri" panose="020F0502020204030204" pitchFamily="34" charset="0"/>
                <a:cs typeface="Calibri" panose="020F0502020204030204" pitchFamily="34" charset="0"/>
              </a:rPr>
              <a:t>Indretter sig efter barnets følelsesmæssige tilstand (omsorg)</a:t>
            </a:r>
          </a:p>
          <a:p>
            <a:pPr>
              <a:lnSpc>
                <a:spcPct val="90000"/>
              </a:lnSpc>
            </a:pPr>
            <a:r>
              <a:rPr lang="da-DK" altLang="da-DK" b="1" smtClean="0">
                <a:latin typeface="Calibri" panose="020F0502020204030204" pitchFamily="34" charset="0"/>
                <a:cs typeface="Calibri" panose="020F0502020204030204" pitchFamily="34" charset="0"/>
              </a:rPr>
              <a:t>Tilpasser sig barnets hensigter, skaber en fælles involvering, fælles opmærksomhed</a:t>
            </a:r>
          </a:p>
          <a:p>
            <a:pPr>
              <a:lnSpc>
                <a:spcPct val="90000"/>
              </a:lnSpc>
            </a:pPr>
            <a:r>
              <a:rPr lang="da-DK" altLang="da-DK" b="1" smtClean="0">
                <a:latin typeface="Calibri" panose="020F0502020204030204" pitchFamily="34" charset="0"/>
                <a:cs typeface="Calibri" panose="020F0502020204030204" pitchFamily="34" charset="0"/>
              </a:rPr>
              <a:t>Formidler mening i forhold til barnets oplevelser (opdragelse og undervisning)</a:t>
            </a:r>
          </a:p>
          <a:p>
            <a:pPr>
              <a:lnSpc>
                <a:spcPct val="90000"/>
              </a:lnSpc>
            </a:pPr>
            <a:r>
              <a:rPr lang="da-DK" altLang="da-DK" b="1" smtClean="0">
                <a:latin typeface="Calibri" panose="020F0502020204030204" pitchFamily="34" charset="0"/>
                <a:cs typeface="Calibri" panose="020F0502020204030204" pitchFamily="34" charset="0"/>
              </a:rPr>
              <a:t>Udvider og beriger barnets oplevelse (opdragelse og undervisning)</a:t>
            </a:r>
          </a:p>
          <a:p>
            <a:pPr>
              <a:lnSpc>
                <a:spcPct val="90000"/>
              </a:lnSpc>
              <a:buFontTx/>
              <a:buNone/>
            </a:pPr>
            <a:endParaRPr lang="da-DK" altLang="da-DK" sz="2000" b="1" smtClean="0">
              <a:latin typeface="Calibri" panose="020F0502020204030204" pitchFamily="34" charset="0"/>
              <a:cs typeface="Calibri" panose="020F0502020204030204" pitchFamily="34" charset="0"/>
            </a:endParaRPr>
          </a:p>
          <a:p>
            <a:pPr>
              <a:lnSpc>
                <a:spcPct val="90000"/>
              </a:lnSpc>
              <a:buFontTx/>
              <a:buNone/>
            </a:pPr>
            <a:r>
              <a:rPr lang="da-DK" altLang="da-DK" sz="2000" b="1" smtClean="0">
                <a:latin typeface="Calibri" panose="020F0502020204030204" pitchFamily="34" charset="0"/>
                <a:cs typeface="Calibri" panose="020F0502020204030204" pitchFamily="34" charset="0"/>
              </a:rPr>
              <a:t>Karsten Hundeide: </a:t>
            </a:r>
            <a:r>
              <a:rPr lang="da-DK" altLang="da-DK" sz="2000" b="1" i="1" smtClean="0">
                <a:latin typeface="Calibri" panose="020F0502020204030204" pitchFamily="34" charset="0"/>
                <a:cs typeface="Calibri" panose="020F0502020204030204" pitchFamily="34" charset="0"/>
              </a:rPr>
              <a:t>Relationsarbejde i institution og skole</a:t>
            </a:r>
          </a:p>
          <a:p>
            <a:pPr>
              <a:lnSpc>
                <a:spcPct val="90000"/>
              </a:lnSpc>
            </a:pPr>
            <a:endParaRPr lang="da-DK" altLang="da-DK" b="1" i="1" smtClean="0">
              <a:latin typeface="Comic Sans MS" panose="030F0702030302020204" pitchFamily="66" charset="0"/>
            </a:endParaRPr>
          </a:p>
        </p:txBody>
      </p:sp>
    </p:spTree>
    <p:extLst>
      <p:ext uri="{BB962C8B-B14F-4D97-AF65-F5344CB8AC3E}">
        <p14:creationId xmlns:p14="http://schemas.microsoft.com/office/powerpoint/2010/main" val="2971717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60350"/>
            <a:ext cx="7772400" cy="720725"/>
          </a:xfrm>
        </p:spPr>
        <p:txBody>
          <a:bodyPr>
            <a:normAutofit fontScale="90000"/>
          </a:bodyPr>
          <a:lstStyle/>
          <a:p>
            <a:pPr>
              <a:defRPr/>
            </a:pPr>
            <a:r>
              <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Symbol" pitchFamily="18" charset="2"/>
              </a:rPr>
              <a:t>E</a:t>
            </a:r>
            <a:r>
              <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nhed af omsorg, opdragelse og undervisning- </a:t>
            </a:r>
            <a:r>
              <a:rPr lang="da-DK" sz="4000" b="1" dirty="0" err="1"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Educare</a:t>
            </a:r>
            <a:endParaRPr lang="da-DK" sz="4000"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6627" name="Rectangle 3"/>
          <p:cNvSpPr>
            <a:spLocks noGrp="1" noChangeArrowheads="1"/>
          </p:cNvSpPr>
          <p:nvPr>
            <p:ph type="body" idx="4294967295"/>
          </p:nvPr>
        </p:nvSpPr>
        <p:spPr>
          <a:xfrm>
            <a:off x="179388" y="1385888"/>
            <a:ext cx="8964612" cy="5472112"/>
          </a:xfrm>
        </p:spPr>
        <p:txBody>
          <a:bodyPr/>
          <a:lstStyle/>
          <a:p>
            <a:pPr algn="ctr">
              <a:spcBef>
                <a:spcPct val="0"/>
              </a:spcBef>
              <a:buFontTx/>
              <a:buNone/>
            </a:pPr>
            <a:r>
              <a:rPr lang="da-DK" altLang="da-DK" b="1" dirty="0" smtClean="0">
                <a:latin typeface="Calibri" panose="020F0502020204030204" pitchFamily="34" charset="0"/>
                <a:cs typeface="Calibri" panose="020F0502020204030204" pitchFamily="34" charset="0"/>
              </a:rPr>
              <a:t>Omsorg, opdragelse og undervisning</a:t>
            </a:r>
          </a:p>
          <a:p>
            <a:pPr>
              <a:spcBef>
                <a:spcPct val="0"/>
              </a:spcBef>
              <a:buFontTx/>
              <a:buNone/>
            </a:pPr>
            <a:r>
              <a:rPr lang="da-DK" altLang="da-DK" b="1" dirty="0" smtClean="0">
                <a:latin typeface="Calibri" panose="020F0502020204030204" pitchFamily="34" charset="0"/>
                <a:cs typeface="Calibri" panose="020F0502020204030204" pitchFamily="34" charset="0"/>
                <a:sym typeface="Symbol" panose="05050102010706020507" pitchFamily="18" charset="2"/>
              </a:rPr>
              <a:t>				</a:t>
            </a:r>
            <a:r>
              <a:rPr lang="da-DK" altLang="da-DK" sz="2000" b="1" dirty="0" smtClean="0">
                <a:latin typeface="Calibri" panose="020F0502020204030204" pitchFamily="34" charset="0"/>
                <a:cs typeface="Calibri" panose="020F0502020204030204" pitchFamily="34" charset="0"/>
                <a:sym typeface="Symbol" panose="05050102010706020507" pitchFamily="18" charset="2"/>
              </a:rPr>
              <a:t>                   </a:t>
            </a:r>
            <a:endParaRPr lang="da-DK" altLang="da-DK" sz="2000" b="1" dirty="0" smtClean="0">
              <a:latin typeface="Calibri" panose="020F0502020204030204" pitchFamily="34" charset="0"/>
              <a:cs typeface="Calibri" panose="020F0502020204030204" pitchFamily="34" charset="0"/>
            </a:endParaRPr>
          </a:p>
          <a:p>
            <a:pPr algn="ctr">
              <a:spcBef>
                <a:spcPct val="0"/>
              </a:spcBef>
              <a:buFontTx/>
              <a:buNone/>
            </a:pPr>
            <a:r>
              <a:rPr lang="da-DK" altLang="da-DK" b="1" dirty="0" smtClean="0">
                <a:latin typeface="Calibri" panose="020F0502020204030204" pitchFamily="34" charset="0"/>
                <a:cs typeface="Calibri" panose="020F0502020204030204" pitchFamily="34" charset="0"/>
              </a:rPr>
              <a:t>Barnets egen aktive virksomhed i samspil med børn og voksne	</a:t>
            </a:r>
          </a:p>
          <a:p>
            <a:pPr>
              <a:spcBef>
                <a:spcPct val="0"/>
              </a:spcBef>
              <a:buFontTx/>
              <a:buNone/>
            </a:pPr>
            <a:r>
              <a:rPr lang="da-DK" altLang="da-DK" sz="1800" b="1" dirty="0" smtClean="0">
                <a:latin typeface="Calibri" panose="020F0502020204030204" pitchFamily="34" charset="0"/>
                <a:cs typeface="Calibri" panose="020F0502020204030204" pitchFamily="34" charset="0"/>
              </a:rPr>
              <a:t>      				</a:t>
            </a:r>
            <a:r>
              <a:rPr lang="da-DK" altLang="da-DK" sz="1800" b="1" dirty="0" smtClean="0">
                <a:latin typeface="Calibri" panose="020F0502020204030204" pitchFamily="34" charset="0"/>
                <a:cs typeface="Calibri" panose="020F0502020204030204" pitchFamily="34" charset="0"/>
                <a:sym typeface="Symbol" panose="05050102010706020507" pitchFamily="18" charset="2"/>
              </a:rPr>
              <a:t>                    </a:t>
            </a:r>
            <a:endParaRPr lang="da-DK" altLang="da-DK" sz="1800" b="1" dirty="0" smtClean="0">
              <a:latin typeface="Calibri" panose="020F0502020204030204" pitchFamily="34" charset="0"/>
              <a:cs typeface="Calibri" panose="020F0502020204030204" pitchFamily="34" charset="0"/>
            </a:endParaRPr>
          </a:p>
          <a:p>
            <a:pPr algn="ctr">
              <a:spcBef>
                <a:spcPct val="0"/>
              </a:spcBef>
              <a:buFontTx/>
              <a:buNone/>
            </a:pPr>
            <a:r>
              <a:rPr lang="da-DK" altLang="da-DK" b="1" dirty="0" smtClean="0">
                <a:latin typeface="Calibri" panose="020F0502020204030204" pitchFamily="34" charset="0"/>
                <a:cs typeface="Calibri" panose="020F0502020204030204" pitchFamily="34" charset="0"/>
              </a:rPr>
              <a:t>Trivsel, </a:t>
            </a:r>
            <a:r>
              <a:rPr lang="da-DK" altLang="da-DK"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læring</a:t>
            </a:r>
            <a:r>
              <a:rPr lang="da-DK" altLang="da-DK" b="1" dirty="0" smtClean="0">
                <a:latin typeface="Calibri" panose="020F0502020204030204" pitchFamily="34" charset="0"/>
                <a:cs typeface="Calibri" panose="020F0502020204030204" pitchFamily="34" charset="0"/>
              </a:rPr>
              <a:t>, udvikling og dannelse</a:t>
            </a:r>
          </a:p>
          <a:p>
            <a:pPr>
              <a:buFontTx/>
              <a:buNone/>
            </a:pPr>
            <a:endParaRPr lang="da-DK" altLang="da-DK" b="1" dirty="0" smtClean="0">
              <a:latin typeface="Comic Sans MS" panose="030F0702030302020204" pitchFamily="66" charset="0"/>
            </a:endParaRPr>
          </a:p>
        </p:txBody>
      </p:sp>
      <p:pic>
        <p:nvPicPr>
          <p:cNvPr id="26628" name="Pladsholder til indhold 4" descr="hyldemosen pæd og børn.jpg"/>
          <p:cNvPicPr>
            <a:picLocks noChangeAspect="1"/>
          </p:cNvPicPr>
          <p:nvPr/>
        </p:nvPicPr>
        <p:blipFill>
          <a:blip r:embed="rId3">
            <a:extLst>
              <a:ext uri="{28A0092B-C50C-407E-A947-70E740481C1C}">
                <a14:useLocalDpi xmlns:a14="http://schemas.microsoft.com/office/drawing/2010/main" val="0"/>
              </a:ext>
            </a:extLst>
          </a:blip>
          <a:srcRect l="24229" t="20300" r="15955"/>
          <a:stretch>
            <a:fillRect/>
          </a:stretch>
        </p:blipFill>
        <p:spPr bwMode="auto">
          <a:xfrm>
            <a:off x="468313" y="4508500"/>
            <a:ext cx="21590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ladsholder til indhold 7" descr="´Troldebo børnehave maj 09 028.jpg"/>
          <p:cNvPicPr>
            <a:picLocks noChangeAspect="1"/>
          </p:cNvPicPr>
          <p:nvPr/>
        </p:nvPicPr>
        <p:blipFill>
          <a:blip r:embed="rId4">
            <a:extLst>
              <a:ext uri="{28A0092B-C50C-407E-A947-70E740481C1C}">
                <a14:useLocalDpi xmlns:a14="http://schemas.microsoft.com/office/drawing/2010/main" val="0"/>
              </a:ext>
            </a:extLst>
          </a:blip>
          <a:srcRect l="10126" r="2963"/>
          <a:stretch>
            <a:fillRect/>
          </a:stretch>
        </p:blipFill>
        <p:spPr bwMode="auto">
          <a:xfrm>
            <a:off x="3059113" y="4508500"/>
            <a:ext cx="2808287"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ladsholder til indhold 4" descr="oktober 2010 072.jpg"/>
          <p:cNvPicPr>
            <a:picLocks noChangeAspect="1"/>
          </p:cNvPicPr>
          <p:nvPr/>
        </p:nvPicPr>
        <p:blipFill>
          <a:blip r:embed="rId5">
            <a:extLst>
              <a:ext uri="{28A0092B-C50C-407E-A947-70E740481C1C}">
                <a14:useLocalDpi xmlns:a14="http://schemas.microsoft.com/office/drawing/2010/main" val="0"/>
              </a:ext>
            </a:extLst>
          </a:blip>
          <a:srcRect l="19463" r="1173"/>
          <a:stretch>
            <a:fillRect/>
          </a:stretch>
        </p:blipFill>
        <p:spPr bwMode="auto">
          <a:xfrm>
            <a:off x="6227763" y="4508500"/>
            <a:ext cx="259238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4532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404813"/>
            <a:ext cx="7772400" cy="863600"/>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Læring</a:t>
            </a:r>
          </a:p>
        </p:txBody>
      </p:sp>
      <p:sp>
        <p:nvSpPr>
          <p:cNvPr id="9219" name="Rectangle 3"/>
          <p:cNvSpPr>
            <a:spLocks noGrp="1" noChangeArrowheads="1"/>
          </p:cNvSpPr>
          <p:nvPr>
            <p:ph type="subTitle" idx="1"/>
          </p:nvPr>
        </p:nvSpPr>
        <p:spPr>
          <a:xfrm>
            <a:off x="695325" y="1328738"/>
            <a:ext cx="8448675" cy="5629275"/>
          </a:xfrm>
        </p:spPr>
        <p:txBody>
          <a:bodyPr>
            <a:normAutofit fontScale="85000" lnSpcReduction="20000"/>
          </a:bodyPr>
          <a:lstStyle/>
          <a:p>
            <a:pPr algn="l">
              <a:defRPr/>
            </a:pPr>
            <a:r>
              <a:rPr lang="da-DK" altLang="en-US" sz="3500" b="1" i="1" dirty="0" smtClean="0">
                <a:solidFill>
                  <a:schemeClr val="tx1"/>
                </a:solidFill>
                <a:latin typeface="Calibri" panose="020F0502020204030204" pitchFamily="34" charset="0"/>
                <a:cs typeface="Calibri" panose="020F0502020204030204" pitchFamily="34" charset="0"/>
              </a:rPr>
              <a:t>Uformel læring</a:t>
            </a:r>
            <a:r>
              <a:rPr lang="da-DK" altLang="en-US" sz="3500" b="1" dirty="0" smtClean="0">
                <a:solidFill>
                  <a:schemeClr val="tx1"/>
                </a:solidFill>
                <a:latin typeface="Calibri" panose="020F0502020204030204" pitchFamily="34" charset="0"/>
                <a:cs typeface="Calibri" panose="020F0502020204030204" pitchFamily="34" charset="0"/>
              </a:rPr>
              <a:t> </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Læring som universel menneskelig handling</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Ikke bevidst læring</a:t>
            </a:r>
          </a:p>
          <a:p>
            <a:pPr algn="l">
              <a:defRPr/>
            </a:pPr>
            <a:endParaRPr lang="da-DK" altLang="en-US" sz="3500" b="1" i="1" dirty="0" smtClean="0">
              <a:solidFill>
                <a:schemeClr val="tx1"/>
              </a:solidFill>
              <a:latin typeface="Calibri" panose="020F0502020204030204" pitchFamily="34" charset="0"/>
              <a:cs typeface="Calibri" panose="020F0502020204030204" pitchFamily="34" charset="0"/>
            </a:endParaRPr>
          </a:p>
          <a:p>
            <a:pPr algn="l">
              <a:defRPr/>
            </a:pPr>
            <a:r>
              <a:rPr lang="da-DK" altLang="en-US" sz="3500" b="1" i="1" dirty="0" smtClean="0">
                <a:solidFill>
                  <a:schemeClr val="tx1"/>
                </a:solidFill>
                <a:latin typeface="Calibri" panose="020F0502020204030204" pitchFamily="34" charset="0"/>
                <a:cs typeface="Calibri" panose="020F0502020204030204" pitchFamily="34" charset="0"/>
              </a:rPr>
              <a:t>Formel læring</a:t>
            </a:r>
            <a:r>
              <a:rPr lang="da-DK" altLang="en-US" sz="3500" b="1" dirty="0" smtClean="0">
                <a:solidFill>
                  <a:schemeClr val="tx1"/>
                </a:solidFill>
                <a:latin typeface="Calibri" panose="020F0502020204030204" pitchFamily="34" charset="0"/>
                <a:cs typeface="Calibri" panose="020F0502020204030204" pitchFamily="34" charset="0"/>
              </a:rPr>
              <a:t> </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Lære at lære</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Bevidst læring, </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a:t>
            </a:r>
            <a:r>
              <a:rPr lang="da-DK" altLang="en-US" sz="3100" b="1" dirty="0" smtClean="0">
                <a:solidFill>
                  <a:schemeClr val="tx1"/>
                </a:solidFill>
                <a:latin typeface="Calibri" panose="020F0502020204030204" pitchFamily="34" charset="0"/>
                <a:cs typeface="Calibri" panose="020F0502020204030204" pitchFamily="34" charset="0"/>
              </a:rPr>
              <a:t>læremotiv</a:t>
            </a:r>
          </a:p>
          <a:p>
            <a:pPr algn="l">
              <a:defRPr/>
            </a:pPr>
            <a:r>
              <a:rPr lang="da-DK" altLang="en-US" sz="3500" b="1" dirty="0" smtClean="0">
                <a:solidFill>
                  <a:schemeClr val="tx1"/>
                </a:solidFill>
                <a:latin typeface="Calibri" panose="020F0502020204030204" pitchFamily="34" charset="0"/>
                <a:cs typeface="Calibri" panose="020F0502020204030204" pitchFamily="34" charset="0"/>
              </a:rPr>
              <a:t>- Metakognition</a:t>
            </a:r>
          </a:p>
          <a:p>
            <a:pPr algn="l">
              <a:defRPr/>
            </a:pPr>
            <a:r>
              <a:rPr lang="da-DK" altLang="en-US" sz="2800" b="1" dirty="0">
                <a:solidFill>
                  <a:schemeClr val="tx1"/>
                </a:solidFill>
                <a:latin typeface="Calibri" panose="020F0502020204030204" pitchFamily="34" charset="0"/>
                <a:cs typeface="Calibri" panose="020F0502020204030204" pitchFamily="34" charset="0"/>
              </a:rPr>
              <a:t>	</a:t>
            </a:r>
            <a:r>
              <a:rPr lang="da-DK" altLang="en-US" sz="2800" b="1" dirty="0" smtClean="0">
                <a:solidFill>
                  <a:schemeClr val="tx1"/>
                </a:solidFill>
                <a:latin typeface="Calibri" panose="020F0502020204030204" pitchFamily="34" charset="0"/>
                <a:cs typeface="Calibri" panose="020F0502020204030204" pitchFamily="34" charset="0"/>
              </a:rPr>
              <a:t>			</a:t>
            </a:r>
            <a:r>
              <a:rPr lang="da-DK" altLang="en-US" sz="2400" b="1" dirty="0" smtClean="0">
                <a:solidFill>
                  <a:schemeClr val="tx1"/>
                </a:solidFill>
                <a:latin typeface="Calibri" panose="020F0502020204030204" pitchFamily="34" charset="0"/>
                <a:cs typeface="Calibri" panose="020F0502020204030204" pitchFamily="34" charset="0"/>
              </a:rPr>
              <a:t>Flyde og synke</a:t>
            </a:r>
          </a:p>
          <a:p>
            <a:pPr algn="l">
              <a:defRPr/>
            </a:pPr>
            <a:endParaRPr lang="da-DK" altLang="en-US" sz="1100" b="1" dirty="0" smtClean="0">
              <a:solidFill>
                <a:schemeClr val="tx1"/>
              </a:solidFill>
              <a:latin typeface="Calibri" panose="020F0502020204030204" pitchFamily="34" charset="0"/>
              <a:cs typeface="Calibri" panose="020F0502020204030204" pitchFamily="34" charset="0"/>
            </a:endParaRPr>
          </a:p>
          <a:p>
            <a:pPr algn="l">
              <a:defRPr/>
            </a:pPr>
            <a:r>
              <a:rPr lang="da-DK" altLang="en-US" sz="2200" b="1" dirty="0" smtClean="0">
                <a:solidFill>
                  <a:schemeClr val="tx1"/>
                </a:solidFill>
                <a:latin typeface="Calibri" panose="020F0502020204030204" pitchFamily="34" charset="0"/>
                <a:cs typeface="Calibri" panose="020F0502020204030204" pitchFamily="34" charset="0"/>
              </a:rPr>
              <a:t>Inger Bernth, 1995; Broström, 1996; </a:t>
            </a:r>
            <a:r>
              <a:rPr lang="da-DK" altLang="en-US" sz="2200" b="1" dirty="0" err="1" smtClean="0">
                <a:solidFill>
                  <a:schemeClr val="tx1"/>
                </a:solidFill>
                <a:latin typeface="Calibri" panose="020F0502020204030204" pitchFamily="34" charset="0"/>
                <a:cs typeface="Calibri" panose="020F0502020204030204" pitchFamily="34" charset="0"/>
              </a:rPr>
              <a:t>Enerstvedt</a:t>
            </a:r>
            <a:r>
              <a:rPr lang="da-DK" altLang="en-US" sz="2200" b="1" dirty="0" smtClean="0">
                <a:solidFill>
                  <a:schemeClr val="tx1"/>
                </a:solidFill>
                <a:latin typeface="Calibri" panose="020F0502020204030204" pitchFamily="34" charset="0"/>
                <a:cs typeface="Calibri" panose="020F0502020204030204" pitchFamily="34" charset="0"/>
              </a:rPr>
              <a:t>, 1982; </a:t>
            </a:r>
            <a:r>
              <a:rPr lang="da-DK" altLang="en-US" sz="2200" b="1" dirty="0" err="1" smtClean="0">
                <a:solidFill>
                  <a:schemeClr val="tx1"/>
                </a:solidFill>
                <a:latin typeface="Calibri" panose="020F0502020204030204" pitchFamily="34" charset="0"/>
                <a:cs typeface="Calibri" panose="020F0502020204030204" pitchFamily="34" charset="0"/>
              </a:rPr>
              <a:t>Leontjev</a:t>
            </a:r>
            <a:r>
              <a:rPr lang="da-DK" altLang="en-US" sz="2200" b="1" dirty="0" smtClean="0">
                <a:solidFill>
                  <a:schemeClr val="tx1"/>
                </a:solidFill>
                <a:latin typeface="Calibri" panose="020F0502020204030204" pitchFamily="34" charset="0"/>
                <a:cs typeface="Calibri" panose="020F0502020204030204" pitchFamily="34" charset="0"/>
              </a:rPr>
              <a:t>, 1977, 1982; Samuelsson Pramling, 2006</a:t>
            </a:r>
          </a:p>
        </p:txBody>
      </p:sp>
      <p:pic>
        <p:nvPicPr>
          <p:cNvPr id="43012" name="Billede 6" descr="P52303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2276475"/>
            <a:ext cx="4411663"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217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685800" y="260350"/>
            <a:ext cx="7772400" cy="1152525"/>
          </a:xfrm>
        </p:spPr>
        <p:txBody>
          <a:bodyPr>
            <a:normAutofit/>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Tre dimensioner i barnets læring</a:t>
            </a:r>
          </a:p>
        </p:txBody>
      </p:sp>
      <p:sp>
        <p:nvSpPr>
          <p:cNvPr id="9219" name="Rectangle 3"/>
          <p:cNvSpPr>
            <a:spLocks noGrp="1" noChangeArrowheads="1"/>
          </p:cNvSpPr>
          <p:nvPr>
            <p:ph sz="half" idx="1"/>
          </p:nvPr>
        </p:nvSpPr>
        <p:spPr>
          <a:xfrm>
            <a:off x="179388" y="1484313"/>
            <a:ext cx="4316412" cy="5373687"/>
          </a:xfrm>
        </p:spPr>
        <p:txBody>
          <a:bodyPr>
            <a:normAutofit fontScale="92500" lnSpcReduction="10000"/>
          </a:bodyPr>
          <a:lstStyle/>
          <a:p>
            <a:pPr marL="0" indent="0">
              <a:buFontTx/>
              <a:buNone/>
              <a:defRPr/>
            </a:pPr>
            <a:r>
              <a:rPr lang="da-DK" b="1" dirty="0" smtClean="0">
                <a:solidFill>
                  <a:srgbClr val="FF0000"/>
                </a:solidFill>
                <a:latin typeface="Calibri" panose="020F0502020204030204" pitchFamily="34" charset="0"/>
                <a:cs typeface="Calibri" panose="020F0502020204030204" pitchFamily="34" charset="0"/>
              </a:rPr>
              <a:t>FORM</a:t>
            </a:r>
          </a:p>
          <a:p>
            <a:pPr>
              <a:defRPr/>
            </a:pPr>
            <a:r>
              <a:rPr lang="da-DK" b="1" dirty="0" smtClean="0">
                <a:latin typeface="Calibri" panose="020F0502020204030204" pitchFamily="34" charset="0"/>
                <a:cs typeface="Calibri" panose="020F0502020204030204" pitchFamily="34" charset="0"/>
              </a:rPr>
              <a:t>Måden man lærer noget på (psykologi)</a:t>
            </a:r>
          </a:p>
          <a:p>
            <a:pPr lvl="1">
              <a:defRPr/>
            </a:pPr>
            <a:r>
              <a:rPr lang="da-DK" b="1" dirty="0" smtClean="0">
                <a:latin typeface="Calibri" panose="020F0502020204030204" pitchFamily="34" charset="0"/>
                <a:cs typeface="Calibri" panose="020F0502020204030204" pitchFamily="34" charset="0"/>
              </a:rPr>
              <a:t>læringens hvordan-spørgsmål </a:t>
            </a:r>
            <a:endParaRPr lang="da-DK" b="1" dirty="0">
              <a:latin typeface="Calibri" panose="020F0502020204030204" pitchFamily="34" charset="0"/>
              <a:cs typeface="Calibri" panose="020F0502020204030204" pitchFamily="34" charset="0"/>
            </a:endParaRPr>
          </a:p>
          <a:p>
            <a:pPr marL="0" indent="0">
              <a:buFontTx/>
              <a:buNone/>
              <a:defRPr/>
            </a:pPr>
            <a:endParaRPr lang="da-DK" b="1" dirty="0" smtClean="0">
              <a:latin typeface="Calibri" panose="020F0502020204030204" pitchFamily="34" charset="0"/>
              <a:cs typeface="Calibri" panose="020F0502020204030204" pitchFamily="34" charset="0"/>
            </a:endParaRPr>
          </a:p>
          <a:p>
            <a:pPr marL="0" indent="0">
              <a:buFontTx/>
              <a:buNone/>
              <a:defRPr/>
            </a:pPr>
            <a:r>
              <a:rPr lang="da-DK" b="1" dirty="0" smtClean="0">
                <a:latin typeface="Calibri" panose="020F0502020204030204" pitchFamily="34" charset="0"/>
                <a:cs typeface="Calibri" panose="020F0502020204030204" pitchFamily="34" charset="0"/>
              </a:rPr>
              <a:t>INDHOLD</a:t>
            </a:r>
          </a:p>
          <a:p>
            <a:pPr>
              <a:defRPr/>
            </a:pPr>
            <a:r>
              <a:rPr lang="da-DK" b="1" dirty="0" smtClean="0">
                <a:latin typeface="Calibri" panose="020F0502020204030204" pitchFamily="34" charset="0"/>
                <a:cs typeface="Calibri" panose="020F0502020204030204" pitchFamily="34" charset="0"/>
              </a:rPr>
              <a:t>Hvad læringen har fokus på (didaktik)         </a:t>
            </a:r>
          </a:p>
          <a:p>
            <a:pPr lvl="1">
              <a:defRPr/>
            </a:pPr>
            <a:r>
              <a:rPr lang="da-DK" b="1" dirty="0" smtClean="0">
                <a:latin typeface="Calibri" panose="020F0502020204030204" pitchFamily="34" charset="0"/>
                <a:cs typeface="Calibri" panose="020F0502020204030204" pitchFamily="34" charset="0"/>
              </a:rPr>
              <a:t>læringens hvad-spørgsmål</a:t>
            </a:r>
          </a:p>
          <a:p>
            <a:pPr marL="457200" lvl="1" indent="0">
              <a:buFontTx/>
              <a:buNone/>
              <a:defRPr/>
            </a:pPr>
            <a:endParaRPr lang="da-DK" b="1" dirty="0" smtClean="0">
              <a:latin typeface="Calibri" panose="020F0502020204030204" pitchFamily="34" charset="0"/>
              <a:cs typeface="Calibri" panose="020F0502020204030204" pitchFamily="34" charset="0"/>
            </a:endParaRPr>
          </a:p>
          <a:p>
            <a:pPr marL="0" indent="0">
              <a:buFontTx/>
              <a:buNone/>
              <a:defRPr/>
            </a:pPr>
            <a:r>
              <a:rPr lang="da-DK" b="1" dirty="0" smtClean="0">
                <a:latin typeface="Calibri" panose="020F0502020204030204" pitchFamily="34" charset="0"/>
                <a:cs typeface="Calibri" panose="020F0502020204030204" pitchFamily="34" charset="0"/>
              </a:rPr>
              <a:t>RESULTAT</a:t>
            </a:r>
          </a:p>
          <a:p>
            <a:pPr>
              <a:defRPr/>
            </a:pPr>
            <a:r>
              <a:rPr lang="da-DK" b="1" dirty="0" smtClean="0">
                <a:latin typeface="Calibri" panose="020F0502020204030204" pitchFamily="34" charset="0"/>
                <a:cs typeface="Calibri" panose="020F0502020204030204" pitchFamily="34" charset="0"/>
              </a:rPr>
              <a:t>Det barnet reelt </a:t>
            </a:r>
            <a:r>
              <a:rPr lang="da-DK" b="1" dirty="0">
                <a:latin typeface="Calibri" panose="020F0502020204030204" pitchFamily="34" charset="0"/>
                <a:cs typeface="Calibri" panose="020F0502020204030204" pitchFamily="34" charset="0"/>
              </a:rPr>
              <a:t>lærer sig</a:t>
            </a:r>
            <a:endParaRPr lang="da-DK" b="1" dirty="0" smtClean="0">
              <a:latin typeface="Calibri" panose="020F0502020204030204" pitchFamily="34" charset="0"/>
              <a:cs typeface="Calibri" panose="020F0502020204030204" pitchFamily="34" charset="0"/>
            </a:endParaRPr>
          </a:p>
          <a:p>
            <a:pPr>
              <a:defRPr/>
            </a:pPr>
            <a:endParaRPr lang="da-DK" b="1" dirty="0" smtClean="0">
              <a:latin typeface="Comic Sans MS" pitchFamily="66" charset="0"/>
              <a:cs typeface="Times New Roman" pitchFamily="18" charset="0"/>
            </a:endParaRPr>
          </a:p>
          <a:p>
            <a:pPr>
              <a:defRPr/>
            </a:pPr>
            <a:endParaRPr lang="da-DK" b="1" dirty="0" smtClean="0">
              <a:latin typeface="Comic Sans MS" pitchFamily="66" charset="0"/>
            </a:endParaRPr>
          </a:p>
        </p:txBody>
      </p:sp>
      <p:pic>
        <p:nvPicPr>
          <p:cNvPr id="47108" name="Pladsholder til indhold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29213" y="1628775"/>
            <a:ext cx="3527425" cy="2373313"/>
          </a:xfrm>
        </p:spPr>
      </p:pic>
      <p:pic>
        <p:nvPicPr>
          <p:cNvPr id="47109" name="Pladsholder til indho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149725"/>
            <a:ext cx="350837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6206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07950" y="-12700"/>
            <a:ext cx="9036050" cy="1492250"/>
          </a:xfrm>
        </p:spPr>
        <p:txBody>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Et legeorienteret læringsbegreb</a:t>
            </a:r>
          </a:p>
        </p:txBody>
      </p:sp>
      <p:sp>
        <p:nvSpPr>
          <p:cNvPr id="13315" name="Rectangle 3"/>
          <p:cNvSpPr>
            <a:spLocks noGrp="1" noChangeArrowheads="1"/>
          </p:cNvSpPr>
          <p:nvPr>
            <p:ph sz="half" idx="1"/>
          </p:nvPr>
        </p:nvSpPr>
        <p:spPr>
          <a:xfrm>
            <a:off x="323850" y="1412875"/>
            <a:ext cx="4968875" cy="4683125"/>
          </a:xfrm>
        </p:spPr>
        <p:txBody>
          <a:bodyPr/>
          <a:lstStyle/>
          <a:p>
            <a:pPr marL="0" indent="0">
              <a:lnSpc>
                <a:spcPct val="80000"/>
              </a:lnSpc>
              <a:buFontTx/>
              <a:buNone/>
              <a:defRPr/>
            </a:pPr>
            <a:r>
              <a:rPr lang="da-DK" sz="3200" b="1" dirty="0" smtClean="0">
                <a:latin typeface="Calibri" panose="020F0502020204030204" pitchFamily="34" charset="0"/>
                <a:cs typeface="Calibri" panose="020F0502020204030204" pitchFamily="34" charset="0"/>
              </a:rPr>
              <a:t>Disposition</a:t>
            </a:r>
          </a:p>
          <a:p>
            <a:pPr marL="0" indent="0">
              <a:lnSpc>
                <a:spcPct val="80000"/>
              </a:lnSpc>
              <a:buFontTx/>
              <a:buNone/>
              <a:defRPr/>
            </a:pPr>
            <a:r>
              <a:rPr lang="da-DK" sz="3200" b="1" dirty="0" smtClean="0">
                <a:latin typeface="Calibri" panose="020F0502020204030204" pitchFamily="34" charset="0"/>
                <a:cs typeface="Calibri" panose="020F0502020204030204" pitchFamily="34" charset="0"/>
              </a:rPr>
              <a:t>Fire dimensioner:</a:t>
            </a:r>
          </a:p>
          <a:p>
            <a:pPr marL="0" indent="0">
              <a:lnSpc>
                <a:spcPct val="80000"/>
              </a:lnSpc>
              <a:buFontTx/>
              <a:buNone/>
              <a:defRPr/>
            </a:pPr>
            <a:endParaRPr lang="da-DK" sz="800" b="1" dirty="0" smtClean="0">
              <a:latin typeface="Calibri" panose="020F0502020204030204" pitchFamily="34" charset="0"/>
              <a:cs typeface="Calibri" panose="020F0502020204030204" pitchFamily="34" charset="0"/>
            </a:endParaRPr>
          </a:p>
          <a:p>
            <a:pPr>
              <a:lnSpc>
                <a:spcPct val="80000"/>
              </a:lnSpc>
              <a:defRPr/>
            </a:pPr>
            <a:r>
              <a:rPr lang="da-DK" sz="3200" b="1" dirty="0" smtClean="0">
                <a:latin typeface="Calibri" panose="020F0502020204030204" pitchFamily="34" charset="0"/>
                <a:cs typeface="Calibri" panose="020F0502020204030204" pitchFamily="34" charset="0"/>
              </a:rPr>
              <a:t>Meningsfuld, </a:t>
            </a:r>
            <a:r>
              <a:rPr lang="da-DK" sz="3200" b="1" dirty="0" err="1" smtClean="0">
                <a:latin typeface="Calibri" panose="020F0502020204030204" pitchFamily="34" charset="0"/>
                <a:cs typeface="Calibri" panose="020F0502020204030204" pitchFamily="34" charset="0"/>
              </a:rPr>
              <a:t>undren</a:t>
            </a:r>
            <a:endParaRPr lang="da-DK" sz="3200" b="1" dirty="0" smtClean="0">
              <a:latin typeface="Calibri" panose="020F0502020204030204" pitchFamily="34" charset="0"/>
              <a:cs typeface="Calibri" panose="020F0502020204030204" pitchFamily="34" charset="0"/>
            </a:endParaRPr>
          </a:p>
          <a:p>
            <a:pPr marL="0" indent="0">
              <a:lnSpc>
                <a:spcPct val="80000"/>
              </a:lnSpc>
              <a:buFontTx/>
              <a:buNone/>
              <a:defRPr/>
            </a:pPr>
            <a:endParaRPr lang="da-DK" sz="800" b="1" dirty="0" smtClean="0">
              <a:latin typeface="Calibri" panose="020F0502020204030204" pitchFamily="34" charset="0"/>
              <a:cs typeface="Calibri" panose="020F0502020204030204" pitchFamily="34" charset="0"/>
            </a:endParaRPr>
          </a:p>
          <a:p>
            <a:pPr>
              <a:lnSpc>
                <a:spcPct val="80000"/>
              </a:lnSpc>
              <a:defRPr/>
            </a:pPr>
            <a:r>
              <a:rPr lang="da-DK" sz="3200" b="1" dirty="0" smtClean="0">
                <a:latin typeface="Calibri" panose="020F0502020204030204" pitchFamily="34" charset="0"/>
                <a:cs typeface="Calibri" panose="020F0502020204030204" pitchFamily="34" charset="0"/>
              </a:rPr>
              <a:t>Social interaktion</a:t>
            </a:r>
          </a:p>
          <a:p>
            <a:pPr>
              <a:lnSpc>
                <a:spcPct val="80000"/>
              </a:lnSpc>
              <a:defRPr/>
            </a:pPr>
            <a:endParaRPr lang="da-DK" sz="800" b="1" dirty="0" smtClean="0">
              <a:latin typeface="Calibri" panose="020F0502020204030204" pitchFamily="34" charset="0"/>
              <a:cs typeface="Calibri" panose="020F0502020204030204" pitchFamily="34" charset="0"/>
            </a:endParaRPr>
          </a:p>
          <a:p>
            <a:pPr>
              <a:lnSpc>
                <a:spcPct val="80000"/>
              </a:lnSpc>
              <a:defRPr/>
            </a:pPr>
            <a:r>
              <a:rPr lang="da-DK" sz="3200" b="1" dirty="0" smtClean="0">
                <a:latin typeface="Calibri" panose="020F0502020204030204" pitchFamily="34" charset="0"/>
                <a:cs typeface="Calibri" panose="020F0502020204030204" pitchFamily="34" charset="0"/>
              </a:rPr>
              <a:t>Nyskabende, kreativ og eksperimenterende</a:t>
            </a:r>
          </a:p>
          <a:p>
            <a:pPr>
              <a:lnSpc>
                <a:spcPct val="80000"/>
              </a:lnSpc>
              <a:defRPr/>
            </a:pPr>
            <a:endParaRPr lang="da-DK" sz="800" b="1" dirty="0" smtClean="0">
              <a:latin typeface="Calibri" panose="020F0502020204030204" pitchFamily="34" charset="0"/>
              <a:cs typeface="Calibri" panose="020F0502020204030204" pitchFamily="34" charset="0"/>
            </a:endParaRPr>
          </a:p>
          <a:p>
            <a:pPr>
              <a:lnSpc>
                <a:spcPct val="80000"/>
              </a:lnSpc>
              <a:defRPr/>
            </a:pPr>
            <a:r>
              <a:rPr lang="da-DK" sz="3200" b="1" dirty="0" smtClean="0">
                <a:latin typeface="Calibri" panose="020F0502020204030204" pitchFamily="34" charset="0"/>
                <a:cs typeface="Calibri" panose="020F0502020204030204" pitchFamily="34" charset="0"/>
              </a:rPr>
              <a:t>Præget af variation (modsætninger)</a:t>
            </a:r>
          </a:p>
          <a:p>
            <a:pPr marL="0" indent="0">
              <a:lnSpc>
                <a:spcPct val="80000"/>
              </a:lnSpc>
              <a:buFontTx/>
              <a:buNone/>
              <a:defRPr/>
            </a:pPr>
            <a:endParaRPr lang="da-DK" sz="1600" b="1" dirty="0" smtClean="0">
              <a:latin typeface="Comic Sans MS" pitchFamily="66" charset="0"/>
            </a:endParaRPr>
          </a:p>
          <a:p>
            <a:pPr>
              <a:lnSpc>
                <a:spcPct val="80000"/>
              </a:lnSpc>
              <a:defRPr/>
            </a:pPr>
            <a:endParaRPr lang="da-DK" sz="3600" b="1" dirty="0" smtClean="0">
              <a:latin typeface="Comic Sans MS" pitchFamily="66" charset="0"/>
            </a:endParaRPr>
          </a:p>
          <a:p>
            <a:pPr>
              <a:lnSpc>
                <a:spcPct val="80000"/>
              </a:lnSpc>
              <a:defRPr/>
            </a:pPr>
            <a:endParaRPr lang="da-DK" sz="3600" b="1" dirty="0" smtClean="0">
              <a:latin typeface="Comic Sans MS" pitchFamily="66" charset="0"/>
            </a:endParaRPr>
          </a:p>
          <a:p>
            <a:pPr>
              <a:lnSpc>
                <a:spcPct val="80000"/>
              </a:lnSpc>
              <a:defRPr/>
            </a:pPr>
            <a:endParaRPr lang="da-DK" sz="1800" b="1" dirty="0" smtClean="0">
              <a:latin typeface="Comic Sans MS" pitchFamily="66" charset="0"/>
            </a:endParaRPr>
          </a:p>
          <a:p>
            <a:pPr>
              <a:lnSpc>
                <a:spcPct val="80000"/>
              </a:lnSpc>
              <a:defRPr/>
            </a:pPr>
            <a:endParaRPr lang="da-DK" b="1" dirty="0" smtClean="0">
              <a:latin typeface="Comic Sans MS" pitchFamily="66" charset="0"/>
            </a:endParaRPr>
          </a:p>
          <a:p>
            <a:pPr>
              <a:lnSpc>
                <a:spcPct val="80000"/>
              </a:lnSpc>
              <a:defRPr/>
            </a:pPr>
            <a:endParaRPr lang="da-DK" b="1" dirty="0" smtClean="0">
              <a:latin typeface="Comic Sans MS" pitchFamily="66" charset="0"/>
            </a:endParaRPr>
          </a:p>
          <a:p>
            <a:pPr>
              <a:lnSpc>
                <a:spcPct val="80000"/>
              </a:lnSpc>
              <a:defRPr/>
            </a:pPr>
            <a:endParaRPr lang="da-DK" sz="2400" b="1" dirty="0" smtClean="0">
              <a:latin typeface="Comic Sans MS" pitchFamily="66" charset="0"/>
            </a:endParaRPr>
          </a:p>
          <a:p>
            <a:pPr>
              <a:lnSpc>
                <a:spcPct val="80000"/>
              </a:lnSpc>
              <a:buFontTx/>
              <a:buNone/>
              <a:defRPr/>
            </a:pPr>
            <a:endParaRPr lang="da-DK" b="1" dirty="0" smtClean="0">
              <a:latin typeface="Comic Sans MS" pitchFamily="66" charset="0"/>
            </a:endParaRPr>
          </a:p>
          <a:p>
            <a:pPr>
              <a:lnSpc>
                <a:spcPct val="80000"/>
              </a:lnSpc>
              <a:defRPr/>
            </a:pPr>
            <a:endParaRPr lang="da-DK" b="1" dirty="0" smtClean="0">
              <a:latin typeface="Comic Sans MS" pitchFamily="66" charset="0"/>
            </a:endParaRPr>
          </a:p>
        </p:txBody>
      </p:sp>
      <p:pic>
        <p:nvPicPr>
          <p:cNvPr id="53252" name="Billede 3" descr="Egely maj 2011 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705225"/>
            <a:ext cx="336708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kstboks 2"/>
          <p:cNvSpPr txBox="1">
            <a:spLocks noChangeArrowheads="1"/>
          </p:cNvSpPr>
          <p:nvPr/>
        </p:nvSpPr>
        <p:spPr bwMode="auto">
          <a:xfrm>
            <a:off x="468313" y="5516563"/>
            <a:ext cx="81359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spcBef>
                <a:spcPct val="0"/>
              </a:spcBef>
              <a:buFontTx/>
              <a:buNone/>
            </a:pPr>
            <a:endParaRPr lang="da-DK" altLang="en-US" sz="1400" b="1">
              <a:latin typeface="Calibri" panose="020F0502020204030204" pitchFamily="34" charset="0"/>
              <a:cs typeface="Calibri" panose="020F0502020204030204" pitchFamily="34" charset="0"/>
            </a:endParaRPr>
          </a:p>
          <a:p>
            <a:pPr>
              <a:lnSpc>
                <a:spcPct val="80000"/>
              </a:lnSpc>
              <a:spcBef>
                <a:spcPct val="0"/>
              </a:spcBef>
              <a:buFontTx/>
              <a:buNone/>
            </a:pPr>
            <a:endParaRPr lang="da-DK" altLang="en-US" sz="1400" b="1">
              <a:latin typeface="Calibri" panose="020F0502020204030204" pitchFamily="34" charset="0"/>
              <a:cs typeface="Calibri" panose="020F0502020204030204" pitchFamily="34" charset="0"/>
            </a:endParaRPr>
          </a:p>
          <a:p>
            <a:pPr>
              <a:lnSpc>
                <a:spcPct val="80000"/>
              </a:lnSpc>
              <a:spcBef>
                <a:spcPct val="0"/>
              </a:spcBef>
              <a:buFontTx/>
              <a:buNone/>
            </a:pPr>
            <a:endParaRPr lang="da-DK" altLang="en-US" sz="1400" b="1">
              <a:latin typeface="Calibri" panose="020F0502020204030204" pitchFamily="34" charset="0"/>
              <a:cs typeface="Calibri" panose="020F0502020204030204" pitchFamily="34" charset="0"/>
            </a:endParaRPr>
          </a:p>
          <a:p>
            <a:pPr>
              <a:lnSpc>
                <a:spcPct val="80000"/>
              </a:lnSpc>
              <a:spcBef>
                <a:spcPct val="0"/>
              </a:spcBef>
              <a:buFontTx/>
              <a:buNone/>
            </a:pPr>
            <a:r>
              <a:rPr lang="da-DK" altLang="en-US" sz="2000" b="1">
                <a:latin typeface="Calibri" panose="020F0502020204030204" pitchFamily="34" charset="0"/>
                <a:cs typeface="Calibri" panose="020F0502020204030204" pitchFamily="34" charset="0"/>
              </a:rPr>
              <a:t>Broström, S. (2013). Læring i overgang mellem dagtilbud og skole. </a:t>
            </a:r>
            <a:r>
              <a:rPr lang="da-DK" altLang="en-US" sz="2000" b="1" i="1">
                <a:latin typeface="Calibri" panose="020F0502020204030204" pitchFamily="34" charset="0"/>
                <a:cs typeface="Calibri" panose="020F0502020204030204" pitchFamily="34" charset="0"/>
              </a:rPr>
              <a:t>Pædagogisk psykologisk tidsskrift </a:t>
            </a:r>
            <a:r>
              <a:rPr lang="da-DK" altLang="en-US" sz="2000" b="1">
                <a:latin typeface="Calibri" panose="020F0502020204030204" pitchFamily="34" charset="0"/>
                <a:cs typeface="Calibri" panose="020F0502020204030204" pitchFamily="34" charset="0"/>
              </a:rPr>
              <a:t>50(3), 60-71</a:t>
            </a:r>
          </a:p>
          <a:p>
            <a:pPr>
              <a:spcBef>
                <a:spcPct val="0"/>
              </a:spcBef>
              <a:buFontTx/>
              <a:buNone/>
            </a:pPr>
            <a:endParaRPr lang="da-DK" altLang="en-US" sz="2400"/>
          </a:p>
        </p:txBody>
      </p:sp>
      <p:pic>
        <p:nvPicPr>
          <p:cNvPr id="53254" name="Billed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412875"/>
            <a:ext cx="33845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995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333375"/>
            <a:ext cx="7772400" cy="792163"/>
          </a:xfrm>
        </p:spPr>
        <p:txBody>
          <a:bodyPr>
            <a:normAutofit fontScale="90000"/>
          </a:bodyPr>
          <a:lstStyle/>
          <a:p>
            <a:pPr>
              <a:defRPr/>
            </a:pPr>
            <a:r>
              <a:rPr lang="da-DK"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Meningsfuld læring – ‘drivkraft’</a:t>
            </a:r>
            <a:endParaRPr lang="da-DK" b="1" dirty="0">
              <a:solidFill>
                <a:schemeClr val="tx1"/>
              </a:solidFill>
              <a:latin typeface="Calibri" panose="020F0502020204030204" pitchFamily="34" charset="0"/>
              <a:cs typeface="Calibri" panose="020F0502020204030204" pitchFamily="34" charset="0"/>
            </a:endParaRPr>
          </a:p>
        </p:txBody>
      </p:sp>
      <p:sp>
        <p:nvSpPr>
          <p:cNvPr id="15363" name="Rectangle 3"/>
          <p:cNvSpPr>
            <a:spLocks noGrp="1" noChangeArrowheads="1"/>
          </p:cNvSpPr>
          <p:nvPr>
            <p:ph sz="half" idx="1"/>
          </p:nvPr>
        </p:nvSpPr>
        <p:spPr>
          <a:xfrm>
            <a:off x="539750" y="1341438"/>
            <a:ext cx="4537075" cy="5322887"/>
          </a:xfrm>
        </p:spPr>
        <p:txBody>
          <a:bodyPr/>
          <a:lstStyle/>
          <a:p>
            <a:pPr marL="0" indent="0">
              <a:buFontTx/>
              <a:buNone/>
              <a:defRPr/>
            </a:pPr>
            <a:r>
              <a:rPr lang="da-DK" altLang="en-US" sz="3200" b="1" dirty="0" smtClean="0">
                <a:latin typeface="Calibri" panose="020F0502020204030204" pitchFamily="34" charset="0"/>
                <a:cs typeface="Calibri" panose="020F0502020204030204" pitchFamily="34" charset="0"/>
              </a:rPr>
              <a:t>Læring sker i en </a:t>
            </a:r>
            <a:r>
              <a:rPr lang="da-DK" altLang="en-US" sz="3200" b="1" u="sng" dirty="0" smtClean="0">
                <a:latin typeface="Calibri" panose="020F0502020204030204" pitchFamily="34" charset="0"/>
                <a:cs typeface="Calibri" panose="020F0502020204030204" pitchFamily="34" charset="0"/>
              </a:rPr>
              <a:t>motiveret og meningsfuld</a:t>
            </a:r>
            <a:r>
              <a:rPr lang="da-DK" altLang="en-US" sz="3200" b="1" u="sng" dirty="0" smtClean="0">
                <a:solidFill>
                  <a:srgbClr val="FF0000"/>
                </a:solidFill>
                <a:latin typeface="Calibri" panose="020F0502020204030204" pitchFamily="34" charset="0"/>
                <a:cs typeface="Calibri" panose="020F0502020204030204" pitchFamily="34" charset="0"/>
              </a:rPr>
              <a:t> </a:t>
            </a:r>
            <a:r>
              <a:rPr lang="da-DK" altLang="en-US" sz="3200" b="1" dirty="0" smtClean="0">
                <a:latin typeface="Calibri" panose="020F0502020204030204" pitchFamily="34" charset="0"/>
                <a:cs typeface="Calibri" panose="020F0502020204030204" pitchFamily="34" charset="0"/>
              </a:rPr>
              <a:t>virksomhed, hvor barnet tilegner sig / konstruer kundskaber, og hvor det skaber personlig mening; mål-motiv; fordybelse</a:t>
            </a:r>
          </a:p>
          <a:p>
            <a:pPr>
              <a:buFontTx/>
              <a:buNone/>
              <a:defRPr/>
            </a:pPr>
            <a:endParaRPr lang="da-DK" altLang="en-US" sz="1800" b="1" dirty="0" smtClean="0">
              <a:latin typeface="Calibri" panose="020F0502020204030204" pitchFamily="34" charset="0"/>
              <a:cs typeface="Calibri" panose="020F0502020204030204" pitchFamily="34" charset="0"/>
            </a:endParaRPr>
          </a:p>
          <a:p>
            <a:pPr>
              <a:buFontTx/>
              <a:buNone/>
              <a:defRPr/>
            </a:pPr>
            <a:r>
              <a:rPr lang="da-DK" altLang="en-US" sz="1800" b="1" dirty="0" err="1" smtClean="0">
                <a:latin typeface="Calibri" panose="020F0502020204030204" pitchFamily="34" charset="0"/>
                <a:cs typeface="Calibri" panose="020F0502020204030204" pitchFamily="34" charset="0"/>
              </a:rPr>
              <a:t>Leontjev</a:t>
            </a:r>
            <a:r>
              <a:rPr lang="da-DK" altLang="en-US" sz="1800" b="1" dirty="0" smtClean="0">
                <a:latin typeface="Calibri" panose="020F0502020204030204" pitchFamily="34" charset="0"/>
                <a:cs typeface="Calibri" panose="020F0502020204030204" pitchFamily="34" charset="0"/>
              </a:rPr>
              <a:t>, 1977; Lillemyr, 2004; </a:t>
            </a:r>
            <a:r>
              <a:rPr lang="da-DK" altLang="en-US" sz="1800" b="1" dirty="0" err="1" smtClean="0">
                <a:latin typeface="Calibri" panose="020F0502020204030204" pitchFamily="34" charset="0"/>
                <a:cs typeface="Calibri" panose="020F0502020204030204" pitchFamily="34" charset="0"/>
              </a:rPr>
              <a:t>Vygotsky</a:t>
            </a:r>
            <a:r>
              <a:rPr lang="da-DK" altLang="en-US" sz="1800" b="1" dirty="0" smtClean="0">
                <a:latin typeface="Calibri" panose="020F0502020204030204" pitchFamily="34" charset="0"/>
                <a:cs typeface="Calibri" panose="020F0502020204030204" pitchFamily="34" charset="0"/>
              </a:rPr>
              <a:t> 1978; Bruner</a:t>
            </a:r>
          </a:p>
          <a:p>
            <a:pPr>
              <a:buFontTx/>
              <a:buNone/>
              <a:defRPr/>
            </a:pPr>
            <a:r>
              <a:rPr lang="nb-NO" altLang="en-US" sz="1800" b="1" dirty="0" smtClean="0">
                <a:latin typeface="Calibri" panose="020F0502020204030204" pitchFamily="34" charset="0"/>
                <a:cs typeface="Calibri" panose="020F0502020204030204" pitchFamily="34" charset="0"/>
              </a:rPr>
              <a:t>Samuelsson &amp; Carlsson 2003, s. 210; </a:t>
            </a:r>
            <a:r>
              <a:rPr lang="da-DK" altLang="en-US" sz="1800" b="1" dirty="0" smtClean="0">
                <a:latin typeface="Calibri" panose="020F0502020204030204" pitchFamily="34" charset="0"/>
                <a:cs typeface="Calibri" panose="020F0502020204030204" pitchFamily="34" charset="0"/>
              </a:rPr>
              <a:t>Bert van </a:t>
            </a:r>
            <a:r>
              <a:rPr lang="da-DK" altLang="en-US" sz="1800" b="1" dirty="0" err="1" smtClean="0">
                <a:latin typeface="Calibri" panose="020F0502020204030204" pitchFamily="34" charset="0"/>
                <a:cs typeface="Calibri" panose="020F0502020204030204" pitchFamily="34" charset="0"/>
              </a:rPr>
              <a:t>Oers</a:t>
            </a:r>
            <a:r>
              <a:rPr lang="da-DK" altLang="en-US" sz="1800" b="1" dirty="0" smtClean="0">
                <a:latin typeface="Calibri" panose="020F0502020204030204" pitchFamily="34" charset="0"/>
                <a:cs typeface="Calibri" panose="020F0502020204030204" pitchFamily="34" charset="0"/>
              </a:rPr>
              <a:t>, 2011</a:t>
            </a:r>
            <a:endParaRPr lang="nb-NO" altLang="en-US" sz="1800" b="1" dirty="0" smtClean="0">
              <a:latin typeface="Calibri" panose="020F0502020204030204" pitchFamily="34" charset="0"/>
              <a:cs typeface="Calibri" panose="020F0502020204030204" pitchFamily="34" charset="0"/>
            </a:endParaRPr>
          </a:p>
          <a:p>
            <a:pPr>
              <a:defRPr/>
            </a:pPr>
            <a:endParaRPr lang="da-DK" altLang="en-US" sz="800" b="1" dirty="0" smtClean="0">
              <a:latin typeface="Comic Sans MS" panose="030F0702030302020204" pitchFamily="66" charset="0"/>
            </a:endParaRPr>
          </a:p>
          <a:p>
            <a:pPr>
              <a:buFontTx/>
              <a:buNone/>
              <a:defRPr/>
            </a:pPr>
            <a:endParaRPr lang="da-DK" altLang="en-US" sz="2000" b="1" dirty="0" smtClean="0">
              <a:latin typeface="Comic Sans MS" panose="030F0702030302020204" pitchFamily="66" charset="0"/>
            </a:endParaRPr>
          </a:p>
          <a:p>
            <a:pPr>
              <a:defRPr/>
            </a:pPr>
            <a:endParaRPr lang="da-DK" altLang="en-US" sz="2400" b="1" dirty="0" smtClean="0">
              <a:latin typeface="Comic Sans MS" panose="030F0702030302020204" pitchFamily="66" charset="0"/>
            </a:endParaRPr>
          </a:p>
          <a:p>
            <a:pPr>
              <a:buFontTx/>
              <a:buNone/>
              <a:defRPr/>
            </a:pPr>
            <a:endParaRPr lang="da-DK" altLang="en-US" b="1" dirty="0" smtClean="0">
              <a:latin typeface="Comic Sans MS" panose="030F0702030302020204" pitchFamily="66" charset="0"/>
            </a:endParaRPr>
          </a:p>
          <a:p>
            <a:pPr>
              <a:buFontTx/>
              <a:buNone/>
              <a:defRPr/>
            </a:pPr>
            <a:endParaRPr lang="da-DK" altLang="en-US" sz="800" b="1" dirty="0" smtClean="0">
              <a:latin typeface="Comic Sans MS" panose="030F0702030302020204" pitchFamily="66" charset="0"/>
            </a:endParaRPr>
          </a:p>
          <a:p>
            <a:pPr>
              <a:buFontTx/>
              <a:buNone/>
              <a:defRPr/>
            </a:pPr>
            <a:endParaRPr lang="da-DK" altLang="en-US" sz="800" b="1" dirty="0" smtClean="0">
              <a:latin typeface="Comic Sans MS" panose="030F0702030302020204" pitchFamily="66" charset="0"/>
            </a:endParaRPr>
          </a:p>
          <a:p>
            <a:pPr>
              <a:buFontTx/>
              <a:buNone/>
              <a:defRPr/>
            </a:pPr>
            <a:endParaRPr lang="da-DK" altLang="en-US" b="1" dirty="0" smtClean="0">
              <a:solidFill>
                <a:srgbClr val="FF0000"/>
              </a:solidFill>
              <a:latin typeface="Comic Sans MS" panose="030F0702030302020204" pitchFamily="66" charset="0"/>
            </a:endParaRPr>
          </a:p>
          <a:p>
            <a:pPr>
              <a:buFontTx/>
              <a:buNone/>
              <a:defRPr/>
            </a:pPr>
            <a:endParaRPr lang="da-DK" altLang="en-US" sz="2000" b="1" dirty="0" smtClean="0">
              <a:latin typeface="Comic Sans MS" panose="030F0702030302020204" pitchFamily="66" charset="0"/>
            </a:endParaRPr>
          </a:p>
          <a:p>
            <a:pPr>
              <a:buFontTx/>
              <a:buNone/>
              <a:defRPr/>
            </a:pPr>
            <a:endParaRPr lang="da-DK" altLang="en-US" sz="2000" b="1" dirty="0" smtClean="0">
              <a:latin typeface="Comic Sans MS" panose="030F0702030302020204" pitchFamily="66" charset="0"/>
            </a:endParaRPr>
          </a:p>
          <a:p>
            <a:pPr>
              <a:buFontTx/>
              <a:buNone/>
              <a:defRPr/>
            </a:pPr>
            <a:endParaRPr lang="da-DK" altLang="en-US" b="1" dirty="0" smtClean="0">
              <a:latin typeface="Comic Sans MS" panose="030F0702030302020204" pitchFamily="66" charset="0"/>
            </a:endParaRPr>
          </a:p>
          <a:p>
            <a:pPr>
              <a:buFontTx/>
              <a:buNone/>
              <a:defRPr/>
            </a:pPr>
            <a:endParaRPr lang="da-DK" altLang="en-US" sz="1600" b="1" dirty="0" smtClean="0">
              <a:latin typeface="Comic Sans MS" panose="030F0702030302020204" pitchFamily="66" charset="0"/>
            </a:endParaRPr>
          </a:p>
          <a:p>
            <a:pPr>
              <a:buFontTx/>
              <a:buNone/>
              <a:defRPr/>
            </a:pPr>
            <a:endParaRPr lang="da-DK" altLang="en-US" sz="1600" b="1" dirty="0" smtClean="0">
              <a:latin typeface="Comic Sans MS" panose="030F0702030302020204" pitchFamily="66" charset="0"/>
            </a:endParaRPr>
          </a:p>
        </p:txBody>
      </p:sp>
      <p:pic>
        <p:nvPicPr>
          <p:cNvPr id="55300" name="Picture 4" descr="legeleg _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1196975"/>
            <a:ext cx="3525838" cy="2644775"/>
          </a:xfrm>
          <a:noFill/>
        </p:spPr>
      </p:pic>
      <p:pic>
        <p:nvPicPr>
          <p:cNvPr id="55301" name="Picture 4" descr="Bkkl dre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005263"/>
            <a:ext cx="354647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916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60350"/>
            <a:ext cx="9144000" cy="865188"/>
          </a:xfrm>
        </p:spPr>
        <p:txBody>
          <a:bodyPr>
            <a:noAutofit/>
          </a:bodyPr>
          <a:lstStyle/>
          <a:p>
            <a:pPr eaLnBrk="1" hangingPunct="1">
              <a:defRPr/>
            </a:pPr>
            <a:r>
              <a:rPr lang="da-DK" sz="4000" b="1" dirty="0" smtClean="0">
                <a:effectLst>
                  <a:outerShdw blurRad="38100" dist="38100" dir="2700000" algn="tl">
                    <a:srgbClr val="C0C0C0"/>
                  </a:outerShdw>
                </a:effectLst>
                <a:latin typeface="Calibri" panose="020F0502020204030204" pitchFamily="34" charset="0"/>
                <a:cs typeface="Calibri" panose="020F0502020204030204" pitchFamily="34" charset="0"/>
              </a:rPr>
              <a:t>2) Læring </a:t>
            </a: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via social </a:t>
            </a:r>
            <a:r>
              <a:rPr lang="da-DK" sz="4000" b="1" dirty="0" smtClean="0">
                <a:effectLst>
                  <a:outerShdw blurRad="38100" dist="38100" dir="2700000" algn="tl">
                    <a:srgbClr val="C0C0C0"/>
                  </a:outerShdw>
                </a:effectLst>
                <a:latin typeface="Calibri" panose="020F0502020204030204" pitchFamily="34" charset="0"/>
                <a:cs typeface="Calibri" panose="020F0502020204030204" pitchFamily="34" charset="0"/>
              </a:rPr>
              <a:t>interaktion – ‘relation’</a:t>
            </a:r>
            <a:br>
              <a:rPr lang="da-DK" sz="4000"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sz="4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 aktivt læringssyn - deltagelse</a:t>
            </a:r>
          </a:p>
        </p:txBody>
      </p:sp>
      <p:sp>
        <p:nvSpPr>
          <p:cNvPr id="61443" name="Rectangle 3"/>
          <p:cNvSpPr>
            <a:spLocks noGrp="1" noChangeArrowheads="1"/>
          </p:cNvSpPr>
          <p:nvPr>
            <p:ph type="body" idx="1"/>
          </p:nvPr>
        </p:nvSpPr>
        <p:spPr>
          <a:xfrm>
            <a:off x="323850" y="1268413"/>
            <a:ext cx="8424863" cy="5697537"/>
          </a:xfrm>
        </p:spPr>
        <p:txBody>
          <a:bodyPr/>
          <a:lstStyle/>
          <a:p>
            <a:pPr eaLnBrk="1" hangingPunct="1">
              <a:lnSpc>
                <a:spcPct val="90000"/>
              </a:lnSpc>
              <a:buFontTx/>
              <a:buNone/>
            </a:pPr>
            <a:r>
              <a:rPr lang="da-DK" altLang="en-US" sz="2800" b="1" dirty="0" smtClean="0">
                <a:latin typeface="Comic Sans MS" panose="030F0702030302020204" pitchFamily="66" charset="0"/>
              </a:rPr>
              <a:t>	</a:t>
            </a:r>
            <a:r>
              <a:rPr lang="da-DK" altLang="en-US" sz="2800" b="1" dirty="0" smtClean="0">
                <a:latin typeface="Calibri" panose="020F0502020204030204" pitchFamily="34" charset="0"/>
                <a:cs typeface="Calibri" panose="020F0502020204030204" pitchFamily="34" charset="0"/>
              </a:rPr>
              <a:t>     </a:t>
            </a:r>
          </a:p>
          <a:p>
            <a:pPr eaLnBrk="1" hangingPunct="1">
              <a:lnSpc>
                <a:spcPct val="90000"/>
              </a:lnSpc>
              <a:buFontTx/>
              <a:buNone/>
            </a:pPr>
            <a:r>
              <a:rPr lang="da-DK" altLang="en-US" sz="2800" b="1" dirty="0" smtClean="0">
                <a:latin typeface="Calibri" panose="020F0502020204030204" pitchFamily="34" charset="0"/>
                <a:cs typeface="Calibri" panose="020F0502020204030204" pitchFamily="34" charset="0"/>
              </a:rPr>
              <a:t>		</a:t>
            </a:r>
            <a:r>
              <a:rPr lang="da-DK" altLang="en-US" sz="2400" b="1" dirty="0" smtClean="0">
                <a:latin typeface="Calibri" panose="020F0502020204030204" pitchFamily="34" charset="0"/>
                <a:cs typeface="Calibri" panose="020F0502020204030204" pitchFamily="34" charset="0"/>
              </a:rPr>
              <a:t>objektivering</a:t>
            </a:r>
          </a:p>
          <a:p>
            <a:pPr eaLnBrk="1" hangingPunct="1">
              <a:lnSpc>
                <a:spcPct val="90000"/>
              </a:lnSpc>
              <a:buFontTx/>
              <a:buNone/>
            </a:pPr>
            <a:endParaRPr lang="da-DK" altLang="en-US" sz="2800" b="1" dirty="0" smtClean="0">
              <a:latin typeface="Comic Sans MS" panose="030F0702030302020204" pitchFamily="66" charset="0"/>
            </a:endParaRPr>
          </a:p>
          <a:p>
            <a:pPr eaLnBrk="1" hangingPunct="1">
              <a:lnSpc>
                <a:spcPct val="90000"/>
              </a:lnSpc>
              <a:buFontTx/>
              <a:buNone/>
            </a:pPr>
            <a:endParaRPr lang="da-DK" altLang="en-US" sz="2800" b="1" dirty="0" smtClean="0">
              <a:latin typeface="Comic Sans MS" panose="030F0702030302020204" pitchFamily="66" charset="0"/>
            </a:endParaRPr>
          </a:p>
          <a:p>
            <a:pPr eaLnBrk="1" hangingPunct="1">
              <a:lnSpc>
                <a:spcPct val="90000"/>
              </a:lnSpc>
              <a:buFontTx/>
              <a:buNone/>
            </a:pPr>
            <a:endParaRPr lang="da-DK" altLang="en-US" sz="2800" b="1" dirty="0" smtClean="0">
              <a:latin typeface="Comic Sans MS" panose="030F0702030302020204" pitchFamily="66" charset="0"/>
            </a:endParaRPr>
          </a:p>
          <a:p>
            <a:pPr eaLnBrk="1" hangingPunct="1">
              <a:lnSpc>
                <a:spcPct val="90000"/>
              </a:lnSpc>
              <a:buFontTx/>
              <a:buNone/>
            </a:pPr>
            <a:endParaRPr lang="da-DK" altLang="en-US" sz="2800" b="1" dirty="0" smtClean="0">
              <a:latin typeface="Comic Sans MS" panose="030F0702030302020204" pitchFamily="66" charset="0"/>
            </a:endParaRPr>
          </a:p>
          <a:p>
            <a:pPr eaLnBrk="1" hangingPunct="1">
              <a:lnSpc>
                <a:spcPct val="150000"/>
              </a:lnSpc>
              <a:spcBef>
                <a:spcPts val="600"/>
              </a:spcBef>
              <a:buFontTx/>
              <a:buNone/>
            </a:pPr>
            <a:r>
              <a:rPr lang="da-DK" altLang="en-US" sz="2800" b="1" dirty="0" smtClean="0">
                <a:latin typeface="Comic Sans MS" panose="030F0702030302020204" pitchFamily="66" charset="0"/>
              </a:rPr>
              <a:t>		</a:t>
            </a:r>
            <a:r>
              <a:rPr lang="da-DK" altLang="en-US" sz="2400" b="1" dirty="0" smtClean="0">
                <a:latin typeface="Calibri" panose="020F0502020204030204" pitchFamily="34" charset="0"/>
                <a:cs typeface="Calibri" panose="020F0502020204030204" pitchFamily="34" charset="0"/>
              </a:rPr>
              <a:t>tilegnelse</a:t>
            </a:r>
            <a:r>
              <a:rPr lang="da-DK" altLang="en-US" b="1" dirty="0" smtClean="0">
                <a:latin typeface="Calibri" panose="020F0502020204030204" pitchFamily="34" charset="0"/>
                <a:cs typeface="Calibri" panose="020F0502020204030204" pitchFamily="34" charset="0"/>
              </a:rPr>
              <a:t> </a:t>
            </a:r>
          </a:p>
          <a:p>
            <a:pPr eaLnBrk="1" hangingPunct="1">
              <a:lnSpc>
                <a:spcPct val="90000"/>
              </a:lnSpc>
              <a:buFontTx/>
              <a:buNone/>
            </a:pPr>
            <a:endParaRPr lang="da-DK" altLang="en-US" sz="2800" b="1" dirty="0" smtClean="0">
              <a:latin typeface="Comic Sans MS" panose="030F0702030302020204" pitchFamily="66" charset="0"/>
            </a:endParaRPr>
          </a:p>
        </p:txBody>
      </p:sp>
      <p:sp>
        <p:nvSpPr>
          <p:cNvPr id="2" name="Rektangel 1"/>
          <p:cNvSpPr/>
          <p:nvPr/>
        </p:nvSpPr>
        <p:spPr bwMode="auto">
          <a:xfrm>
            <a:off x="971550" y="2719388"/>
            <a:ext cx="2112963" cy="903287"/>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lgn="ctr">
              <a:defRPr/>
            </a:pPr>
            <a:r>
              <a:rPr lang="da-DK" b="1" dirty="0">
                <a:latin typeface="Calibri" panose="020F0502020204030204" pitchFamily="34" charset="0"/>
                <a:cs typeface="Calibri" panose="020F0502020204030204" pitchFamily="34" charset="0"/>
              </a:rPr>
              <a:t>Barn</a:t>
            </a:r>
          </a:p>
        </p:txBody>
      </p:sp>
      <p:sp>
        <p:nvSpPr>
          <p:cNvPr id="3" name="Rektangel 2"/>
          <p:cNvSpPr/>
          <p:nvPr/>
        </p:nvSpPr>
        <p:spPr bwMode="auto">
          <a:xfrm>
            <a:off x="6443663" y="2719388"/>
            <a:ext cx="2232025" cy="903287"/>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lgn="ctr">
              <a:defRPr/>
            </a:pPr>
            <a:r>
              <a:rPr lang="da-DK" b="1" dirty="0">
                <a:latin typeface="Calibri" panose="020F0502020204030204" pitchFamily="34" charset="0"/>
                <a:cs typeface="Calibri" panose="020F0502020204030204" pitchFamily="34" charset="0"/>
              </a:rPr>
              <a:t>Omverden: Ting og mennesker</a:t>
            </a:r>
          </a:p>
        </p:txBody>
      </p:sp>
      <p:sp>
        <p:nvSpPr>
          <p:cNvPr id="4" name="Ellipse 3"/>
          <p:cNvSpPr/>
          <p:nvPr/>
        </p:nvSpPr>
        <p:spPr bwMode="auto">
          <a:xfrm>
            <a:off x="3348038" y="1989138"/>
            <a:ext cx="2808287" cy="2447925"/>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da-DK" b="1" dirty="0">
              <a:latin typeface="Comic Sans MS" pitchFamily="66" charset="0"/>
            </a:endParaRPr>
          </a:p>
          <a:p>
            <a:pPr algn="ctr">
              <a:defRPr/>
            </a:pPr>
            <a:r>
              <a:rPr lang="da-DK" b="1" dirty="0">
                <a:latin typeface="Calibri" panose="020F0502020204030204" pitchFamily="34" charset="0"/>
                <a:cs typeface="Calibri" panose="020F0502020204030204" pitchFamily="34" charset="0"/>
              </a:rPr>
              <a:t>Barnets virksomhed</a:t>
            </a:r>
          </a:p>
          <a:p>
            <a:pPr>
              <a:defRPr/>
            </a:pPr>
            <a:endParaRPr lang="da-DK" b="1" dirty="0">
              <a:latin typeface="Comic Sans MS" pitchFamily="66" charset="0"/>
            </a:endParaRPr>
          </a:p>
        </p:txBody>
      </p:sp>
      <p:sp>
        <p:nvSpPr>
          <p:cNvPr id="5" name="Højrepil 4"/>
          <p:cNvSpPr/>
          <p:nvPr/>
        </p:nvSpPr>
        <p:spPr bwMode="auto">
          <a:xfrm>
            <a:off x="4381500" y="1504950"/>
            <a:ext cx="979488" cy="484188"/>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da-DK"/>
          </a:p>
        </p:txBody>
      </p:sp>
      <p:sp>
        <p:nvSpPr>
          <p:cNvPr id="7" name="Venstrepil 6"/>
          <p:cNvSpPr/>
          <p:nvPr/>
        </p:nvSpPr>
        <p:spPr bwMode="auto">
          <a:xfrm>
            <a:off x="4370388" y="4508500"/>
            <a:ext cx="979487" cy="485775"/>
          </a:xfrm>
          <a:prstGeom prst="lef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da-DK"/>
          </a:p>
        </p:txBody>
      </p:sp>
      <p:sp>
        <p:nvSpPr>
          <p:cNvPr id="61449" name="Tekstboks 5"/>
          <p:cNvSpPr txBox="1">
            <a:spLocks noChangeArrowheads="1"/>
          </p:cNvSpPr>
          <p:nvPr/>
        </p:nvSpPr>
        <p:spPr bwMode="auto">
          <a:xfrm>
            <a:off x="323850" y="5287963"/>
            <a:ext cx="50260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a-DK" altLang="en-US" sz="2000" b="1" dirty="0" err="1">
                <a:latin typeface="Calibri" panose="020F0502020204030204" pitchFamily="34" charset="0"/>
                <a:cs typeface="Calibri" panose="020F0502020204030204" pitchFamily="34" charset="0"/>
              </a:rPr>
              <a:t>Fröbel</a:t>
            </a:r>
            <a:r>
              <a:rPr lang="da-DK" altLang="en-US" sz="2000" b="1" dirty="0">
                <a:latin typeface="Calibri" panose="020F0502020204030204" pitchFamily="34" charset="0"/>
                <a:cs typeface="Calibri" panose="020F0502020204030204" pitchFamily="34" charset="0"/>
              </a:rPr>
              <a:t>: Gennem leg inderliggøres det </a:t>
            </a:r>
            <a:r>
              <a:rPr lang="da-DK" altLang="en-US" sz="2000" b="1" dirty="0" smtClean="0">
                <a:latin typeface="Calibri" panose="020F0502020204030204" pitchFamily="34" charset="0"/>
                <a:cs typeface="Calibri" panose="020F0502020204030204" pitchFamily="34" charset="0"/>
              </a:rPr>
              <a:t>ydre</a:t>
            </a:r>
          </a:p>
          <a:p>
            <a:pPr>
              <a:spcBef>
                <a:spcPct val="0"/>
              </a:spcBef>
              <a:buFontTx/>
              <a:buNone/>
            </a:pPr>
            <a:r>
              <a:rPr lang="da-DK" altLang="en-US" sz="2000" b="1" dirty="0" smtClean="0">
                <a:latin typeface="Calibri" panose="020F0502020204030204" pitchFamily="34" charset="0"/>
                <a:cs typeface="Calibri" panose="020F0502020204030204" pitchFamily="34" charset="0"/>
              </a:rPr>
              <a:t> </a:t>
            </a:r>
            <a:r>
              <a:rPr lang="da-DK" altLang="en-US" sz="2000" b="1" dirty="0">
                <a:latin typeface="Calibri" panose="020F0502020204030204" pitchFamily="34" charset="0"/>
                <a:cs typeface="Calibri" panose="020F0502020204030204" pitchFamily="34" charset="0"/>
              </a:rPr>
              <a:t>og det indre yderliggøres</a:t>
            </a:r>
          </a:p>
          <a:p>
            <a:pPr>
              <a:spcBef>
                <a:spcPct val="0"/>
              </a:spcBef>
              <a:buFontTx/>
              <a:buNone/>
            </a:pPr>
            <a:r>
              <a:rPr lang="da-DK" altLang="en-US" sz="2000" b="1" dirty="0">
                <a:latin typeface="Calibri" panose="020F0502020204030204" pitchFamily="34" charset="0"/>
                <a:cs typeface="Calibri" panose="020F0502020204030204" pitchFamily="34" charset="0"/>
              </a:rPr>
              <a:t>Dewey: Oplevelsen reflekteres </a:t>
            </a:r>
            <a:r>
              <a:rPr lang="da-DK" altLang="en-US" sz="2000" b="1" dirty="0" smtClean="0">
                <a:latin typeface="Calibri" panose="020F0502020204030204" pitchFamily="34" charset="0"/>
                <a:cs typeface="Calibri" panose="020F0502020204030204" pitchFamily="34" charset="0"/>
              </a:rPr>
              <a:t>og</a:t>
            </a:r>
          </a:p>
          <a:p>
            <a:pPr>
              <a:spcBef>
                <a:spcPct val="0"/>
              </a:spcBef>
              <a:buFontTx/>
              <a:buNone/>
            </a:pPr>
            <a:r>
              <a:rPr lang="da-DK" altLang="en-US" sz="2000" b="1" dirty="0" smtClean="0">
                <a:latin typeface="Calibri" panose="020F0502020204030204" pitchFamily="34" charset="0"/>
                <a:cs typeface="Calibri" panose="020F0502020204030204" pitchFamily="34" charset="0"/>
              </a:rPr>
              <a:t> </a:t>
            </a:r>
            <a:r>
              <a:rPr lang="da-DK" altLang="en-US" sz="2000" b="1" dirty="0">
                <a:latin typeface="Calibri" panose="020F0502020204030204" pitchFamily="34" charset="0"/>
                <a:cs typeface="Calibri" panose="020F0502020204030204" pitchFamily="34" charset="0"/>
              </a:rPr>
              <a:t>bliver til erfaring</a:t>
            </a:r>
          </a:p>
          <a:p>
            <a:pPr>
              <a:spcBef>
                <a:spcPct val="0"/>
              </a:spcBef>
              <a:buFontTx/>
              <a:buNone/>
            </a:pPr>
            <a:r>
              <a:rPr lang="da-DK" altLang="en-US" sz="2000" b="1" dirty="0" err="1">
                <a:latin typeface="Calibri" panose="020F0502020204030204" pitchFamily="34" charset="0"/>
                <a:cs typeface="Calibri" panose="020F0502020204030204" pitchFamily="34" charset="0"/>
              </a:rPr>
              <a:t>Leontjev</a:t>
            </a:r>
            <a:r>
              <a:rPr lang="da-DK" altLang="en-US" sz="2000" b="1" dirty="0">
                <a:latin typeface="Calibri" panose="020F0502020204030204" pitchFamily="34" charset="0"/>
                <a:cs typeface="Calibri" panose="020F0502020204030204" pitchFamily="34" charset="0"/>
              </a:rPr>
              <a:t>: Enhed af tilegnelse og objektivering</a:t>
            </a:r>
          </a:p>
        </p:txBody>
      </p:sp>
      <p:pic>
        <p:nvPicPr>
          <p:cNvPr id="10" name="Picture 7" descr="oplæsnin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969" y="4751387"/>
            <a:ext cx="2735412" cy="20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oplæsnin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160838"/>
            <a:ext cx="2735412" cy="20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plæsnin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576" y="4313238"/>
            <a:ext cx="2735412" cy="200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464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11188" y="188912"/>
            <a:ext cx="7772400" cy="1151855"/>
          </a:xfrm>
        </p:spPr>
        <p:txBody>
          <a:bodyPr>
            <a:normAutofit/>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Hvorfor mod og nysgerrighed?</a:t>
            </a:r>
          </a:p>
        </p:txBody>
      </p:sp>
      <p:sp>
        <p:nvSpPr>
          <p:cNvPr id="27651" name="Rectangle 3"/>
          <p:cNvSpPr>
            <a:spLocks noGrp="1" noChangeArrowheads="1"/>
          </p:cNvSpPr>
          <p:nvPr>
            <p:ph type="body" idx="1"/>
          </p:nvPr>
        </p:nvSpPr>
        <p:spPr>
          <a:xfrm>
            <a:off x="611188" y="1412776"/>
            <a:ext cx="8064500" cy="5445224"/>
          </a:xfrm>
        </p:spPr>
        <p:txBody>
          <a:bodyPr>
            <a:normAutofit fontScale="70000" lnSpcReduction="20000"/>
          </a:bodyPr>
          <a:lstStyle/>
          <a:p>
            <a:pPr>
              <a:lnSpc>
                <a:spcPct val="90000"/>
              </a:lnSpc>
              <a:defRPr/>
            </a:pPr>
            <a:r>
              <a:rPr lang="da-DK" altLang="da-DK" sz="5100" b="1" dirty="0" smtClean="0">
                <a:latin typeface="Calibri" panose="020F0502020204030204" pitchFamily="34" charset="0"/>
                <a:cs typeface="Calibri" panose="020F0502020204030204" pitchFamily="34" charset="0"/>
              </a:rPr>
              <a:t>Den opvoksende generation står over for en uvis fremtid med truende tendenser</a:t>
            </a:r>
          </a:p>
          <a:p>
            <a:pPr>
              <a:lnSpc>
                <a:spcPct val="90000"/>
              </a:lnSpc>
              <a:defRPr/>
            </a:pPr>
            <a:r>
              <a:rPr lang="da-DK" altLang="da-DK" sz="5100" b="1" dirty="0">
                <a:latin typeface="Calibri" panose="020F0502020204030204" pitchFamily="34" charset="0"/>
                <a:cs typeface="Calibri" panose="020F0502020204030204" pitchFamily="34" charset="0"/>
              </a:rPr>
              <a:t>D</a:t>
            </a:r>
            <a:r>
              <a:rPr lang="da-DK" altLang="da-DK" sz="5100" b="1" dirty="0" smtClean="0">
                <a:latin typeface="Calibri" panose="020F0502020204030204" pitchFamily="34" charset="0"/>
                <a:cs typeface="Calibri" panose="020F0502020204030204" pitchFamily="34" charset="0"/>
              </a:rPr>
              <a:t>e såkaldte epoketypiske problemer:</a:t>
            </a:r>
          </a:p>
          <a:p>
            <a:pPr>
              <a:lnSpc>
                <a:spcPct val="90000"/>
              </a:lnSpc>
              <a:defRPr/>
            </a:pPr>
            <a:endParaRPr lang="da-DK" altLang="da-DK" sz="1300" b="1" dirty="0" smtClean="0">
              <a:latin typeface="Calibri" panose="020F0502020204030204" pitchFamily="34" charset="0"/>
              <a:cs typeface="Calibri" panose="020F0502020204030204" pitchFamily="34" charset="0"/>
            </a:endParaRPr>
          </a:p>
          <a:p>
            <a:pPr>
              <a:lnSpc>
                <a:spcPct val="90000"/>
              </a:lnSpc>
            </a:pPr>
            <a:r>
              <a:rPr lang="da-DK" altLang="da-DK" sz="3600" b="1" dirty="0">
                <a:latin typeface="Calibri" panose="020F0502020204030204" pitchFamily="34" charset="0"/>
                <a:cs typeface="Calibri" panose="020F0502020204030204" pitchFamily="34" charset="0"/>
              </a:rPr>
              <a:t>Spørgsmålet om krig og fred</a:t>
            </a:r>
          </a:p>
          <a:p>
            <a:pPr>
              <a:lnSpc>
                <a:spcPct val="90000"/>
              </a:lnSpc>
            </a:pPr>
            <a:r>
              <a:rPr lang="da-DK" altLang="da-DK" sz="3600" b="1" dirty="0">
                <a:latin typeface="Calibri" panose="020F0502020204030204" pitchFamily="34" charset="0"/>
                <a:cs typeface="Calibri" panose="020F0502020204030204" pitchFamily="34" charset="0"/>
              </a:rPr>
              <a:t>Det økologiske problem, bæredygtig udvikling</a:t>
            </a:r>
          </a:p>
          <a:p>
            <a:pPr>
              <a:lnSpc>
                <a:spcPct val="90000"/>
              </a:lnSpc>
            </a:pPr>
            <a:r>
              <a:rPr lang="da-DK" altLang="da-DK" sz="3600" b="1" dirty="0">
                <a:latin typeface="Calibri" panose="020F0502020204030204" pitchFamily="34" charset="0"/>
                <a:cs typeface="Calibri" panose="020F0502020204030204" pitchFamily="34" charset="0"/>
              </a:rPr>
              <a:t>Den samfundsmæssigt producerede ulighed</a:t>
            </a:r>
          </a:p>
          <a:p>
            <a:pPr>
              <a:lnSpc>
                <a:spcPct val="90000"/>
              </a:lnSpc>
            </a:pPr>
            <a:r>
              <a:rPr lang="da-DK" altLang="da-DK" sz="3600" b="1" dirty="0">
                <a:latin typeface="Calibri" panose="020F0502020204030204" pitchFamily="34" charset="0"/>
                <a:cs typeface="Calibri" panose="020F0502020204030204" pitchFamily="34" charset="0"/>
              </a:rPr>
              <a:t>Nord-syd konflikten</a:t>
            </a:r>
          </a:p>
          <a:p>
            <a:pPr>
              <a:lnSpc>
                <a:spcPct val="90000"/>
              </a:lnSpc>
            </a:pPr>
            <a:r>
              <a:rPr lang="da-DK" altLang="da-DK" sz="3600" b="1" dirty="0">
                <a:latin typeface="Calibri" panose="020F0502020204030204" pitchFamily="34" charset="0"/>
                <a:cs typeface="Calibri" panose="020F0502020204030204" pitchFamily="34" charset="0"/>
              </a:rPr>
              <a:t>Verdens sultproblemer</a:t>
            </a:r>
          </a:p>
          <a:p>
            <a:pPr>
              <a:lnSpc>
                <a:spcPct val="90000"/>
              </a:lnSpc>
            </a:pPr>
            <a:r>
              <a:rPr lang="da-DK" altLang="da-DK" sz="3600" b="1" dirty="0">
                <a:latin typeface="Calibri" panose="020F0502020204030204" pitchFamily="34" charset="0"/>
                <a:cs typeface="Calibri" panose="020F0502020204030204" pitchFamily="34" charset="0"/>
              </a:rPr>
              <a:t>Nationalisme, fremmedhad</a:t>
            </a:r>
          </a:p>
          <a:p>
            <a:pPr>
              <a:lnSpc>
                <a:spcPct val="90000"/>
              </a:lnSpc>
            </a:pPr>
            <a:r>
              <a:rPr lang="da-DK" altLang="da-DK" sz="3600" b="1" dirty="0">
                <a:latin typeface="Calibri" panose="020F0502020204030204" pitchFamily="34" charset="0"/>
                <a:cs typeface="Calibri" panose="020F0502020204030204" pitchFamily="34" charset="0"/>
              </a:rPr>
              <a:t>Krænkelse af menneskerettigheder</a:t>
            </a:r>
          </a:p>
          <a:p>
            <a:pPr>
              <a:lnSpc>
                <a:spcPct val="90000"/>
              </a:lnSpc>
            </a:pPr>
            <a:r>
              <a:rPr lang="da-DK" altLang="da-DK" sz="3600" b="1" dirty="0">
                <a:latin typeface="Calibri" panose="020F0502020204030204" pitchFamily="34" charset="0"/>
                <a:cs typeface="Calibri" panose="020F0502020204030204" pitchFamily="34" charset="0"/>
              </a:rPr>
              <a:t>Moderne kommunikationsteknologi</a:t>
            </a: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r>
              <a:rPr lang="da-DK" altLang="da-DK" sz="5100" b="1" dirty="0" smtClean="0">
                <a:latin typeface="Calibri" panose="020F0502020204030204" pitchFamily="34" charset="0"/>
                <a:cs typeface="Calibri" panose="020F0502020204030204" pitchFamily="34" charset="0"/>
              </a:rPr>
              <a:t>Det kræver mod og nysgerrighed</a:t>
            </a:r>
          </a:p>
          <a:p>
            <a:pPr>
              <a:lnSpc>
                <a:spcPct val="90000"/>
              </a:lnSpc>
              <a:defRPr/>
            </a:pPr>
            <a:endParaRPr lang="da-DK" altLang="da-DK" sz="3600" b="1" dirty="0">
              <a:latin typeface="Calibri" panose="020F0502020204030204" pitchFamily="34" charset="0"/>
              <a:cs typeface="Calibri" panose="020F0502020204030204" pitchFamily="34" charset="0"/>
            </a:endParaRPr>
          </a:p>
          <a:p>
            <a:pPr marL="0" indent="0">
              <a:lnSpc>
                <a:spcPct val="90000"/>
              </a:lnSpc>
              <a:buNone/>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buFontTx/>
              <a:buNone/>
              <a:defRPr/>
            </a:pPr>
            <a:endParaRPr lang="da-DK" altLang="da-DK" sz="1800" b="1" dirty="0" smtClean="0">
              <a:latin typeface="Comic Sans MS" panose="030F0702030302020204" pitchFamily="66" charset="0"/>
            </a:endParaRPr>
          </a:p>
        </p:txBody>
      </p:sp>
    </p:spTree>
    <p:extLst>
      <p:ext uri="{BB962C8B-B14F-4D97-AF65-F5344CB8AC3E}">
        <p14:creationId xmlns:p14="http://schemas.microsoft.com/office/powerpoint/2010/main" val="1867363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50825" y="333375"/>
            <a:ext cx="8761413" cy="1419225"/>
          </a:xfrm>
        </p:spPr>
        <p:txBody>
          <a:bodyPr>
            <a:noAutofit/>
          </a:bodyPr>
          <a:lstStyle/>
          <a:p>
            <a:pPr>
              <a:defRPr/>
            </a:pPr>
            <a:r>
              <a:rPr lang="da-DK"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Læring som nyskabende, kreativ og eksperimenterende virksomhed</a:t>
            </a:r>
            <a:endParaRPr lang="da-DK" b="1" dirty="0">
              <a:solidFill>
                <a:schemeClr val="tx1"/>
              </a:solidFill>
              <a:latin typeface="Calibri" panose="020F0502020204030204" pitchFamily="34" charset="0"/>
              <a:cs typeface="Calibri" panose="020F0502020204030204" pitchFamily="34" charset="0"/>
            </a:endParaRPr>
          </a:p>
        </p:txBody>
      </p:sp>
      <p:sp>
        <p:nvSpPr>
          <p:cNvPr id="151555" name="Rectangle 3"/>
          <p:cNvSpPr>
            <a:spLocks noGrp="1" noChangeArrowheads="1"/>
          </p:cNvSpPr>
          <p:nvPr>
            <p:ph sz="half" idx="1"/>
          </p:nvPr>
        </p:nvSpPr>
        <p:spPr>
          <a:xfrm>
            <a:off x="250825" y="1752601"/>
            <a:ext cx="4681215" cy="5348288"/>
          </a:xfrm>
        </p:spPr>
        <p:txBody>
          <a:bodyPr>
            <a:normAutofit lnSpcReduction="10000"/>
          </a:bodyPr>
          <a:lstStyle/>
          <a:p>
            <a:pPr marL="0" indent="0">
              <a:lnSpc>
                <a:spcPct val="110000"/>
              </a:lnSpc>
              <a:buFontTx/>
              <a:buNone/>
              <a:defRPr/>
            </a:pPr>
            <a:r>
              <a:rPr lang="da-DK" sz="2400" b="1" dirty="0" smtClean="0">
                <a:latin typeface="Calibri" panose="020F0502020204030204" pitchFamily="34" charset="0"/>
                <a:cs typeface="Calibri" panose="020F0502020204030204" pitchFamily="34" charset="0"/>
              </a:rPr>
              <a:t>Læring er ikke (blot) at lære sig kendt stof, at imitere, at gengive virkeligheden, men</a:t>
            </a:r>
          </a:p>
          <a:p>
            <a:pPr>
              <a:lnSpc>
                <a:spcPct val="110000"/>
              </a:lnSpc>
              <a:defRPr/>
            </a:pPr>
            <a:endParaRPr lang="da-DK" sz="1500" b="1" dirty="0" smtClean="0">
              <a:latin typeface="Calibri" panose="020F0502020204030204" pitchFamily="34" charset="0"/>
              <a:cs typeface="Calibri" panose="020F0502020204030204" pitchFamily="34" charset="0"/>
            </a:endParaRPr>
          </a:p>
          <a:p>
            <a:pPr>
              <a:lnSpc>
                <a:spcPct val="110000"/>
              </a:lnSpc>
              <a:defRPr/>
            </a:pPr>
            <a:r>
              <a:rPr lang="da-DK" sz="2400" b="1" dirty="0" smtClean="0">
                <a:solidFill>
                  <a:srgbClr val="FF0000"/>
                </a:solidFill>
                <a:latin typeface="Calibri" panose="020F0502020204030204" pitchFamily="34" charset="0"/>
                <a:cs typeface="Calibri" panose="020F0502020204030204" pitchFamily="34" charset="0"/>
              </a:rPr>
              <a:t>Kreativ imitation</a:t>
            </a:r>
            <a:r>
              <a:rPr lang="da-DK" sz="2400" b="1" dirty="0" smtClean="0">
                <a:latin typeface="Calibri" panose="020F0502020204030204" pitchFamily="34" charset="0"/>
                <a:cs typeface="Calibri" panose="020F0502020204030204" pitchFamily="34" charset="0"/>
              </a:rPr>
              <a:t>, eller mimesis dvs. en subjektiv, kritisk og forvandlet repræsentation af virkeligheden</a:t>
            </a:r>
          </a:p>
          <a:p>
            <a:pPr>
              <a:lnSpc>
                <a:spcPct val="110000"/>
              </a:lnSpc>
              <a:defRPr/>
            </a:pPr>
            <a:endParaRPr lang="da-DK" sz="1500" b="1" dirty="0" smtClean="0">
              <a:latin typeface="Calibri" panose="020F0502020204030204" pitchFamily="34" charset="0"/>
              <a:cs typeface="Calibri" panose="020F0502020204030204" pitchFamily="34" charset="0"/>
            </a:endParaRPr>
          </a:p>
          <a:p>
            <a:pPr>
              <a:lnSpc>
                <a:spcPct val="110000"/>
              </a:lnSpc>
              <a:defRPr/>
            </a:pPr>
            <a:r>
              <a:rPr lang="da-DK" altLang="da-DK" sz="2400" b="1" dirty="0" smtClean="0">
                <a:latin typeface="Calibri" panose="020F0502020204030204" pitchFamily="34" charset="0"/>
                <a:cs typeface="Calibri" panose="020F0502020204030204" pitchFamily="34" charset="0"/>
              </a:rPr>
              <a:t>Ikke kopiere virkeligheden, men fortolke og </a:t>
            </a:r>
            <a:r>
              <a:rPr lang="da-DK" altLang="da-DK" sz="2400" b="1" dirty="0">
                <a:latin typeface="Calibri" panose="020F0502020204030204" pitchFamily="34" charset="0"/>
                <a:cs typeface="Calibri" panose="020F0502020204030204" pitchFamily="34" charset="0"/>
              </a:rPr>
              <a:t>lægge et nyt indhold i den (</a:t>
            </a:r>
            <a:r>
              <a:rPr lang="da-DK" altLang="da-DK" sz="2400" b="1" dirty="0" err="1">
                <a:latin typeface="Calibri" panose="020F0502020204030204" pitchFamily="34" charset="0"/>
                <a:cs typeface="Calibri" panose="020F0502020204030204" pitchFamily="34" charset="0"/>
              </a:rPr>
              <a:t>Ricæur</a:t>
            </a:r>
            <a:r>
              <a:rPr lang="da-DK" altLang="da-DK" sz="2400" b="1" dirty="0">
                <a:latin typeface="Calibri" panose="020F0502020204030204" pitchFamily="34" charset="0"/>
                <a:cs typeface="Calibri" panose="020F0502020204030204" pitchFamily="34" charset="0"/>
              </a:rPr>
              <a:t>)</a:t>
            </a:r>
          </a:p>
          <a:p>
            <a:pPr marL="533400" indent="-533400">
              <a:lnSpc>
                <a:spcPct val="80000"/>
              </a:lnSpc>
              <a:buFontTx/>
              <a:buNone/>
              <a:defRPr/>
            </a:pPr>
            <a:endParaRPr lang="da-DK" sz="2000" b="1" dirty="0">
              <a:latin typeface="Calibri" panose="020F0502020204030204" pitchFamily="34" charset="0"/>
              <a:cs typeface="Calibri" panose="020F0502020204030204" pitchFamily="34" charset="0"/>
            </a:endParaRPr>
          </a:p>
          <a:p>
            <a:pPr marL="533400" indent="-533400">
              <a:lnSpc>
                <a:spcPct val="80000"/>
              </a:lnSpc>
              <a:buFontTx/>
              <a:buNone/>
              <a:defRPr/>
            </a:pPr>
            <a:r>
              <a:rPr lang="da-DK" sz="2000" b="1" dirty="0" err="1" smtClean="0">
                <a:latin typeface="Calibri" panose="020F0502020204030204" pitchFamily="34" charset="0"/>
                <a:cs typeface="Calibri" panose="020F0502020204030204" pitchFamily="34" charset="0"/>
              </a:rPr>
              <a:t>Vygotsky</a:t>
            </a:r>
            <a:r>
              <a:rPr lang="da-DK" sz="2000" b="1" dirty="0" smtClean="0">
                <a:latin typeface="Calibri" panose="020F0502020204030204" pitchFamily="34" charset="0"/>
                <a:cs typeface="Calibri" panose="020F0502020204030204" pitchFamily="34" charset="0"/>
              </a:rPr>
              <a:t>, 1978; </a:t>
            </a:r>
            <a:r>
              <a:rPr lang="da-DK" sz="2000" b="1" dirty="0" err="1" smtClean="0">
                <a:latin typeface="Calibri" panose="020F0502020204030204" pitchFamily="34" charset="0"/>
                <a:cs typeface="Calibri" panose="020F0502020204030204" pitchFamily="34" charset="0"/>
              </a:rPr>
              <a:t>Holzman</a:t>
            </a:r>
            <a:r>
              <a:rPr lang="da-DK" sz="2000" b="1" dirty="0" smtClean="0">
                <a:latin typeface="Calibri" panose="020F0502020204030204" pitchFamily="34" charset="0"/>
                <a:cs typeface="Calibri" panose="020F0502020204030204" pitchFamily="34" charset="0"/>
              </a:rPr>
              <a:t>, 1997	</a:t>
            </a:r>
          </a:p>
          <a:p>
            <a:pPr marL="533400" indent="-533400">
              <a:lnSpc>
                <a:spcPct val="80000"/>
              </a:lnSpc>
              <a:buFontTx/>
              <a:buNone/>
              <a:defRPr/>
            </a:pPr>
            <a:endParaRPr lang="da-DK" sz="1300" b="1" dirty="0" smtClean="0">
              <a:latin typeface="Comic Sans MS" pitchFamily="66" charset="0"/>
            </a:endParaRPr>
          </a:p>
          <a:p>
            <a:pPr>
              <a:buFontTx/>
              <a:buNone/>
              <a:defRPr/>
            </a:pPr>
            <a:endParaRPr lang="da-DK" sz="2000" b="1" dirty="0" smtClean="0">
              <a:latin typeface="Comic Sans MS" pitchFamily="66" charset="0"/>
            </a:endParaRPr>
          </a:p>
          <a:p>
            <a:pPr marL="533400" indent="-533400">
              <a:lnSpc>
                <a:spcPct val="80000"/>
              </a:lnSpc>
              <a:buFontTx/>
              <a:buNone/>
              <a:defRPr/>
            </a:pPr>
            <a:endParaRPr lang="da-DK" sz="2000" b="1" dirty="0" smtClean="0">
              <a:latin typeface="Comic Sans MS" pitchFamily="66" charset="0"/>
            </a:endParaRPr>
          </a:p>
          <a:p>
            <a:pPr marL="533400" indent="-533400">
              <a:lnSpc>
                <a:spcPct val="80000"/>
              </a:lnSpc>
              <a:buFontTx/>
              <a:buNone/>
              <a:defRPr/>
            </a:pPr>
            <a:endParaRPr lang="da-DK" sz="800" b="1" dirty="0" smtClean="0">
              <a:latin typeface="Comic Sans MS" pitchFamily="66" charset="0"/>
            </a:endParaRPr>
          </a:p>
          <a:p>
            <a:pPr>
              <a:buFontTx/>
              <a:buNone/>
              <a:defRPr/>
            </a:pPr>
            <a:endParaRPr lang="da-DK" b="1" dirty="0">
              <a:solidFill>
                <a:srgbClr val="FF0000"/>
              </a:solidFill>
              <a:latin typeface="Comic Sans MS" pitchFamily="66" charset="0"/>
            </a:endParaRPr>
          </a:p>
          <a:p>
            <a:pPr>
              <a:buFontTx/>
              <a:buNone/>
              <a:defRPr/>
            </a:pPr>
            <a:endParaRPr lang="da-DK" sz="2000" b="1" dirty="0">
              <a:latin typeface="Comic Sans MS" pitchFamily="66" charset="0"/>
            </a:endParaRPr>
          </a:p>
          <a:p>
            <a:pPr>
              <a:buFontTx/>
              <a:buNone/>
              <a:defRPr/>
            </a:pPr>
            <a:endParaRPr lang="da-DK" sz="2000" b="1" dirty="0">
              <a:latin typeface="Comic Sans MS" pitchFamily="66" charset="0"/>
            </a:endParaRPr>
          </a:p>
          <a:p>
            <a:pPr>
              <a:buFontTx/>
              <a:buNone/>
              <a:defRPr/>
            </a:pPr>
            <a:endParaRPr lang="da-DK" b="1" dirty="0">
              <a:latin typeface="Comic Sans MS" pitchFamily="66" charset="0"/>
            </a:endParaRPr>
          </a:p>
          <a:p>
            <a:pPr>
              <a:buFontTx/>
              <a:buNone/>
              <a:defRPr/>
            </a:pPr>
            <a:endParaRPr lang="da-DK" sz="1600" b="1" dirty="0">
              <a:latin typeface="Comic Sans MS" pitchFamily="66" charset="0"/>
            </a:endParaRPr>
          </a:p>
          <a:p>
            <a:pPr>
              <a:buFontTx/>
              <a:buNone/>
              <a:defRPr/>
            </a:pPr>
            <a:endParaRPr lang="da-DK" sz="1600" b="1" dirty="0">
              <a:latin typeface="Comic Sans MS" pitchFamily="66" charset="0"/>
            </a:endParaRPr>
          </a:p>
        </p:txBody>
      </p:sp>
      <p:pic>
        <p:nvPicPr>
          <p:cNvPr id="5" name="Picture 4" descr="Stig Pic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8898" y="2348880"/>
            <a:ext cx="4072119"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945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79388" y="260350"/>
            <a:ext cx="8785225" cy="1081088"/>
          </a:xfrm>
        </p:spPr>
        <p:txBody>
          <a:bodyPr>
            <a:normAutofit fontScale="90000"/>
          </a:bodyPr>
          <a:lstStyle/>
          <a:p>
            <a:pPr>
              <a:defRPr/>
            </a:pPr>
            <a:r>
              <a:rPr lang="da-DK" sz="40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Læring som nyskabende, kreativ og eksperimenterende virksomhed</a:t>
            </a:r>
            <a:endParaRPr lang="da-DK" sz="4000" b="1" dirty="0">
              <a:solidFill>
                <a:srgbClr val="FF0000"/>
              </a:solidFill>
              <a:latin typeface="Comic Sans MS" pitchFamily="66" charset="0"/>
            </a:endParaRPr>
          </a:p>
        </p:txBody>
      </p:sp>
      <p:sp>
        <p:nvSpPr>
          <p:cNvPr id="151555" name="Rectangle 3"/>
          <p:cNvSpPr>
            <a:spLocks noGrp="1" noChangeArrowheads="1"/>
          </p:cNvSpPr>
          <p:nvPr>
            <p:ph sz="half" idx="1"/>
          </p:nvPr>
        </p:nvSpPr>
        <p:spPr>
          <a:xfrm>
            <a:off x="107950" y="1557338"/>
            <a:ext cx="6264275" cy="5300662"/>
          </a:xfrm>
        </p:spPr>
        <p:txBody>
          <a:bodyPr>
            <a:normAutofit lnSpcReduction="10000"/>
          </a:bodyPr>
          <a:lstStyle/>
          <a:p>
            <a:pPr marL="0" indent="0">
              <a:buFontTx/>
              <a:buNone/>
              <a:defRPr/>
            </a:pPr>
            <a:r>
              <a:rPr lang="da-DK" b="1" dirty="0" smtClean="0">
                <a:latin typeface="Calibri" panose="020F0502020204030204" pitchFamily="34" charset="0"/>
                <a:cs typeface="Calibri" panose="020F0502020204030204" pitchFamily="34" charset="0"/>
              </a:rPr>
              <a:t>Fugle kan flyve, kan vi flyve?</a:t>
            </a:r>
          </a:p>
          <a:p>
            <a:pPr marL="0" indent="0">
              <a:buFontTx/>
              <a:buNone/>
              <a:defRPr/>
            </a:pPr>
            <a:endParaRPr lang="da-DK" sz="800" b="1" dirty="0" smtClean="0">
              <a:latin typeface="Calibri" panose="020F0502020204030204" pitchFamily="34" charset="0"/>
              <a:cs typeface="Calibri" panose="020F0502020204030204" pitchFamily="34" charset="0"/>
            </a:endParaRPr>
          </a:p>
          <a:p>
            <a:pPr>
              <a:defRPr/>
            </a:pPr>
            <a:r>
              <a:rPr lang="da-DK" b="1" i="1" dirty="0" smtClean="0">
                <a:latin typeface="Calibri" panose="020F0502020204030204" pitchFamily="34" charset="0"/>
                <a:cs typeface="Calibri" panose="020F0502020204030204" pitchFamily="34" charset="0"/>
              </a:rPr>
              <a:t>Udklækning</a:t>
            </a:r>
            <a:r>
              <a:rPr lang="da-DK" b="1" dirty="0" smtClean="0">
                <a:latin typeface="Calibri" panose="020F0502020204030204" pitchFamily="34" charset="0"/>
                <a:cs typeface="Calibri" panose="020F0502020204030204" pitchFamily="34" charset="0"/>
              </a:rPr>
              <a:t>, </a:t>
            </a:r>
            <a:r>
              <a:rPr lang="da-DK" b="1" dirty="0">
                <a:latin typeface="Calibri" panose="020F0502020204030204" pitchFamily="34" charset="0"/>
                <a:cs typeface="Calibri" panose="020F0502020204030204" pitchFamily="34" charset="0"/>
              </a:rPr>
              <a:t>barnet ruger over </a:t>
            </a:r>
            <a:r>
              <a:rPr lang="da-DK" b="1" dirty="0" smtClean="0">
                <a:latin typeface="Calibri" panose="020F0502020204030204" pitchFamily="34" charset="0"/>
                <a:cs typeface="Calibri" panose="020F0502020204030204" pitchFamily="34" charset="0"/>
              </a:rPr>
              <a:t>problemet</a:t>
            </a:r>
            <a:r>
              <a:rPr lang="da-DK" b="1" dirty="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 læring kræver tid</a:t>
            </a:r>
          </a:p>
          <a:p>
            <a:pPr>
              <a:defRPr/>
            </a:pPr>
            <a:endParaRPr lang="da-DK" sz="800" b="1" dirty="0" smtClean="0">
              <a:latin typeface="Calibri" panose="020F0502020204030204" pitchFamily="34" charset="0"/>
              <a:cs typeface="Calibri" panose="020F0502020204030204" pitchFamily="34" charset="0"/>
            </a:endParaRPr>
          </a:p>
          <a:p>
            <a:pPr>
              <a:defRPr/>
            </a:pPr>
            <a:r>
              <a:rPr lang="da-DK" b="1" i="1" dirty="0" smtClean="0">
                <a:latin typeface="Calibri" panose="020F0502020204030204" pitchFamily="34" charset="0"/>
                <a:cs typeface="Calibri" panose="020F0502020204030204" pitchFamily="34" charset="0"/>
              </a:rPr>
              <a:t>Illumination </a:t>
            </a:r>
            <a:r>
              <a:rPr lang="da-DK" b="1" dirty="0">
                <a:latin typeface="Calibri" panose="020F0502020204030204" pitchFamily="34" charset="0"/>
                <a:cs typeface="Calibri" panose="020F0502020204030204" pitchFamily="34" charset="0"/>
              </a:rPr>
              <a:t>(</a:t>
            </a:r>
            <a:r>
              <a:rPr lang="da-DK" b="1" dirty="0" smtClean="0">
                <a:latin typeface="Calibri" panose="020F0502020204030204" pitchFamily="34" charset="0"/>
                <a:cs typeface="Calibri" panose="020F0502020204030204" pitchFamily="34" charset="0"/>
              </a:rPr>
              <a:t>lyn </a:t>
            </a:r>
            <a:r>
              <a:rPr lang="da-DK" b="1" dirty="0">
                <a:latin typeface="Calibri" panose="020F0502020204030204" pitchFamily="34" charset="0"/>
                <a:cs typeface="Calibri" panose="020F0502020204030204" pitchFamily="34" charset="0"/>
              </a:rPr>
              <a:t>fra en klar </a:t>
            </a:r>
            <a:r>
              <a:rPr lang="da-DK" b="1" dirty="0" smtClean="0">
                <a:latin typeface="Calibri" panose="020F0502020204030204" pitchFamily="34" charset="0"/>
                <a:cs typeface="Calibri" panose="020F0502020204030204" pitchFamily="34" charset="0"/>
              </a:rPr>
              <a:t>himmel), barnets </a:t>
            </a:r>
            <a:r>
              <a:rPr lang="da-DK" b="1" dirty="0">
                <a:latin typeface="Calibri" panose="020F0502020204030204" pitchFamily="34" charset="0"/>
                <a:cs typeface="Calibri" panose="020F0502020204030204" pitchFamily="34" charset="0"/>
              </a:rPr>
              <a:t>tidligere måder at tænke og udføre ting på kulminerer i en ny syntese eller idé </a:t>
            </a:r>
            <a:endParaRPr lang="da-DK" b="1" dirty="0" smtClean="0">
              <a:latin typeface="Calibri" panose="020F0502020204030204" pitchFamily="34" charset="0"/>
              <a:cs typeface="Calibri" panose="020F0502020204030204" pitchFamily="34" charset="0"/>
            </a:endParaRPr>
          </a:p>
          <a:p>
            <a:pPr>
              <a:defRPr/>
            </a:pPr>
            <a:endParaRPr lang="da-DK" sz="800" b="1" dirty="0" smtClean="0">
              <a:latin typeface="Calibri" panose="020F0502020204030204" pitchFamily="34" charset="0"/>
              <a:cs typeface="Calibri" panose="020F0502020204030204" pitchFamily="34" charset="0"/>
            </a:endParaRPr>
          </a:p>
          <a:p>
            <a:pPr>
              <a:defRPr/>
            </a:pPr>
            <a:r>
              <a:rPr lang="da-DK" b="1" i="1" dirty="0" smtClean="0">
                <a:latin typeface="Calibri" panose="020F0502020204030204" pitchFamily="34" charset="0"/>
                <a:cs typeface="Calibri" panose="020F0502020204030204" pitchFamily="34" charset="0"/>
              </a:rPr>
              <a:t>Verifikation, </a:t>
            </a:r>
            <a:r>
              <a:rPr lang="da-DK" b="1" dirty="0" smtClean="0">
                <a:latin typeface="Calibri" panose="020F0502020204030204" pitchFamily="34" charset="0"/>
                <a:cs typeface="Calibri" panose="020F0502020204030204" pitchFamily="34" charset="0"/>
              </a:rPr>
              <a:t>afprøve i praksis - flyve med heliumballoner, trampolin</a:t>
            </a:r>
          </a:p>
          <a:p>
            <a:pPr marL="533400" indent="-533400">
              <a:lnSpc>
                <a:spcPct val="80000"/>
              </a:lnSpc>
              <a:buFontTx/>
              <a:buNone/>
              <a:defRPr/>
            </a:pPr>
            <a:endParaRPr lang="da-DK" b="1" dirty="0" smtClean="0">
              <a:latin typeface="Calibri" panose="020F0502020204030204" pitchFamily="34" charset="0"/>
              <a:cs typeface="Calibri" panose="020F0502020204030204" pitchFamily="34" charset="0"/>
            </a:endParaRPr>
          </a:p>
          <a:p>
            <a:pPr marL="533400" indent="-533400">
              <a:lnSpc>
                <a:spcPct val="80000"/>
              </a:lnSpc>
              <a:buFontTx/>
              <a:buNone/>
              <a:defRPr/>
            </a:pPr>
            <a:r>
              <a:rPr lang="da-DK" sz="2000" b="1" dirty="0" smtClean="0">
                <a:latin typeface="Calibri" panose="020F0502020204030204" pitchFamily="34" charset="0"/>
                <a:cs typeface="Calibri" panose="020F0502020204030204" pitchFamily="34" charset="0"/>
              </a:rPr>
              <a:t>Broström &amp; Frøkjær, 2015</a:t>
            </a:r>
          </a:p>
          <a:p>
            <a:pPr marL="533400" indent="-533400">
              <a:lnSpc>
                <a:spcPct val="80000"/>
              </a:lnSpc>
              <a:buFontTx/>
              <a:buNone/>
              <a:defRPr/>
            </a:pPr>
            <a:endParaRPr lang="da-DK" sz="800" b="1" dirty="0" smtClean="0">
              <a:latin typeface="Calibri" panose="020F0502020204030204" pitchFamily="34" charset="0"/>
              <a:cs typeface="Calibri" panose="020F0502020204030204" pitchFamily="34" charset="0"/>
            </a:endParaRPr>
          </a:p>
          <a:p>
            <a:pPr>
              <a:buFontTx/>
              <a:buNone/>
              <a:defRPr/>
            </a:pPr>
            <a:endParaRPr lang="da-DK" b="1" dirty="0">
              <a:solidFill>
                <a:srgbClr val="FF0000"/>
              </a:solidFill>
              <a:latin typeface="Comic Sans MS" pitchFamily="66" charset="0"/>
            </a:endParaRPr>
          </a:p>
          <a:p>
            <a:pPr>
              <a:buFontTx/>
              <a:buNone/>
              <a:defRPr/>
            </a:pPr>
            <a:endParaRPr lang="da-DK" sz="2000" b="1" dirty="0">
              <a:latin typeface="Comic Sans MS" pitchFamily="66" charset="0"/>
            </a:endParaRPr>
          </a:p>
          <a:p>
            <a:pPr>
              <a:buFontTx/>
              <a:buNone/>
              <a:defRPr/>
            </a:pPr>
            <a:endParaRPr lang="da-DK" sz="2000" b="1" dirty="0">
              <a:latin typeface="Comic Sans MS" pitchFamily="66" charset="0"/>
            </a:endParaRPr>
          </a:p>
          <a:p>
            <a:pPr>
              <a:buFontTx/>
              <a:buNone/>
              <a:defRPr/>
            </a:pPr>
            <a:endParaRPr lang="da-DK" b="1" dirty="0">
              <a:latin typeface="Comic Sans MS" pitchFamily="66" charset="0"/>
            </a:endParaRPr>
          </a:p>
          <a:p>
            <a:pPr>
              <a:buFontTx/>
              <a:buNone/>
              <a:defRPr/>
            </a:pPr>
            <a:endParaRPr lang="da-DK" sz="1600" b="1" dirty="0">
              <a:latin typeface="Comic Sans MS" pitchFamily="66" charset="0"/>
            </a:endParaRPr>
          </a:p>
          <a:p>
            <a:pPr>
              <a:buFontTx/>
              <a:buNone/>
              <a:defRPr/>
            </a:pPr>
            <a:endParaRPr lang="da-DK" sz="1600" b="1" dirty="0">
              <a:latin typeface="Comic Sans MS" pitchFamily="66" charset="0"/>
            </a:endParaRPr>
          </a:p>
        </p:txBody>
      </p:sp>
      <p:pic>
        <p:nvPicPr>
          <p:cNvPr id="77828" name="Pladsholder til indhold 4"/>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72225" y="5108575"/>
            <a:ext cx="2232025" cy="1633538"/>
          </a:xfrm>
        </p:spPr>
      </p:pic>
      <p:pic>
        <p:nvPicPr>
          <p:cNvPr id="77829" name="Billed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12875"/>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Billed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3267075"/>
            <a:ext cx="223520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472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a-DK" b="1" dirty="0" smtClean="0">
                <a:effectLst>
                  <a:outerShdw blurRad="38100" dist="38100" dir="2700000" algn="tl">
                    <a:srgbClr val="000000">
                      <a:alpha val="43137"/>
                    </a:srgbClr>
                  </a:outerShdw>
                </a:effectLst>
                <a:latin typeface="+mn-lt"/>
              </a:rPr>
              <a:t>Projektet realiseret</a:t>
            </a:r>
            <a:endParaRPr lang="da-DK" b="1" dirty="0">
              <a:effectLst>
                <a:outerShdw blurRad="38100" dist="38100" dir="2700000" algn="tl">
                  <a:srgbClr val="000000">
                    <a:alpha val="43137"/>
                  </a:srgbClr>
                </a:outerShdw>
              </a:effectLst>
              <a:latin typeface="+mn-lt"/>
            </a:endParaRPr>
          </a:p>
        </p:txBody>
      </p:sp>
      <p:pic>
        <p:nvPicPr>
          <p:cNvPr id="79875" name="Picture 2" descr="C:\Users\stbr\AppData\Local\Microsoft\Windows\Temporary Internet Files\Content.Outlook\38O49P44\IMG_328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777" t="2370" r="5112"/>
          <a:stretch>
            <a:fillRect/>
          </a:stretch>
        </p:blipFill>
        <p:spPr>
          <a:xfrm>
            <a:off x="1490663" y="1557338"/>
            <a:ext cx="6162675" cy="5180012"/>
          </a:xfrm>
        </p:spPr>
      </p:pic>
    </p:spTree>
    <p:extLst>
      <p:ext uri="{BB962C8B-B14F-4D97-AF65-F5344CB8AC3E}">
        <p14:creationId xmlns:p14="http://schemas.microsoft.com/office/powerpoint/2010/main" val="1815213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692150"/>
            <a:ext cx="9144000" cy="155575"/>
          </a:xfrm>
        </p:spPr>
        <p:txBody>
          <a:bodyPr>
            <a:noAutofit/>
          </a:bodyPr>
          <a:lstStyle/>
          <a:p>
            <a:pPr>
              <a:defRPr/>
            </a:pPr>
            <a:r>
              <a:rPr lang="da-DK" b="1" dirty="0" smtClean="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Læring præget af variation</a:t>
            </a:r>
            <a:endParaRPr lang="da-DK" b="1" dirty="0">
              <a:solidFill>
                <a:schemeClr val="tx1"/>
              </a:solidFill>
              <a:latin typeface="Calibri" panose="020F0502020204030204" pitchFamily="34" charset="0"/>
              <a:cs typeface="Calibri" panose="020F0502020204030204" pitchFamily="34" charset="0"/>
            </a:endParaRPr>
          </a:p>
        </p:txBody>
      </p:sp>
      <p:sp>
        <p:nvSpPr>
          <p:cNvPr id="24579" name="Rectangle 3"/>
          <p:cNvSpPr>
            <a:spLocks noGrp="1" noChangeArrowheads="1"/>
          </p:cNvSpPr>
          <p:nvPr>
            <p:ph type="body" idx="1"/>
          </p:nvPr>
        </p:nvSpPr>
        <p:spPr>
          <a:xfrm>
            <a:off x="323850" y="1196975"/>
            <a:ext cx="8351838" cy="5661025"/>
          </a:xfrm>
        </p:spPr>
        <p:txBody>
          <a:bodyPr>
            <a:normAutofit fontScale="85000" lnSpcReduction="20000"/>
          </a:bodyPr>
          <a:lstStyle/>
          <a:p>
            <a:pPr marL="0" indent="0">
              <a:buFontTx/>
              <a:buNone/>
              <a:defRPr/>
            </a:pPr>
            <a:r>
              <a:rPr lang="da-DK" b="1" dirty="0" smtClean="0">
                <a:latin typeface="Calibri" panose="020F0502020204030204" pitchFamily="34" charset="0"/>
                <a:cs typeface="Calibri" panose="020F0502020204030204" pitchFamily="34" charset="0"/>
              </a:rPr>
              <a:t>Læring opstår bedst, når barnet præsenteres for variation og modsætninger</a:t>
            </a:r>
          </a:p>
          <a:p>
            <a:pPr marL="0" indent="0">
              <a:buFontTx/>
              <a:buNone/>
              <a:defRPr/>
            </a:pPr>
            <a:endParaRPr lang="da-DK" b="1" u="sng" dirty="0" smtClean="0">
              <a:latin typeface="Calibri" panose="020F0502020204030204" pitchFamily="34" charset="0"/>
              <a:cs typeface="Calibri" panose="020F0502020204030204" pitchFamily="34" charset="0"/>
            </a:endParaRPr>
          </a:p>
          <a:p>
            <a:pPr>
              <a:defRPr/>
            </a:pPr>
            <a:r>
              <a:rPr lang="da-DK" b="1" dirty="0" smtClean="0">
                <a:latin typeface="Calibri" panose="020F0502020204030204" pitchFamily="34" charset="0"/>
                <a:cs typeface="Calibri" panose="020F0502020204030204" pitchFamily="34" charset="0"/>
              </a:rPr>
              <a:t>Introducere variation for at barnet kan adskille noget fra noget andet, fx </a:t>
            </a:r>
          </a:p>
          <a:p>
            <a:pPr lvl="1">
              <a:defRPr/>
            </a:pPr>
            <a:r>
              <a:rPr lang="da-DK" b="1" dirty="0">
                <a:latin typeface="Calibri" panose="020F0502020204030204" pitchFamily="34" charset="0"/>
                <a:cs typeface="Calibri" panose="020F0502020204030204" pitchFamily="34" charset="0"/>
              </a:rPr>
              <a:t>t</a:t>
            </a:r>
            <a:r>
              <a:rPr lang="da-DK" b="1" dirty="0" smtClean="0">
                <a:latin typeface="Calibri" panose="020F0502020204030204" pitchFamily="34" charset="0"/>
                <a:cs typeface="Calibri" panose="020F0502020204030204" pitchFamily="34" charset="0"/>
              </a:rPr>
              <a:t>egne portræt: ked af det - glad</a:t>
            </a:r>
            <a:endParaRPr lang="da-DK" b="1" dirty="0">
              <a:latin typeface="Calibri" panose="020F0502020204030204" pitchFamily="34" charset="0"/>
              <a:cs typeface="Calibri" panose="020F0502020204030204" pitchFamily="34" charset="0"/>
            </a:endParaRPr>
          </a:p>
          <a:p>
            <a:pPr lvl="1">
              <a:defRPr/>
            </a:pPr>
            <a:r>
              <a:rPr lang="da-DK" b="1" dirty="0" smtClean="0">
                <a:latin typeface="Calibri" panose="020F0502020204030204" pitchFamily="34" charset="0"/>
                <a:cs typeface="Calibri" panose="020F0502020204030204" pitchFamily="34" charset="0"/>
              </a:rPr>
              <a:t>kvadrat overfor et rektangel</a:t>
            </a:r>
          </a:p>
          <a:p>
            <a:pPr>
              <a:defRPr/>
            </a:pPr>
            <a:endParaRPr lang="da-DK" b="1" dirty="0" smtClean="0">
              <a:latin typeface="Calibri" panose="020F0502020204030204" pitchFamily="34" charset="0"/>
              <a:cs typeface="Calibri" panose="020F0502020204030204" pitchFamily="34" charset="0"/>
            </a:endParaRPr>
          </a:p>
          <a:p>
            <a:pPr>
              <a:defRPr/>
            </a:pPr>
            <a:r>
              <a:rPr lang="da-DK" b="1" dirty="0" smtClean="0">
                <a:latin typeface="Calibri" panose="020F0502020204030204" pitchFamily="34" charset="0"/>
                <a:cs typeface="Calibri" panose="020F0502020204030204" pitchFamily="34" charset="0"/>
              </a:rPr>
              <a:t>Udnytte den variation der findes i børnegruppen, børns mangfoldige ideer, fx tema om vand, børns mange udsagn</a:t>
            </a:r>
          </a:p>
          <a:p>
            <a:pPr>
              <a:buFontTx/>
              <a:buNone/>
              <a:defRPr/>
            </a:pPr>
            <a:endParaRPr lang="da-DK" b="1" dirty="0" smtClean="0">
              <a:solidFill>
                <a:srgbClr val="FF0000"/>
              </a:solidFill>
              <a:latin typeface="Calibri" panose="020F0502020204030204" pitchFamily="34" charset="0"/>
              <a:cs typeface="Calibri" panose="020F0502020204030204" pitchFamily="34" charset="0"/>
            </a:endParaRPr>
          </a:p>
          <a:p>
            <a:pPr>
              <a:buFontTx/>
              <a:buNone/>
              <a:defRPr/>
            </a:pPr>
            <a:r>
              <a:rPr lang="da-DK" sz="2000" b="1" dirty="0" smtClean="0">
                <a:latin typeface="Calibri" panose="020F0502020204030204" pitchFamily="34" charset="0"/>
                <a:cs typeface="Calibri" panose="020F0502020204030204" pitchFamily="34" charset="0"/>
              </a:rPr>
              <a:t>- </a:t>
            </a:r>
            <a:r>
              <a:rPr lang="da-DK" sz="2000" b="1" dirty="0" err="1" smtClean="0">
                <a:latin typeface="Calibri" panose="020F0502020204030204" pitchFamily="34" charset="0"/>
                <a:cs typeface="Calibri" panose="020F0502020204030204" pitchFamily="34" charset="0"/>
              </a:rPr>
              <a:t>Marton</a:t>
            </a:r>
            <a:r>
              <a:rPr lang="da-DK" sz="2000" b="1" dirty="0" smtClean="0">
                <a:latin typeface="Calibri" panose="020F0502020204030204" pitchFamily="34" charset="0"/>
                <a:cs typeface="Calibri" panose="020F0502020204030204" pitchFamily="34" charset="0"/>
              </a:rPr>
              <a:t> &amp; </a:t>
            </a:r>
            <a:r>
              <a:rPr lang="da-DK" sz="2000" b="1" dirty="0" err="1" smtClean="0">
                <a:latin typeface="Calibri" panose="020F0502020204030204" pitchFamily="34" charset="0"/>
                <a:cs typeface="Calibri" panose="020F0502020204030204" pitchFamily="34" charset="0"/>
              </a:rPr>
              <a:t>Tusi</a:t>
            </a:r>
            <a:r>
              <a:rPr lang="da-DK" sz="2000" b="1" dirty="0" smtClean="0">
                <a:latin typeface="Calibri" panose="020F0502020204030204" pitchFamily="34" charset="0"/>
                <a:cs typeface="Calibri" panose="020F0502020204030204" pitchFamily="34" charset="0"/>
              </a:rPr>
              <a:t>, 2004 præsenterer variationsbegrebet </a:t>
            </a:r>
          </a:p>
          <a:p>
            <a:pPr>
              <a:buFontTx/>
              <a:buNone/>
              <a:defRPr/>
            </a:pPr>
            <a:r>
              <a:rPr lang="da-DK" sz="2000" b="1" dirty="0" smtClean="0">
                <a:latin typeface="Calibri" panose="020F0502020204030204" pitchFamily="34" charset="0"/>
                <a:cs typeface="Calibri" panose="020F0502020204030204" pitchFamily="34" charset="0"/>
              </a:rPr>
              <a:t>- Hegels dialektik / marxismen: ”Modsætningernes enhed og kamp”</a:t>
            </a:r>
          </a:p>
          <a:p>
            <a:pPr>
              <a:buFontTx/>
              <a:buNone/>
              <a:defRPr/>
            </a:pPr>
            <a:r>
              <a:rPr lang="da-DK" sz="2000" b="1" dirty="0" smtClean="0">
                <a:latin typeface="Calibri" panose="020F0502020204030204" pitchFamily="34" charset="0"/>
                <a:cs typeface="Calibri" panose="020F0502020204030204" pitchFamily="34" charset="0"/>
              </a:rPr>
              <a:t>- </a:t>
            </a:r>
            <a:r>
              <a:rPr lang="da-DK" sz="2000" b="1" dirty="0" err="1" smtClean="0">
                <a:latin typeface="Calibri" panose="020F0502020204030204" pitchFamily="34" charset="0"/>
                <a:cs typeface="Calibri" panose="020F0502020204030204" pitchFamily="34" charset="0"/>
              </a:rPr>
              <a:t>Doverberg</a:t>
            </a:r>
            <a:r>
              <a:rPr lang="da-DK" sz="2000" b="1" dirty="0" smtClean="0">
                <a:latin typeface="Calibri" panose="020F0502020204030204" pitchFamily="34" charset="0"/>
                <a:cs typeface="Calibri" panose="020F0502020204030204" pitchFamily="34" charset="0"/>
              </a:rPr>
              <a:t>, E., Pramling, N. &amp; Pramling Samuelsson, I. (2013). </a:t>
            </a:r>
            <a:r>
              <a:rPr lang="da-DK" sz="2000" b="1" i="1" dirty="0" err="1" smtClean="0">
                <a:latin typeface="Calibri" panose="020F0502020204030204" pitchFamily="34" charset="0"/>
                <a:cs typeface="Calibri" panose="020F0502020204030204" pitchFamily="34" charset="0"/>
              </a:rPr>
              <a:t>Att</a:t>
            </a:r>
            <a:r>
              <a:rPr lang="da-DK" sz="2000" b="1" i="1" dirty="0" smtClean="0">
                <a:latin typeface="Calibri" panose="020F0502020204030204" pitchFamily="34" charset="0"/>
                <a:cs typeface="Calibri" panose="020F0502020204030204" pitchFamily="34" charset="0"/>
              </a:rPr>
              <a:t> undervisa barn i </a:t>
            </a:r>
            <a:r>
              <a:rPr lang="da-DK" sz="2000" b="1" i="1" dirty="0" err="1" smtClean="0">
                <a:latin typeface="Calibri" panose="020F0502020204030204" pitchFamily="34" charset="0"/>
                <a:cs typeface="Calibri" panose="020F0502020204030204" pitchFamily="34" charset="0"/>
              </a:rPr>
              <a:t>förskolan</a:t>
            </a:r>
            <a:r>
              <a:rPr lang="da-DK" sz="2000" b="1" i="1" dirty="0" smtClean="0">
                <a:latin typeface="Calibri" panose="020F0502020204030204" pitchFamily="34" charset="0"/>
                <a:cs typeface="Calibri" panose="020F0502020204030204" pitchFamily="34" charset="0"/>
              </a:rPr>
              <a:t>. </a:t>
            </a:r>
            <a:r>
              <a:rPr lang="da-DK" sz="2000" b="1" dirty="0" err="1" smtClean="0">
                <a:latin typeface="Calibri" panose="020F0502020204030204" pitchFamily="34" charset="0"/>
                <a:cs typeface="Calibri" panose="020F0502020204030204" pitchFamily="34" charset="0"/>
              </a:rPr>
              <a:t>Liber</a:t>
            </a:r>
            <a:r>
              <a:rPr lang="da-DK" sz="2000" b="1" dirty="0" smtClean="0">
                <a:latin typeface="Calibri" panose="020F0502020204030204" pitchFamily="34" charset="0"/>
                <a:cs typeface="Calibri" panose="020F0502020204030204" pitchFamily="34" charset="0"/>
              </a:rPr>
              <a:t>.</a:t>
            </a:r>
          </a:p>
          <a:p>
            <a:pPr>
              <a:buFontTx/>
              <a:buNone/>
              <a:defRPr/>
            </a:pPr>
            <a:endParaRPr lang="da-DK" sz="2800" b="1" dirty="0" smtClean="0">
              <a:latin typeface="Comic Sans MS" pitchFamily="66" charset="0"/>
            </a:endParaRPr>
          </a:p>
          <a:p>
            <a:pPr>
              <a:buFontTx/>
              <a:buNone/>
              <a:defRPr/>
            </a:pPr>
            <a:endParaRPr lang="da-DK" sz="1600" b="1" dirty="0" smtClean="0">
              <a:latin typeface="Comic Sans MS" pitchFamily="66" charset="0"/>
            </a:endParaRPr>
          </a:p>
          <a:p>
            <a:pPr>
              <a:buFontTx/>
              <a:buNone/>
              <a:defRPr/>
            </a:pPr>
            <a:endParaRPr lang="da-DK" sz="1600" b="1" dirty="0" smtClean="0">
              <a:latin typeface="Comic Sans MS" pitchFamily="66" charset="0"/>
            </a:endParaRPr>
          </a:p>
        </p:txBody>
      </p:sp>
    </p:spTree>
    <p:extLst>
      <p:ext uri="{BB962C8B-B14F-4D97-AF65-F5344CB8AC3E}">
        <p14:creationId xmlns:p14="http://schemas.microsoft.com/office/powerpoint/2010/main" val="1334241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755576" y="404664"/>
            <a:ext cx="7776864" cy="5940088"/>
          </a:xfrm>
          <a:prstGeom prst="rect">
            <a:avLst/>
          </a:prstGeom>
          <a:noFill/>
        </p:spPr>
        <p:txBody>
          <a:bodyPr wrap="square" rtlCol="0">
            <a:spAutoFit/>
          </a:bodyPr>
          <a:lstStyle/>
          <a:p>
            <a:pPr algn="ctr"/>
            <a:r>
              <a:rPr lang="da-DK" sz="4000" b="1" dirty="0" smtClean="0"/>
              <a:t>11.20 – 12.00 </a:t>
            </a:r>
          </a:p>
          <a:p>
            <a:pPr algn="ctr"/>
            <a:r>
              <a:rPr lang="da-DK" sz="4400" b="1" dirty="0" smtClean="0">
                <a:solidFill>
                  <a:srgbClr val="FF0000"/>
                </a:solidFill>
              </a:rPr>
              <a:t>Legen er grundlæggende</a:t>
            </a:r>
          </a:p>
          <a:p>
            <a:pPr algn="ctr"/>
            <a:endParaRPr lang="da-DK" sz="4000" b="1" dirty="0" smtClean="0"/>
          </a:p>
          <a:p>
            <a:pPr>
              <a:buFontTx/>
              <a:buNone/>
            </a:pPr>
            <a:r>
              <a:rPr lang="da-DK" altLang="da-DK" sz="3200" b="1" dirty="0">
                <a:latin typeface="Calibri" panose="020F0502020204030204" pitchFamily="34" charset="0"/>
                <a:cs typeface="Calibri" panose="020F0502020204030204" pitchFamily="34" charset="0"/>
              </a:rPr>
              <a:t>Legen er udtryk for barnets højeste udvikling. </a:t>
            </a:r>
            <a:endParaRPr lang="da-DK" altLang="da-DK" sz="3200" b="1" dirty="0" smtClean="0">
              <a:latin typeface="Calibri" panose="020F0502020204030204" pitchFamily="34" charset="0"/>
              <a:cs typeface="Calibri" panose="020F0502020204030204" pitchFamily="34" charset="0"/>
            </a:endParaRPr>
          </a:p>
          <a:p>
            <a:pPr>
              <a:buFontTx/>
              <a:buNone/>
            </a:pPr>
            <a:r>
              <a:rPr lang="da-DK" altLang="da-DK" sz="3200" b="1" dirty="0" smtClean="0">
                <a:latin typeface="Calibri" panose="020F0502020204030204" pitchFamily="34" charset="0"/>
                <a:cs typeface="Calibri" panose="020F0502020204030204" pitchFamily="34" charset="0"/>
              </a:rPr>
              <a:t>Den </a:t>
            </a:r>
            <a:r>
              <a:rPr lang="da-DK" altLang="da-DK" sz="3200" b="1" dirty="0">
                <a:latin typeface="Calibri" panose="020F0502020204030204" pitchFamily="34" charset="0"/>
                <a:cs typeface="Calibri" panose="020F0502020204030204" pitchFamily="34" charset="0"/>
              </a:rPr>
              <a:t>rummer stor alvor og dyb betydning. </a:t>
            </a:r>
          </a:p>
          <a:p>
            <a:pPr>
              <a:buFontTx/>
              <a:buNone/>
            </a:pPr>
            <a:r>
              <a:rPr lang="da-DK" altLang="da-DK" sz="3200" b="1" dirty="0">
                <a:latin typeface="Calibri" panose="020F0502020204030204" pitchFamily="34" charset="0"/>
                <a:cs typeface="Calibri" panose="020F0502020204030204" pitchFamily="34" charset="0"/>
              </a:rPr>
              <a:t>Plej og nær den, mødre! </a:t>
            </a:r>
            <a:endParaRPr lang="da-DK" altLang="da-DK" sz="3200" b="1" dirty="0" smtClean="0">
              <a:latin typeface="Calibri" panose="020F0502020204030204" pitchFamily="34" charset="0"/>
              <a:cs typeface="Calibri" panose="020F0502020204030204" pitchFamily="34" charset="0"/>
            </a:endParaRPr>
          </a:p>
          <a:p>
            <a:pPr>
              <a:buFontTx/>
              <a:buNone/>
            </a:pPr>
            <a:r>
              <a:rPr lang="da-DK" altLang="da-DK" sz="3200" b="1" dirty="0" smtClean="0">
                <a:latin typeface="Calibri" panose="020F0502020204030204" pitchFamily="34" charset="0"/>
                <a:cs typeface="Calibri" panose="020F0502020204030204" pitchFamily="34" charset="0"/>
              </a:rPr>
              <a:t>Værn </a:t>
            </a:r>
            <a:r>
              <a:rPr lang="da-DK" altLang="da-DK" sz="3200" b="1" dirty="0">
                <a:latin typeface="Calibri" panose="020F0502020204030204" pitchFamily="34" charset="0"/>
                <a:cs typeface="Calibri" panose="020F0502020204030204" pitchFamily="34" charset="0"/>
              </a:rPr>
              <a:t>om den, fædre! </a:t>
            </a:r>
            <a:endParaRPr lang="da-DK" altLang="da-DK" sz="3200" b="1" dirty="0" smtClean="0">
              <a:latin typeface="Calibri" panose="020F0502020204030204" pitchFamily="34" charset="0"/>
              <a:cs typeface="Calibri" panose="020F0502020204030204" pitchFamily="34" charset="0"/>
            </a:endParaRPr>
          </a:p>
          <a:p>
            <a:pPr>
              <a:buFontTx/>
              <a:buNone/>
            </a:pPr>
            <a:endParaRPr lang="da-DK" altLang="da-DK" sz="3200" b="1" dirty="0">
              <a:latin typeface="Calibri" panose="020F0502020204030204" pitchFamily="34" charset="0"/>
              <a:cs typeface="Calibri" panose="020F0502020204030204" pitchFamily="34" charset="0"/>
            </a:endParaRPr>
          </a:p>
          <a:p>
            <a:pPr>
              <a:buFontTx/>
              <a:buNone/>
            </a:pPr>
            <a:r>
              <a:rPr lang="da-DK" altLang="da-DK" sz="2400" b="1" dirty="0" err="1" smtClean="0">
                <a:latin typeface="Calibri" panose="020F0502020204030204" pitchFamily="34" charset="0"/>
                <a:cs typeface="Calibri" panose="020F0502020204030204" pitchFamily="34" charset="0"/>
              </a:rPr>
              <a:t>Fröbel</a:t>
            </a:r>
            <a:r>
              <a:rPr lang="da-DK" altLang="da-DK" sz="2400" b="1" dirty="0">
                <a:latin typeface="Calibri" panose="020F0502020204030204" pitchFamily="34" charset="0"/>
                <a:cs typeface="Calibri" panose="020F0502020204030204" pitchFamily="34" charset="0"/>
              </a:rPr>
              <a:t>, 1887</a:t>
            </a:r>
          </a:p>
          <a:p>
            <a:pPr algn="ctr"/>
            <a:endParaRPr lang="da-DK" sz="4000" b="1" dirty="0"/>
          </a:p>
        </p:txBody>
      </p:sp>
    </p:spTree>
    <p:extLst>
      <p:ext uri="{BB962C8B-B14F-4D97-AF65-F5344CB8AC3E}">
        <p14:creationId xmlns:p14="http://schemas.microsoft.com/office/powerpoint/2010/main" val="2519918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l="16401" t="6601" r="18501" b="6601"/>
          <a:stretch/>
        </p:blipFill>
        <p:spPr>
          <a:xfrm rot="5400000">
            <a:off x="1403648" y="404664"/>
            <a:ext cx="6120680" cy="6120680"/>
          </a:xfrm>
          <a:prstGeom prst="rect">
            <a:avLst/>
          </a:prstGeom>
        </p:spPr>
      </p:pic>
    </p:spTree>
    <p:extLst>
      <p:ext uri="{BB962C8B-B14F-4D97-AF65-F5344CB8AC3E}">
        <p14:creationId xmlns:p14="http://schemas.microsoft.com/office/powerpoint/2010/main" val="1773386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dirty="0" smtClean="0">
                <a:effectLst>
                  <a:outerShdw blurRad="38100" dist="38100" dir="2700000" algn="tl">
                    <a:srgbClr val="000000">
                      <a:alpha val="43137"/>
                    </a:srgbClr>
                  </a:outerShdw>
                </a:effectLst>
              </a:rPr>
              <a:t>LEG: Skal vi ikke sige at…</a:t>
            </a:r>
            <a:br>
              <a:rPr lang="da-DK" b="1" dirty="0" smtClean="0">
                <a:effectLst>
                  <a:outerShdw blurRad="38100" dist="38100" dir="2700000" algn="tl">
                    <a:srgbClr val="000000">
                      <a:alpha val="43137"/>
                    </a:srgbClr>
                  </a:outerShdw>
                </a:effectLst>
              </a:rPr>
            </a:br>
            <a:r>
              <a:rPr lang="da-DK" b="1" dirty="0" smtClean="0">
                <a:effectLst>
                  <a:outerShdw blurRad="38100" dist="38100" dir="2700000" algn="tl">
                    <a:srgbClr val="000000">
                      <a:alpha val="43137"/>
                    </a:srgbClr>
                  </a:outerShdw>
                </a:effectLst>
              </a:rPr>
              <a:t>”som om”</a:t>
            </a:r>
            <a:endParaRPr lang="da-DK" b="1" dirty="0">
              <a:effectLst>
                <a:outerShdw blurRad="38100" dist="38100" dir="2700000" algn="tl">
                  <a:srgbClr val="000000">
                    <a:alpha val="43137"/>
                  </a:srgbClr>
                </a:outerShdw>
              </a:effectLst>
            </a:endParaRPr>
          </a:p>
        </p:txBody>
      </p:sp>
      <p:sp>
        <p:nvSpPr>
          <p:cNvPr id="3" name="Pladsholder til indhold 2"/>
          <p:cNvSpPr>
            <a:spLocks noGrp="1"/>
          </p:cNvSpPr>
          <p:nvPr>
            <p:ph idx="1"/>
          </p:nvPr>
        </p:nvSpPr>
        <p:spPr/>
        <p:txBody>
          <a:bodyPr>
            <a:normAutofit/>
          </a:bodyPr>
          <a:lstStyle/>
          <a:p>
            <a:endParaRPr lang="da-DK" b="1" dirty="0" smtClean="0"/>
          </a:p>
          <a:p>
            <a:r>
              <a:rPr lang="da-DK" b="1" dirty="0" smtClean="0"/>
              <a:t>Fri leg eller </a:t>
            </a:r>
            <a:r>
              <a:rPr lang="da-DK" b="1" dirty="0"/>
              <a:t>børneinitierede </a:t>
            </a:r>
            <a:r>
              <a:rPr lang="da-DK" b="1" dirty="0" smtClean="0"/>
              <a:t>leg; en leg på egne præmisser, leg for legens egen skyld </a:t>
            </a:r>
          </a:p>
          <a:p>
            <a:endParaRPr lang="da-DK" sz="900" b="1" dirty="0"/>
          </a:p>
          <a:p>
            <a:r>
              <a:rPr lang="da-DK" b="1" dirty="0" smtClean="0"/>
              <a:t>Voksenstøtte leg; børn og voksne leger sammen, dels for at </a:t>
            </a:r>
            <a:r>
              <a:rPr lang="da-DK" b="1" dirty="0"/>
              <a:t>styrke legen, for at </a:t>
            </a:r>
            <a:r>
              <a:rPr lang="da-DK" b="1" dirty="0" smtClean="0"/>
              <a:t>den udvikler </a:t>
            </a:r>
            <a:r>
              <a:rPr lang="da-DK" b="1" dirty="0"/>
              <a:t>sig positivt for alle </a:t>
            </a:r>
            <a:r>
              <a:rPr lang="da-DK" b="1" dirty="0" smtClean="0"/>
              <a:t>børn, inkluderer alle og dels med henblik på læring</a:t>
            </a:r>
          </a:p>
          <a:p>
            <a:pPr marL="0" indent="0">
              <a:buNone/>
            </a:pPr>
            <a:endParaRPr lang="da-DK" b="1" dirty="0"/>
          </a:p>
        </p:txBody>
      </p:sp>
    </p:spTree>
    <p:extLst>
      <p:ext uri="{BB962C8B-B14F-4D97-AF65-F5344CB8AC3E}">
        <p14:creationId xmlns:p14="http://schemas.microsoft.com/office/powerpoint/2010/main" val="1949617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p:spPr>
        <p:txBody>
          <a:bodyPr>
            <a:normAutofit fontScale="90000"/>
          </a:bodyPr>
          <a:lstStyle/>
          <a:p>
            <a:r>
              <a:rPr lang="da-DK" b="1" dirty="0" smtClean="0">
                <a:effectLst>
                  <a:outerShdw blurRad="38100" dist="38100" dir="2700000" algn="tl">
                    <a:srgbClr val="000000">
                      <a:alpha val="43137"/>
                    </a:srgbClr>
                  </a:outerShdw>
                </a:effectLst>
              </a:rPr>
              <a:t>Hvad er leg</a:t>
            </a:r>
            <a:endParaRPr lang="da-DK" b="1" dirty="0">
              <a:effectLst>
                <a:outerShdw blurRad="38100" dist="38100" dir="2700000" algn="tl">
                  <a:srgbClr val="000000">
                    <a:alpha val="43137"/>
                  </a:srgbClr>
                </a:outerShdw>
              </a:effectLst>
            </a:endParaRPr>
          </a:p>
        </p:txBody>
      </p:sp>
      <p:sp>
        <p:nvSpPr>
          <p:cNvPr id="3" name="Pladsholder til indhold 2"/>
          <p:cNvSpPr>
            <a:spLocks noGrp="1"/>
          </p:cNvSpPr>
          <p:nvPr>
            <p:ph idx="1"/>
          </p:nvPr>
        </p:nvSpPr>
        <p:spPr>
          <a:xfrm>
            <a:off x="323528" y="1268760"/>
            <a:ext cx="8712968" cy="6120680"/>
          </a:xfrm>
        </p:spPr>
        <p:txBody>
          <a:bodyPr>
            <a:normAutofit fontScale="25000" lnSpcReduction="20000"/>
          </a:bodyPr>
          <a:lstStyle/>
          <a:p>
            <a:pPr marL="0" indent="0">
              <a:buNone/>
            </a:pPr>
            <a:r>
              <a:rPr lang="da-DK" altLang="en-US" sz="12800" b="1" dirty="0" smtClean="0"/>
              <a:t>Øksnes: Et flertydigt begreb; 96 definitioner</a:t>
            </a:r>
          </a:p>
          <a:p>
            <a:r>
              <a:rPr lang="da-DK" altLang="en-US" sz="12800" b="1" dirty="0" smtClean="0"/>
              <a:t>Leg er indre motiveret - meningsfuld</a:t>
            </a:r>
          </a:p>
          <a:p>
            <a:r>
              <a:rPr lang="da-DK" altLang="en-US" sz="12800" b="1" dirty="0" smtClean="0"/>
              <a:t>Leg er fiktion, fantasi – ”som om” (as if)</a:t>
            </a:r>
          </a:p>
          <a:p>
            <a:r>
              <a:rPr lang="da-DK" altLang="en-US" sz="12800" b="1" dirty="0" smtClean="0"/>
              <a:t>Leg er præget af selvbestemmelse</a:t>
            </a:r>
            <a:endParaRPr lang="da-DK" altLang="en-US" sz="12800" b="1" dirty="0"/>
          </a:p>
          <a:p>
            <a:r>
              <a:rPr lang="da-DK" altLang="en-US" sz="12800" b="1" dirty="0" smtClean="0"/>
              <a:t>Leg er flow	</a:t>
            </a:r>
            <a:endParaRPr lang="da-DK" altLang="en-US" sz="12800" b="1" dirty="0"/>
          </a:p>
          <a:p>
            <a:r>
              <a:rPr lang="da-DK" altLang="en-US" sz="12800" b="1" dirty="0" smtClean="0"/>
              <a:t>Leg er præget af frihed, spontanitet og glæde</a:t>
            </a:r>
            <a:endParaRPr lang="da-DK" altLang="en-US" sz="12800" b="1" dirty="0"/>
          </a:p>
          <a:p>
            <a:r>
              <a:rPr lang="da-DK" altLang="en-US" sz="12800" b="1" dirty="0" smtClean="0"/>
              <a:t>Leg er båret af imitation, en kreativ genspejling, omstrukturering, af virkeligheden</a:t>
            </a:r>
          </a:p>
          <a:p>
            <a:r>
              <a:rPr lang="da-DK" altLang="en-US" sz="12800" b="1" dirty="0" smtClean="0"/>
              <a:t>Leg er kendetegnet af kommunikation </a:t>
            </a:r>
            <a:endParaRPr lang="da-DK" altLang="en-US" sz="12800" b="1" dirty="0"/>
          </a:p>
          <a:p>
            <a:r>
              <a:rPr lang="da-DK" altLang="en-US" sz="12800" b="1" dirty="0" smtClean="0"/>
              <a:t>Legen er</a:t>
            </a:r>
            <a:r>
              <a:rPr lang="da-DK" sz="12800" b="1" dirty="0" smtClean="0"/>
              <a:t> krop, bevægelse</a:t>
            </a:r>
            <a:endParaRPr lang="da-DK" sz="12800" b="1" dirty="0"/>
          </a:p>
          <a:p>
            <a:pPr marL="0" indent="0">
              <a:buNone/>
            </a:pPr>
            <a:r>
              <a:rPr lang="da-DK" sz="12800" b="1" dirty="0" smtClean="0"/>
              <a:t> </a:t>
            </a:r>
            <a:r>
              <a:rPr lang="da-DK" altLang="en-US" sz="8000" b="1" dirty="0" smtClean="0"/>
              <a:t> </a:t>
            </a:r>
            <a:r>
              <a:rPr lang="da-DK" altLang="en-US" sz="8000" b="1" dirty="0" err="1" smtClean="0"/>
              <a:t>Bateson</a:t>
            </a:r>
            <a:r>
              <a:rPr lang="da-DK" altLang="en-US" sz="8000" b="1" dirty="0" smtClean="0"/>
              <a:t>, 1971; </a:t>
            </a:r>
            <a:r>
              <a:rPr lang="da-DK" altLang="en-US" sz="8000" b="1" dirty="0" err="1" smtClean="0"/>
              <a:t>Elkonin</a:t>
            </a:r>
            <a:r>
              <a:rPr lang="da-DK" altLang="en-US" sz="8000" b="1" dirty="0" smtClean="0"/>
              <a:t>, 1980; Levy, 1978; Lillemyr, 1990; </a:t>
            </a:r>
            <a:r>
              <a:rPr lang="da-DK" altLang="en-US" sz="8000" b="1" dirty="0" err="1" smtClean="0"/>
              <a:t>Vygotsky</a:t>
            </a:r>
            <a:r>
              <a:rPr lang="da-DK" altLang="en-US" sz="8000" b="1" dirty="0" smtClean="0"/>
              <a:t>, 1982; </a:t>
            </a:r>
            <a:r>
              <a:rPr lang="da-DK" altLang="en-US" sz="8000" b="1" dirty="0" err="1" smtClean="0"/>
              <a:t>Leontjew</a:t>
            </a:r>
            <a:r>
              <a:rPr lang="da-DK" altLang="en-US" sz="8000" b="1" dirty="0" smtClean="0"/>
              <a:t>, 1977; </a:t>
            </a:r>
            <a:r>
              <a:rPr lang="da-DK" altLang="en-US" sz="8000" b="1" dirty="0" err="1" smtClean="0"/>
              <a:t>Holmann</a:t>
            </a:r>
            <a:endParaRPr lang="da-DK" altLang="en-US" sz="8000" b="1" dirty="0" smtClean="0"/>
          </a:p>
        </p:txBody>
      </p:sp>
    </p:spTree>
    <p:extLst>
      <p:ext uri="{BB962C8B-B14F-4D97-AF65-F5344CB8AC3E}">
        <p14:creationId xmlns:p14="http://schemas.microsoft.com/office/powerpoint/2010/main" val="9554075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3850" y="285750"/>
            <a:ext cx="8605838" cy="571500"/>
          </a:xfrm>
        </p:spPr>
        <p:txBody>
          <a:bodyPr>
            <a:normAutofit fontScale="90000"/>
          </a:bodyPr>
          <a:lstStyle/>
          <a:p>
            <a:pPr eaLnBrk="1" hangingPunct="1">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Legetyper</a:t>
            </a:r>
          </a:p>
        </p:txBody>
      </p:sp>
      <p:sp>
        <p:nvSpPr>
          <p:cNvPr id="12291" name="Rectangle 3"/>
          <p:cNvSpPr>
            <a:spLocks noGrp="1" noChangeArrowheads="1"/>
          </p:cNvSpPr>
          <p:nvPr>
            <p:ph type="body" idx="1"/>
          </p:nvPr>
        </p:nvSpPr>
        <p:spPr>
          <a:xfrm>
            <a:off x="3707904" y="1071563"/>
            <a:ext cx="5255121" cy="5557837"/>
          </a:xfrm>
        </p:spPr>
        <p:txBody>
          <a:bodyPr>
            <a:normAutofit/>
          </a:bodyPr>
          <a:lstStyle/>
          <a:p>
            <a:pPr eaLnBrk="1" hangingPunct="1">
              <a:lnSpc>
                <a:spcPct val="80000"/>
              </a:lnSpc>
            </a:pPr>
            <a:r>
              <a:rPr lang="da-DK" altLang="en-US" sz="3600" b="1" dirty="0" smtClean="0">
                <a:latin typeface="Calibri" panose="020F0502020204030204" pitchFamily="34" charset="0"/>
              </a:rPr>
              <a:t>Genstandsrettet leg</a:t>
            </a:r>
          </a:p>
          <a:p>
            <a:pPr lvl="1">
              <a:lnSpc>
                <a:spcPct val="80000"/>
              </a:lnSpc>
            </a:pPr>
            <a:r>
              <a:rPr lang="da-DK" altLang="en-US" sz="3200" b="1" dirty="0" smtClean="0">
                <a:latin typeface="Calibri" panose="020F0502020204030204" pitchFamily="34" charset="0"/>
              </a:rPr>
              <a:t>praktisk udforskende</a:t>
            </a:r>
            <a:endParaRPr lang="da-DK" altLang="en-US" sz="3200" b="1" dirty="0">
              <a:latin typeface="Calibri" panose="020F0502020204030204" pitchFamily="34" charset="0"/>
            </a:endParaRPr>
          </a:p>
          <a:p>
            <a:pPr eaLnBrk="1" hangingPunct="1">
              <a:lnSpc>
                <a:spcPct val="80000"/>
              </a:lnSpc>
            </a:pPr>
            <a:r>
              <a:rPr lang="da-DK" altLang="en-US" sz="3600" b="1" dirty="0" smtClean="0">
                <a:latin typeface="Calibri" panose="020F0502020204030204" pitchFamily="34" charset="0"/>
              </a:rPr>
              <a:t>Rolle i handling</a:t>
            </a:r>
          </a:p>
          <a:p>
            <a:pPr lvl="1">
              <a:lnSpc>
                <a:spcPct val="80000"/>
              </a:lnSpc>
            </a:pPr>
            <a:r>
              <a:rPr lang="da-DK" altLang="en-US" sz="3200" b="1" dirty="0" smtClean="0">
                <a:latin typeface="Calibri" panose="020F0502020204030204" pitchFamily="34" charset="0"/>
              </a:rPr>
              <a:t>imitation</a:t>
            </a:r>
            <a:endParaRPr lang="da-DK" altLang="en-US" sz="3200" b="1" dirty="0">
              <a:latin typeface="Calibri" panose="020F0502020204030204" pitchFamily="34" charset="0"/>
            </a:endParaRPr>
          </a:p>
          <a:p>
            <a:pPr eaLnBrk="1" hangingPunct="1">
              <a:lnSpc>
                <a:spcPct val="80000"/>
              </a:lnSpc>
            </a:pPr>
            <a:r>
              <a:rPr lang="da-DK" altLang="en-US" sz="3600" b="1" dirty="0" smtClean="0">
                <a:latin typeface="Calibri" panose="020F0502020204030204" pitchFamily="34" charset="0"/>
              </a:rPr>
              <a:t>Rolleleg</a:t>
            </a:r>
          </a:p>
          <a:p>
            <a:pPr lvl="1">
              <a:lnSpc>
                <a:spcPct val="80000"/>
              </a:lnSpc>
            </a:pPr>
            <a:r>
              <a:rPr lang="da-DK" altLang="en-US" sz="3200" b="1" dirty="0" smtClean="0">
                <a:latin typeface="Calibri" panose="020F0502020204030204" pitchFamily="34" charset="0"/>
              </a:rPr>
              <a:t>identifikation</a:t>
            </a:r>
            <a:endParaRPr lang="da-DK" altLang="en-US" sz="3200" b="1" dirty="0">
              <a:latin typeface="Calibri" panose="020F0502020204030204" pitchFamily="34" charset="0"/>
            </a:endParaRPr>
          </a:p>
          <a:p>
            <a:pPr eaLnBrk="1" hangingPunct="1">
              <a:lnSpc>
                <a:spcPct val="80000"/>
              </a:lnSpc>
            </a:pPr>
            <a:r>
              <a:rPr lang="da-DK" altLang="en-US" sz="3600" b="1" dirty="0" smtClean="0">
                <a:latin typeface="Calibri" panose="020F0502020204030204" pitchFamily="34" charset="0"/>
              </a:rPr>
              <a:t>Regelleg</a:t>
            </a:r>
          </a:p>
          <a:p>
            <a:pPr>
              <a:lnSpc>
                <a:spcPct val="80000"/>
              </a:lnSpc>
            </a:pPr>
            <a:r>
              <a:rPr lang="da-DK" altLang="en-US" sz="3600" b="1" dirty="0" smtClean="0">
                <a:latin typeface="Calibri" panose="020F0502020204030204" pitchFamily="34" charset="0"/>
              </a:rPr>
              <a:t>Rollespil</a:t>
            </a:r>
            <a:endParaRPr lang="da-DK" altLang="en-US" sz="3600" b="1" dirty="0">
              <a:latin typeface="Calibri" panose="020F0502020204030204" pitchFamily="34" charset="0"/>
            </a:endParaRPr>
          </a:p>
          <a:p>
            <a:pPr eaLnBrk="1" hangingPunct="1">
              <a:lnSpc>
                <a:spcPct val="80000"/>
              </a:lnSpc>
            </a:pPr>
            <a:r>
              <a:rPr lang="da-DK" altLang="en-US" sz="3600" b="1" dirty="0" smtClean="0">
                <a:latin typeface="Calibri" panose="020F0502020204030204" pitchFamily="34" charset="0"/>
              </a:rPr>
              <a:t>Rammeleg –</a:t>
            </a:r>
            <a:r>
              <a:rPr lang="da-DK" altLang="en-US" sz="3600" b="1" dirty="0" err="1" smtClean="0">
                <a:latin typeface="Calibri" panose="020F0502020204030204" pitchFamily="34" charset="0"/>
              </a:rPr>
              <a:t>play</a:t>
            </a:r>
            <a:r>
              <a:rPr lang="da-DK" altLang="en-US" sz="3600" b="1" dirty="0" smtClean="0">
                <a:latin typeface="Calibri" panose="020F0502020204030204" pitchFamily="34" charset="0"/>
              </a:rPr>
              <a:t> </a:t>
            </a:r>
            <a:r>
              <a:rPr lang="da-DK" altLang="en-US" sz="3600" b="1" dirty="0" err="1" smtClean="0">
                <a:latin typeface="Calibri" panose="020F0502020204030204" pitchFamily="34" charset="0"/>
              </a:rPr>
              <a:t>world</a:t>
            </a:r>
            <a:endParaRPr lang="da-DK" altLang="en-US" sz="3600" b="1" dirty="0" smtClean="0">
              <a:latin typeface="Calibri" panose="020F0502020204030204" pitchFamily="34" charset="0"/>
            </a:endParaRPr>
          </a:p>
          <a:p>
            <a:pPr eaLnBrk="1" hangingPunct="1">
              <a:lnSpc>
                <a:spcPct val="80000"/>
              </a:lnSpc>
            </a:pPr>
            <a:endParaRPr lang="en-GB" altLang="en-US" sz="2400" b="1" dirty="0" smtClean="0">
              <a:latin typeface="Comic Sans MS" panose="030F0702030302020204" pitchFamily="66" charset="0"/>
            </a:endParaRPr>
          </a:p>
          <a:p>
            <a:pPr eaLnBrk="1" hangingPunct="1">
              <a:lnSpc>
                <a:spcPct val="80000"/>
              </a:lnSpc>
              <a:buFontTx/>
              <a:buNone/>
            </a:pPr>
            <a:endParaRPr lang="en-GB" altLang="en-US" sz="2400" b="1" dirty="0" smtClean="0">
              <a:latin typeface="Comic Sans MS" panose="030F0702030302020204" pitchFamily="66" charset="0"/>
            </a:endParaRPr>
          </a:p>
          <a:p>
            <a:pPr eaLnBrk="1" hangingPunct="1">
              <a:lnSpc>
                <a:spcPct val="80000"/>
              </a:lnSpc>
              <a:buFontTx/>
              <a:buNone/>
            </a:pPr>
            <a:endParaRPr lang="en-GB" altLang="en-US" sz="2400" b="1" dirty="0" smtClean="0">
              <a:latin typeface="Comic Sans MS" panose="030F0702030302020204" pitchFamily="66" charset="0"/>
            </a:endParaRPr>
          </a:p>
          <a:p>
            <a:pPr eaLnBrk="1" hangingPunct="1">
              <a:lnSpc>
                <a:spcPct val="80000"/>
              </a:lnSpc>
              <a:buFontTx/>
              <a:buNone/>
            </a:pPr>
            <a:endParaRPr lang="da-DK" altLang="en-US" sz="2400" b="1" dirty="0" smtClean="0">
              <a:latin typeface="Comic Sans MS" panose="030F0702030302020204" pitchFamily="66" charset="0"/>
            </a:endParaRPr>
          </a:p>
        </p:txBody>
      </p:sp>
      <p:pic>
        <p:nvPicPr>
          <p:cNvPr id="12292" name="Picture 8" descr="oskar bø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01" y="4438698"/>
            <a:ext cx="2747499" cy="2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frederik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04295"/>
            <a:ext cx="2773511" cy="166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57" y="917770"/>
            <a:ext cx="2736304" cy="15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951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274638"/>
            <a:ext cx="8435280" cy="633412"/>
          </a:xfrm>
        </p:spPr>
        <p:txBody>
          <a:bodyPr>
            <a:normAutofit fontScale="90000"/>
          </a:bodyPr>
          <a:lstStyle/>
          <a:p>
            <a:pPr eaLnBrk="1" hangingPunct="1">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Rolleleg – </a:t>
            </a:r>
            <a:r>
              <a:rPr lang="da-DK" b="1" dirty="0" err="1"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socio</a:t>
            </a: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t>
            </a: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dramatisk leg</a:t>
            </a:r>
          </a:p>
        </p:txBody>
      </p:sp>
      <p:sp>
        <p:nvSpPr>
          <p:cNvPr id="14339" name="Rectangle 3"/>
          <p:cNvSpPr>
            <a:spLocks noGrp="1" noChangeArrowheads="1"/>
          </p:cNvSpPr>
          <p:nvPr>
            <p:ph type="body" idx="1"/>
          </p:nvPr>
        </p:nvSpPr>
        <p:spPr>
          <a:xfrm>
            <a:off x="3635375" y="1120986"/>
            <a:ext cx="5508625" cy="5737013"/>
          </a:xfrm>
        </p:spPr>
        <p:txBody>
          <a:bodyPr/>
          <a:lstStyle/>
          <a:p>
            <a:pPr eaLnBrk="1" hangingPunct="1">
              <a:lnSpc>
                <a:spcPct val="90000"/>
              </a:lnSpc>
            </a:pPr>
            <a:r>
              <a:rPr lang="da-DK" altLang="en-US" sz="2800" b="1" dirty="0" smtClean="0">
                <a:latin typeface="Calibri" panose="020F0502020204030204" pitchFamily="34" charset="0"/>
                <a:cs typeface="Calibri" panose="020F0502020204030204" pitchFamily="34" charset="0"/>
              </a:rPr>
              <a:t>Vælger legetema</a:t>
            </a:r>
          </a:p>
          <a:p>
            <a:pPr eaLnBrk="1" hangingPunct="1">
              <a:lnSpc>
                <a:spcPct val="90000"/>
              </a:lnSpc>
            </a:pPr>
            <a:r>
              <a:rPr lang="da-DK" altLang="en-US" sz="2800" b="1" dirty="0" smtClean="0">
                <a:latin typeface="Calibri" panose="020F0502020204030204" pitchFamily="34" charset="0"/>
                <a:cs typeface="Calibri" panose="020F0502020204030204" pitchFamily="34" charset="0"/>
              </a:rPr>
              <a:t>Fordeler roller</a:t>
            </a:r>
          </a:p>
          <a:p>
            <a:pPr eaLnBrk="1" hangingPunct="1">
              <a:lnSpc>
                <a:spcPct val="90000"/>
              </a:lnSpc>
            </a:pPr>
            <a:r>
              <a:rPr lang="da-DK" altLang="en-US" sz="2800" b="1" dirty="0" smtClean="0">
                <a:latin typeface="Calibri" panose="020F0502020204030204" pitchFamily="34" charset="0"/>
                <a:cs typeface="Calibri" panose="020F0502020204030204" pitchFamily="34" charset="0"/>
              </a:rPr>
              <a:t>Definerer situationen indenfor hvilken rollerne realiseres – fælles bevidsthed om den imaginære legesituation (kontekst)</a:t>
            </a:r>
          </a:p>
          <a:p>
            <a:pPr eaLnBrk="1" hangingPunct="1">
              <a:lnSpc>
                <a:spcPct val="90000"/>
              </a:lnSpc>
            </a:pPr>
            <a:r>
              <a:rPr lang="da-DK" altLang="en-US" sz="2800" b="1" dirty="0" smtClean="0">
                <a:latin typeface="Calibri" panose="020F0502020204030204" pitchFamily="34" charset="0"/>
                <a:cs typeface="Calibri" panose="020F0502020204030204" pitchFamily="34" charset="0"/>
              </a:rPr>
              <a:t>Udtænker legehandlinger (planlægger i datid), der realiseres ved hjælp af roller og genstande (tekst)</a:t>
            </a:r>
          </a:p>
          <a:p>
            <a:pPr eaLnBrk="1" hangingPunct="1">
              <a:lnSpc>
                <a:spcPct val="90000"/>
              </a:lnSpc>
            </a:pPr>
            <a:r>
              <a:rPr lang="da-DK" altLang="en-US" sz="2800" b="1" dirty="0" smtClean="0">
                <a:latin typeface="Calibri" panose="020F0502020204030204" pitchFamily="34" charset="0"/>
                <a:cs typeface="Calibri" panose="020F0502020204030204" pitchFamily="34" charset="0"/>
              </a:rPr>
              <a:t>Formulerer et plot	</a:t>
            </a:r>
            <a:endParaRPr lang="da-DK" altLang="en-US" sz="2400" b="1" dirty="0" smtClean="0">
              <a:solidFill>
                <a:srgbClr val="FF0000"/>
              </a:solidFill>
              <a:latin typeface="Calibri" panose="020F0502020204030204" pitchFamily="34" charset="0"/>
              <a:ea typeface="Arial Unicode MS"/>
              <a:cs typeface="Calibri" panose="020F0502020204030204" pitchFamily="34" charset="0"/>
            </a:endParaRPr>
          </a:p>
          <a:p>
            <a:pPr eaLnBrk="1" hangingPunct="1">
              <a:lnSpc>
                <a:spcPct val="90000"/>
              </a:lnSpc>
              <a:buFontTx/>
              <a:buNone/>
            </a:pPr>
            <a:r>
              <a:rPr lang="da-DK" altLang="en-US" sz="2400" b="1" dirty="0" smtClean="0">
                <a:latin typeface="Calibri" panose="020F0502020204030204" pitchFamily="34" charset="0"/>
                <a:cs typeface="Calibri" panose="020F0502020204030204" pitchFamily="34" charset="0"/>
              </a:rPr>
              <a:t>	</a:t>
            </a:r>
            <a:r>
              <a:rPr lang="da-DK" altLang="en-US" sz="2000" b="1" dirty="0" err="1" smtClean="0">
                <a:latin typeface="Calibri" panose="020F0502020204030204" pitchFamily="34" charset="0"/>
                <a:cs typeface="Calibri" panose="020F0502020204030204" pitchFamily="34" charset="0"/>
              </a:rPr>
              <a:t>Elkonin</a:t>
            </a:r>
            <a:r>
              <a:rPr lang="da-DK" altLang="en-US" sz="2000" b="1" dirty="0" smtClean="0">
                <a:latin typeface="Calibri" panose="020F0502020204030204" pitchFamily="34" charset="0"/>
                <a:cs typeface="Calibri" panose="020F0502020204030204" pitchFamily="34" charset="0"/>
              </a:rPr>
              <a:t>, 1988; </a:t>
            </a:r>
            <a:r>
              <a:rPr lang="da-DK" altLang="en-US" sz="2000" b="1" dirty="0" err="1" smtClean="0">
                <a:latin typeface="Calibri" panose="020F0502020204030204" pitchFamily="34" charset="0"/>
                <a:cs typeface="Calibri" panose="020F0502020204030204" pitchFamily="34" charset="0"/>
              </a:rPr>
              <a:t>Bateson</a:t>
            </a:r>
            <a:r>
              <a:rPr lang="da-DK" altLang="en-US" sz="2000" b="1" dirty="0" smtClean="0">
                <a:latin typeface="Calibri" panose="020F0502020204030204" pitchFamily="34" charset="0"/>
                <a:cs typeface="Calibri" panose="020F0502020204030204" pitchFamily="34" charset="0"/>
              </a:rPr>
              <a:t>, 1972; </a:t>
            </a:r>
            <a:r>
              <a:rPr lang="da-DK" altLang="en-US" sz="2000" b="1" dirty="0" err="1" smtClean="0">
                <a:latin typeface="Calibri" panose="020F0502020204030204" pitchFamily="34" charset="0"/>
                <a:cs typeface="Calibri" panose="020F0502020204030204" pitchFamily="34" charset="0"/>
              </a:rPr>
              <a:t>Sutton</a:t>
            </a:r>
            <a:r>
              <a:rPr lang="da-DK" altLang="en-US" sz="2000" b="1" dirty="0" smtClean="0">
                <a:latin typeface="Calibri" panose="020F0502020204030204" pitchFamily="34" charset="0"/>
                <a:cs typeface="Calibri" panose="020F0502020204030204" pitchFamily="34" charset="0"/>
              </a:rPr>
              <a:t>-Smith, 1986</a:t>
            </a:r>
          </a:p>
          <a:p>
            <a:pPr eaLnBrk="1" hangingPunct="1">
              <a:lnSpc>
                <a:spcPct val="90000"/>
              </a:lnSpc>
              <a:buFontTx/>
              <a:buNone/>
            </a:pPr>
            <a:endParaRPr lang="da-DK" altLang="en-US" sz="2000" b="1" dirty="0" smtClean="0">
              <a:latin typeface="Comic Sans MS" panose="030F0702030302020204" pitchFamily="66" charset="0"/>
            </a:endParaRPr>
          </a:p>
        </p:txBody>
      </p:sp>
      <p:pic>
        <p:nvPicPr>
          <p:cNvPr id="14340" name="Picture 4" descr="legeleg 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879" y="4406491"/>
            <a:ext cx="2991607" cy="224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olleleg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120986"/>
            <a:ext cx="3030959" cy="310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017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333375"/>
            <a:ext cx="7772400" cy="1079500"/>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Dannelse</a:t>
            </a:r>
            <a:endParaRPr lang="da-DK" dirty="0" smtClean="0">
              <a:solidFill>
                <a:schemeClr val="tx1"/>
              </a:solidFill>
              <a:latin typeface="Calibri" panose="020F0502020204030204" pitchFamily="34" charset="0"/>
              <a:cs typeface="Calibri" panose="020F0502020204030204" pitchFamily="34" charset="0"/>
            </a:endParaRPr>
          </a:p>
        </p:txBody>
      </p:sp>
      <p:sp>
        <p:nvSpPr>
          <p:cNvPr id="6147" name="Pladsholder til indhold 4"/>
          <p:cNvSpPr>
            <a:spLocks noGrp="1"/>
          </p:cNvSpPr>
          <p:nvPr>
            <p:ph sz="half" idx="2"/>
          </p:nvPr>
        </p:nvSpPr>
        <p:spPr>
          <a:xfrm>
            <a:off x="685800" y="1628775"/>
            <a:ext cx="7918648" cy="5112593"/>
          </a:xfrm>
        </p:spPr>
        <p:txBody>
          <a:bodyPr>
            <a:normAutofit fontScale="92500" lnSpcReduction="10000"/>
          </a:bodyPr>
          <a:lstStyle/>
          <a:p>
            <a:pPr marL="0" indent="0">
              <a:buFontTx/>
              <a:buNone/>
            </a:pPr>
            <a:r>
              <a:rPr lang="da-DK" altLang="da-DK" sz="4000" b="1" dirty="0" smtClean="0">
                <a:latin typeface="Calibri" panose="020F0502020204030204" pitchFamily="34" charset="0"/>
                <a:cs typeface="Calibri" panose="020F0502020204030204" pitchFamily="34" charset="0"/>
              </a:rPr>
              <a:t>Dannelse er en dybere form for læring, hvor barnet som aktiv deltager forankrer værdier og viden i egen personlighed som rettesnor til at orientere sig og handle i en global verden som et hensynsfuldt, kritisk demokratisk menneske </a:t>
            </a:r>
          </a:p>
          <a:p>
            <a:pPr marL="0" indent="0">
              <a:buFontTx/>
              <a:buNone/>
            </a:pPr>
            <a:endParaRPr lang="da-DK" altLang="da-DK" sz="1200" b="1" dirty="0" smtClean="0">
              <a:latin typeface="Calibri" panose="020F0502020204030204" pitchFamily="34" charset="0"/>
              <a:cs typeface="Calibri" panose="020F0502020204030204" pitchFamily="34" charset="0"/>
            </a:endParaRPr>
          </a:p>
          <a:p>
            <a:pPr marL="0" indent="0" eaLnBrk="1" hangingPunct="1">
              <a:spcBef>
                <a:spcPct val="0"/>
              </a:spcBef>
              <a:buFontTx/>
              <a:buNone/>
            </a:pPr>
            <a:endParaRPr lang="da-DK" altLang="da-DK" sz="2400" b="1" dirty="0" smtClean="0">
              <a:latin typeface="Calibri" panose="020F0502020204030204" pitchFamily="34" charset="0"/>
              <a:cs typeface="Calibri" panose="020F0502020204030204" pitchFamily="34" charset="0"/>
            </a:endParaRPr>
          </a:p>
          <a:p>
            <a:pPr marL="0" indent="0" eaLnBrk="1" hangingPunct="1">
              <a:spcBef>
                <a:spcPct val="0"/>
              </a:spcBef>
              <a:buFontTx/>
              <a:buNone/>
            </a:pPr>
            <a:r>
              <a:rPr lang="da-DK" altLang="da-DK" sz="3000" b="1" dirty="0" smtClean="0">
                <a:latin typeface="Calibri" panose="020F0502020204030204" pitchFamily="34" charset="0"/>
                <a:cs typeface="Calibri" panose="020F0502020204030204" pitchFamily="34" charset="0"/>
              </a:rPr>
              <a:t>Den styrkede pædagogisk læreplan, rammer og indhold, s. </a:t>
            </a:r>
            <a:r>
              <a:rPr lang="da-DK" altLang="da-DK" sz="3000" b="1" dirty="0">
                <a:latin typeface="Calibri" panose="020F0502020204030204" pitchFamily="34" charset="0"/>
                <a:cs typeface="Calibri" panose="020F0502020204030204" pitchFamily="34" charset="0"/>
              </a:rPr>
              <a:t>8</a:t>
            </a:r>
            <a:endParaRPr lang="da-DK" altLang="da-DK" sz="3000"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510233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68313" y="692695"/>
            <a:ext cx="8675687" cy="216025"/>
          </a:xfrm>
        </p:spPr>
        <p:txBody>
          <a:bodyPr>
            <a:noAutofit/>
          </a:bodyPr>
          <a:lstStyle/>
          <a:p>
            <a:pPr eaLnBrk="1" hangingPunct="1">
              <a:defRPr/>
            </a:pP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Rolleleg</a:t>
            </a: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435" name="Rectangle 3"/>
          <p:cNvSpPr>
            <a:spLocks noGrp="1" noChangeArrowheads="1"/>
          </p:cNvSpPr>
          <p:nvPr>
            <p:ph type="body" idx="1"/>
          </p:nvPr>
        </p:nvSpPr>
        <p:spPr>
          <a:xfrm>
            <a:off x="3924300" y="1124744"/>
            <a:ext cx="4968180" cy="5976664"/>
          </a:xfrm>
        </p:spPr>
        <p:txBody>
          <a:bodyPr>
            <a:normAutofit lnSpcReduction="10000"/>
          </a:bodyPr>
          <a:lstStyle/>
          <a:p>
            <a:pPr eaLnBrk="1" hangingPunct="1">
              <a:lnSpc>
                <a:spcPct val="80000"/>
              </a:lnSpc>
            </a:pPr>
            <a:r>
              <a:rPr lang="da-DK" altLang="en-US" sz="3600" b="1" dirty="0" smtClean="0">
                <a:latin typeface="Calibri" panose="020F0502020204030204" pitchFamily="34" charset="0"/>
                <a:cs typeface="Calibri" panose="020F0502020204030204" pitchFamily="34" charset="0"/>
              </a:rPr>
              <a:t>Rollen; identifikation</a:t>
            </a:r>
          </a:p>
          <a:p>
            <a:pPr eaLnBrk="1" hangingPunct="1">
              <a:lnSpc>
                <a:spcPct val="80000"/>
              </a:lnSpc>
            </a:pPr>
            <a:r>
              <a:rPr lang="da-DK" altLang="en-US" sz="3600" b="1" dirty="0" smtClean="0">
                <a:latin typeface="Calibri" panose="020F0502020204030204" pitchFamily="34" charset="0"/>
                <a:cs typeface="Calibri" panose="020F0502020204030204" pitchFamily="34" charset="0"/>
              </a:rPr>
              <a:t>Gengiver relationerne mellem rollerne</a:t>
            </a:r>
          </a:p>
          <a:p>
            <a:pPr eaLnBrk="1" hangingPunct="1">
              <a:lnSpc>
                <a:spcPct val="80000"/>
              </a:lnSpc>
            </a:pPr>
            <a:r>
              <a:rPr lang="da-DK" altLang="en-US" sz="3600" b="1" dirty="0" smtClean="0">
                <a:latin typeface="Calibri" panose="020F0502020204030204" pitchFamily="34" charset="0"/>
                <a:cs typeface="Calibri" panose="020F0502020204030204" pitchFamily="34" charset="0"/>
              </a:rPr>
              <a:t>Små børn udfolder hele legehandlingen, større børn forkorter handlingerne med sproget</a:t>
            </a:r>
          </a:p>
          <a:p>
            <a:pPr eaLnBrk="1" hangingPunct="1">
              <a:lnSpc>
                <a:spcPct val="80000"/>
              </a:lnSpc>
            </a:pPr>
            <a:r>
              <a:rPr lang="da-DK" altLang="en-US" sz="3600" b="1" dirty="0" smtClean="0">
                <a:latin typeface="Calibri" panose="020F0502020204030204" pitchFamily="34" charset="0"/>
                <a:cs typeface="Calibri" panose="020F0502020204030204" pitchFamily="34" charset="0"/>
              </a:rPr>
              <a:t>Går ind og ud af rollen</a:t>
            </a:r>
          </a:p>
          <a:p>
            <a:pPr eaLnBrk="1" hangingPunct="1">
              <a:lnSpc>
                <a:spcPct val="80000"/>
              </a:lnSpc>
            </a:pPr>
            <a:r>
              <a:rPr lang="da-DK" altLang="en-US" sz="3600" b="1" dirty="0" smtClean="0">
                <a:latin typeface="Calibri" panose="020F0502020204030204" pitchFamily="34" charset="0"/>
                <a:cs typeface="Calibri" panose="020F0502020204030204" pitchFamily="34" charset="0"/>
              </a:rPr>
              <a:t>Begynder at forstå reglerne bag rollerne</a:t>
            </a:r>
          </a:p>
          <a:p>
            <a:pPr eaLnBrk="1" hangingPunct="1">
              <a:lnSpc>
                <a:spcPct val="80000"/>
              </a:lnSpc>
              <a:buFontTx/>
              <a:buNone/>
            </a:pPr>
            <a:endParaRPr lang="da-DK" altLang="en-US" sz="2800" b="1" dirty="0" smtClean="0">
              <a:latin typeface="Calibri" panose="020F0502020204030204" pitchFamily="34" charset="0"/>
              <a:cs typeface="Calibri" panose="020F0502020204030204" pitchFamily="34" charset="0"/>
            </a:endParaRPr>
          </a:p>
          <a:p>
            <a:pPr eaLnBrk="1" hangingPunct="1">
              <a:lnSpc>
                <a:spcPct val="80000"/>
              </a:lnSpc>
              <a:buFontTx/>
              <a:buNone/>
            </a:pPr>
            <a:r>
              <a:rPr lang="da-DK" altLang="en-US" sz="2000" b="1" dirty="0" smtClean="0">
                <a:latin typeface="Calibri" panose="020F0502020204030204" pitchFamily="34" charset="0"/>
                <a:cs typeface="Calibri" panose="020F0502020204030204" pitchFamily="34" charset="0"/>
              </a:rPr>
              <a:t>	</a:t>
            </a:r>
            <a:r>
              <a:rPr lang="da-DK" altLang="en-US" sz="2000" b="1" dirty="0" err="1" smtClean="0">
                <a:latin typeface="Calibri" panose="020F0502020204030204" pitchFamily="34" charset="0"/>
                <a:cs typeface="Calibri" panose="020F0502020204030204" pitchFamily="34" charset="0"/>
              </a:rPr>
              <a:t>Elkonin</a:t>
            </a:r>
            <a:r>
              <a:rPr lang="da-DK" altLang="en-US" sz="2000" b="1" dirty="0" smtClean="0">
                <a:latin typeface="Calibri" panose="020F0502020204030204" pitchFamily="34" charset="0"/>
                <a:cs typeface="Calibri" panose="020F0502020204030204" pitchFamily="34" charset="0"/>
              </a:rPr>
              <a:t>, 1988; </a:t>
            </a:r>
            <a:r>
              <a:rPr lang="da-DK" altLang="en-US" sz="2000" b="1" dirty="0" err="1" smtClean="0">
                <a:latin typeface="Calibri" panose="020F0502020204030204" pitchFamily="34" charset="0"/>
                <a:cs typeface="Calibri" panose="020F0502020204030204" pitchFamily="34" charset="0"/>
              </a:rPr>
              <a:t>Bateson</a:t>
            </a:r>
            <a:r>
              <a:rPr lang="da-DK" altLang="en-US" sz="2000" b="1" dirty="0" smtClean="0">
                <a:latin typeface="Calibri" panose="020F0502020204030204" pitchFamily="34" charset="0"/>
                <a:cs typeface="Calibri" panose="020F0502020204030204" pitchFamily="34" charset="0"/>
              </a:rPr>
              <a:t>, 1972</a:t>
            </a:r>
          </a:p>
          <a:p>
            <a:pPr eaLnBrk="1" hangingPunct="1">
              <a:lnSpc>
                <a:spcPct val="80000"/>
              </a:lnSpc>
              <a:buFontTx/>
              <a:buNone/>
            </a:pPr>
            <a:r>
              <a:rPr lang="da-DK" altLang="en-US" sz="2000" b="1" dirty="0" smtClean="0">
                <a:latin typeface="Calibri" panose="020F0502020204030204" pitchFamily="34" charset="0"/>
                <a:cs typeface="Calibri" panose="020F0502020204030204" pitchFamily="34" charset="0"/>
              </a:rPr>
              <a:t>	Rasmussen, 1992 (social fantasileg)</a:t>
            </a:r>
          </a:p>
        </p:txBody>
      </p:sp>
      <p:pic>
        <p:nvPicPr>
          <p:cNvPr id="18436" name="Picture 4" descr="bus børn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513"/>
            <a:ext cx="338613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endruppr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37063"/>
            <a:ext cx="33448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7678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274638"/>
            <a:ext cx="9144000" cy="850106"/>
          </a:xfrm>
        </p:spPr>
        <p:txBody>
          <a:bodyPr>
            <a:normAutofit/>
          </a:bodyPr>
          <a:lstStyle/>
          <a:p>
            <a:pPr eaLnBrk="1" hangingPunct="1">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Rollel</a:t>
            </a: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eg </a:t>
            </a: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skaber</a:t>
            </a: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 udvikling  </a:t>
            </a:r>
          </a:p>
        </p:txBody>
      </p:sp>
      <p:sp>
        <p:nvSpPr>
          <p:cNvPr id="12291" name="Rectangle 3"/>
          <p:cNvSpPr>
            <a:spLocks noGrp="1" noChangeArrowheads="1"/>
          </p:cNvSpPr>
          <p:nvPr>
            <p:ph type="body" idx="1"/>
          </p:nvPr>
        </p:nvSpPr>
        <p:spPr>
          <a:xfrm>
            <a:off x="251520" y="1628800"/>
            <a:ext cx="8814090" cy="5472608"/>
          </a:xfrm>
        </p:spPr>
        <p:txBody>
          <a:bodyPr>
            <a:normAutofit/>
          </a:bodyPr>
          <a:lstStyle/>
          <a:p>
            <a:pPr eaLnBrk="1" hangingPunct="1">
              <a:lnSpc>
                <a:spcPct val="90000"/>
              </a:lnSpc>
            </a:pPr>
            <a:r>
              <a:rPr lang="da-DK" altLang="en-US" b="1" dirty="0" smtClean="0">
                <a:latin typeface="Calibri" panose="020F0502020204030204" pitchFamily="34" charset="0"/>
                <a:cs typeface="Calibri" panose="020F0502020204030204" pitchFamily="34" charset="0"/>
              </a:rPr>
              <a:t>Overvindelse af egocentricitet</a:t>
            </a:r>
          </a:p>
          <a:p>
            <a:pPr eaLnBrk="1" hangingPunct="1">
              <a:lnSpc>
                <a:spcPct val="90000"/>
              </a:lnSpc>
            </a:pPr>
            <a:r>
              <a:rPr lang="da-DK" altLang="en-US" b="1" dirty="0">
                <a:latin typeface="Calibri" panose="020F0502020204030204" pitchFamily="34" charset="0"/>
                <a:cs typeface="Calibri" panose="020F0502020204030204" pitchFamily="34" charset="0"/>
              </a:rPr>
              <a:t>B</a:t>
            </a:r>
            <a:r>
              <a:rPr lang="da-DK" altLang="en-US" b="1" dirty="0" smtClean="0">
                <a:latin typeface="Calibri" panose="020F0502020204030204" pitchFamily="34" charset="0"/>
                <a:cs typeface="Calibri" panose="020F0502020204030204" pitchFamily="34" charset="0"/>
              </a:rPr>
              <a:t>egrebsmæssig abstrakt tænkning</a:t>
            </a:r>
          </a:p>
          <a:p>
            <a:pPr eaLnBrk="1" hangingPunct="1">
              <a:lnSpc>
                <a:spcPct val="90000"/>
              </a:lnSpc>
            </a:pPr>
            <a:r>
              <a:rPr lang="da-DK" altLang="en-US" b="1" dirty="0">
                <a:latin typeface="Calibri" panose="020F0502020204030204" pitchFamily="34" charset="0"/>
                <a:cs typeface="Calibri" panose="020F0502020204030204" pitchFamily="34" charset="0"/>
              </a:rPr>
              <a:t>B</a:t>
            </a:r>
            <a:r>
              <a:rPr lang="da-DK" altLang="en-US" b="1" dirty="0" smtClean="0">
                <a:latin typeface="Calibri" panose="020F0502020204030204" pitchFamily="34" charset="0"/>
                <a:cs typeface="Calibri" panose="020F0502020204030204" pitchFamily="34" charset="0"/>
              </a:rPr>
              <a:t>evidst handlen</a:t>
            </a:r>
          </a:p>
          <a:p>
            <a:pPr eaLnBrk="1" hangingPunct="1">
              <a:lnSpc>
                <a:spcPct val="90000"/>
              </a:lnSpc>
            </a:pPr>
            <a:r>
              <a:rPr lang="da-DK" altLang="en-US" b="1" dirty="0" smtClean="0">
                <a:latin typeface="Calibri" panose="020F0502020204030204" pitchFamily="34" charset="0"/>
                <a:cs typeface="Calibri" panose="020F0502020204030204" pitchFamily="34" charset="0"/>
              </a:rPr>
              <a:t>Selvregulering og planlægning</a:t>
            </a:r>
          </a:p>
          <a:p>
            <a:pPr eaLnBrk="1" hangingPunct="1">
              <a:lnSpc>
                <a:spcPct val="90000"/>
              </a:lnSpc>
            </a:pPr>
            <a:r>
              <a:rPr lang="da-DK" altLang="en-US" b="1" dirty="0" smtClean="0">
                <a:latin typeface="Calibri" panose="020F0502020204030204" pitchFamily="34" charset="0"/>
                <a:cs typeface="Calibri" panose="020F0502020204030204" pitchFamily="34" charset="0"/>
              </a:rPr>
              <a:t>Fantasi og social kompetence</a:t>
            </a:r>
          </a:p>
          <a:p>
            <a:pPr eaLnBrk="1" hangingPunct="1">
              <a:lnSpc>
                <a:spcPct val="90000"/>
              </a:lnSpc>
            </a:pPr>
            <a:r>
              <a:rPr lang="da-DK" altLang="en-US" b="1" dirty="0" smtClean="0">
                <a:latin typeface="Calibri" panose="020F0502020204030204" pitchFamily="34" charset="0"/>
                <a:cs typeface="Calibri" panose="020F0502020204030204" pitchFamily="34" charset="0"/>
              </a:rPr>
              <a:t>Selvstændighed, problemløsning</a:t>
            </a:r>
          </a:p>
          <a:p>
            <a:pPr eaLnBrk="1" hangingPunct="1">
              <a:lnSpc>
                <a:spcPct val="90000"/>
              </a:lnSpc>
            </a:pPr>
            <a:r>
              <a:rPr lang="da-DK" altLang="en-US" b="1" dirty="0" smtClean="0">
                <a:latin typeface="Calibri" panose="020F0502020204030204" pitchFamily="34" charset="0"/>
                <a:cs typeface="Calibri" panose="020F0502020204030204" pitchFamily="34" charset="0"/>
              </a:rPr>
              <a:t>Kommunikativ-kompetence</a:t>
            </a:r>
          </a:p>
          <a:p>
            <a:pPr eaLnBrk="1" hangingPunct="1">
              <a:lnSpc>
                <a:spcPct val="90000"/>
              </a:lnSpc>
              <a:buFontTx/>
              <a:buNone/>
            </a:pPr>
            <a:endParaRPr lang="da-DK" altLang="en-US" sz="2000" b="1" dirty="0" smtClean="0">
              <a:latin typeface="Calibri" panose="020F0502020204030204" pitchFamily="34" charset="0"/>
              <a:cs typeface="Calibri" panose="020F0502020204030204" pitchFamily="34" charset="0"/>
            </a:endParaRPr>
          </a:p>
          <a:p>
            <a:pPr eaLnBrk="1" hangingPunct="1">
              <a:lnSpc>
                <a:spcPct val="90000"/>
              </a:lnSpc>
              <a:buFontTx/>
              <a:buNone/>
            </a:pPr>
            <a:r>
              <a:rPr lang="da-DK" altLang="en-US" sz="2000" b="1" dirty="0" err="1" smtClean="0">
                <a:latin typeface="Calibri" panose="020F0502020204030204" pitchFamily="34" charset="0"/>
                <a:cs typeface="Calibri" panose="020F0502020204030204" pitchFamily="34" charset="0"/>
              </a:rPr>
              <a:t>Elkonin</a:t>
            </a:r>
            <a:r>
              <a:rPr lang="da-DK" altLang="en-US" sz="2000" b="1" dirty="0" smtClean="0">
                <a:latin typeface="Calibri" panose="020F0502020204030204" pitchFamily="34" charset="0"/>
                <a:cs typeface="Calibri" panose="020F0502020204030204" pitchFamily="34" charset="0"/>
              </a:rPr>
              <a:t>, 1988; Broström, 1995; </a:t>
            </a:r>
            <a:r>
              <a:rPr lang="da-DK" altLang="en-US" sz="2000" b="1" dirty="0" err="1" smtClean="0">
                <a:latin typeface="Calibri" panose="020F0502020204030204" pitchFamily="34" charset="0"/>
                <a:cs typeface="Calibri" panose="020F0502020204030204" pitchFamily="34" charset="0"/>
              </a:rPr>
              <a:t>Knutsdotter</a:t>
            </a:r>
            <a:r>
              <a:rPr lang="da-DK" altLang="en-US" sz="2000" b="1" dirty="0" smtClean="0">
                <a:latin typeface="Calibri" panose="020F0502020204030204" pitchFamily="34" charset="0"/>
                <a:cs typeface="Calibri" panose="020F0502020204030204" pitchFamily="34" charset="0"/>
              </a:rPr>
              <a:t>, 2009;</a:t>
            </a:r>
          </a:p>
          <a:p>
            <a:pPr eaLnBrk="1" hangingPunct="1">
              <a:lnSpc>
                <a:spcPct val="90000"/>
              </a:lnSpc>
              <a:buFontTx/>
              <a:buNone/>
            </a:pPr>
            <a:r>
              <a:rPr lang="da-DK" altLang="en-US" sz="2000" b="1" dirty="0" smtClean="0">
                <a:latin typeface="Calibri" panose="020F0502020204030204" pitchFamily="34" charset="0"/>
                <a:cs typeface="Calibri" panose="020F0502020204030204" pitchFamily="34" charset="0"/>
              </a:rPr>
              <a:t>Sommer, 2015, 2020; </a:t>
            </a:r>
            <a:r>
              <a:rPr lang="da-DK" altLang="en-US" sz="2000" b="1" dirty="0" err="1" smtClean="0">
                <a:latin typeface="Calibri" panose="020F0502020204030204" pitchFamily="34" charset="0"/>
                <a:cs typeface="Calibri" panose="020F0502020204030204" pitchFamily="34" charset="0"/>
              </a:rPr>
              <a:t>Hirsh-Pasek</a:t>
            </a:r>
            <a:r>
              <a:rPr lang="da-DK" altLang="en-US" sz="2000" b="1" dirty="0" smtClean="0">
                <a:latin typeface="Calibri" panose="020F0502020204030204" pitchFamily="34" charset="0"/>
                <a:cs typeface="Calibri" panose="020F0502020204030204" pitchFamily="34" charset="0"/>
              </a:rPr>
              <a:t> m.fl. 2009</a:t>
            </a:r>
          </a:p>
          <a:p>
            <a:pPr eaLnBrk="1" hangingPunct="1">
              <a:lnSpc>
                <a:spcPct val="90000"/>
              </a:lnSpc>
              <a:buFontTx/>
              <a:buNone/>
            </a:pPr>
            <a:endParaRPr lang="da-DK" altLang="en-US" sz="2000" b="1" dirty="0" smtClean="0">
              <a:latin typeface="Calibri" panose="020F0502020204030204" pitchFamily="34" charset="0"/>
              <a:cs typeface="Calibri" panose="020F0502020204030204" pitchFamily="34" charset="0"/>
            </a:endParaRPr>
          </a:p>
        </p:txBody>
      </p:sp>
      <p:pic>
        <p:nvPicPr>
          <p:cNvPr id="5" name="Picture 5" descr="posthus 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852936"/>
            <a:ext cx="2693410" cy="280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22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Bkkl dre_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18" y="1413714"/>
            <a:ext cx="3312046" cy="248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spil i b_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4221088"/>
            <a:ext cx="3312046" cy="248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74638"/>
            <a:ext cx="8435974" cy="922114"/>
          </a:xfrm>
        </p:spPr>
        <p:txBody>
          <a:bodyPr/>
          <a:lstStyle/>
          <a:p>
            <a:r>
              <a:rPr lang="da-DK" b="1" dirty="0" smtClean="0">
                <a:effectLst>
                  <a:outerShdw blurRad="38100" dist="38100" dir="2700000" algn="tl">
                    <a:srgbClr val="000000">
                      <a:alpha val="43137"/>
                    </a:srgbClr>
                  </a:outerShdw>
                </a:effectLst>
              </a:rPr>
              <a:t>Regelleg</a:t>
            </a:r>
            <a:endParaRPr lang="da-DK" b="1" dirty="0">
              <a:effectLst>
                <a:outerShdw blurRad="38100" dist="38100" dir="2700000" algn="tl">
                  <a:srgbClr val="000000">
                    <a:alpha val="43137"/>
                  </a:srgbClr>
                </a:outerShdw>
              </a:effectLst>
            </a:endParaRPr>
          </a:p>
        </p:txBody>
      </p:sp>
      <p:sp>
        <p:nvSpPr>
          <p:cNvPr id="4" name="Pladsholder til indhold 3"/>
          <p:cNvSpPr>
            <a:spLocks noGrp="1"/>
          </p:cNvSpPr>
          <p:nvPr>
            <p:ph sz="half" idx="2"/>
          </p:nvPr>
        </p:nvSpPr>
        <p:spPr>
          <a:xfrm>
            <a:off x="3779911" y="1417728"/>
            <a:ext cx="5256585" cy="5611672"/>
          </a:xfrm>
        </p:spPr>
        <p:txBody>
          <a:bodyPr>
            <a:normAutofit fontScale="70000" lnSpcReduction="20000"/>
          </a:bodyPr>
          <a:lstStyle/>
          <a:p>
            <a:pPr>
              <a:defRPr/>
            </a:pPr>
            <a:r>
              <a:rPr lang="da-DK" sz="4000" b="1" dirty="0">
                <a:latin typeface="Calibri" panose="020F0502020204030204" pitchFamily="34" charset="0"/>
                <a:cs typeface="Calibri" panose="020F0502020204030204" pitchFamily="34" charset="0"/>
              </a:rPr>
              <a:t>Disse lege er kendetegnet af, at det ikke mere er rollerne og situationen, der er fastlagt, men reglerne og opgaven</a:t>
            </a:r>
          </a:p>
          <a:p>
            <a:pPr>
              <a:defRPr/>
            </a:pPr>
            <a:endParaRPr lang="da-DK" sz="4000" b="1" dirty="0">
              <a:latin typeface="Calibri" panose="020F0502020204030204" pitchFamily="34" charset="0"/>
              <a:cs typeface="Calibri" panose="020F0502020204030204" pitchFamily="34" charset="0"/>
            </a:endParaRPr>
          </a:p>
          <a:p>
            <a:pPr>
              <a:defRPr/>
            </a:pPr>
            <a:r>
              <a:rPr lang="da-DK" sz="4000" b="1" dirty="0">
                <a:latin typeface="Calibri" panose="020F0502020204030204" pitchFamily="34" charset="0"/>
                <a:cs typeface="Calibri" panose="020F0502020204030204" pitchFamily="34" charset="0"/>
              </a:rPr>
              <a:t>Legens motiv ligger stadig i processen, men legeprocessen er bestemt af opgaven</a:t>
            </a:r>
          </a:p>
          <a:p>
            <a:pPr>
              <a:defRPr/>
            </a:pPr>
            <a:endParaRPr lang="da-DK" sz="4000" b="1" dirty="0">
              <a:latin typeface="Calibri" panose="020F0502020204030204" pitchFamily="34" charset="0"/>
              <a:cs typeface="Calibri" panose="020F0502020204030204" pitchFamily="34" charset="0"/>
            </a:endParaRPr>
          </a:p>
          <a:p>
            <a:pPr>
              <a:defRPr/>
            </a:pPr>
            <a:r>
              <a:rPr lang="da-DK" sz="4000" b="1" dirty="0">
                <a:latin typeface="Calibri" panose="020F0502020204030204" pitchFamily="34" charset="0"/>
                <a:cs typeface="Calibri" panose="020F0502020204030204" pitchFamily="34" charset="0"/>
              </a:rPr>
              <a:t>Ved ettagfat fx gælder det ikke blot om at løbe hurtigt, men også om ikke at blive fanget</a:t>
            </a:r>
          </a:p>
          <a:p>
            <a:pPr>
              <a:defRPr/>
            </a:pPr>
            <a:endParaRPr lang="da-DK" sz="4000" b="1" dirty="0">
              <a:latin typeface="Calibri" panose="020F0502020204030204" pitchFamily="34" charset="0"/>
              <a:cs typeface="Calibri" panose="020F0502020204030204" pitchFamily="34" charset="0"/>
            </a:endParaRPr>
          </a:p>
          <a:p>
            <a:pPr>
              <a:defRPr/>
            </a:pPr>
            <a:r>
              <a:rPr lang="da-DK" sz="4000" b="1" dirty="0" err="1">
                <a:latin typeface="Calibri" panose="020F0502020204030204" pitchFamily="34" charset="0"/>
                <a:cs typeface="Calibri" panose="020F0502020204030204" pitchFamily="34" charset="0"/>
              </a:rPr>
              <a:t>Leontjev</a:t>
            </a:r>
            <a:r>
              <a:rPr lang="da-DK" sz="4000" b="1" dirty="0">
                <a:latin typeface="Calibri" panose="020F0502020204030204" pitchFamily="34" charset="0"/>
                <a:cs typeface="Calibri" panose="020F0502020204030204" pitchFamily="34" charset="0"/>
              </a:rPr>
              <a:t>, 1977</a:t>
            </a:r>
          </a:p>
          <a:p>
            <a:pPr>
              <a:defRPr/>
            </a:pPr>
            <a:endParaRPr lang="da-DK" b="1" dirty="0">
              <a:latin typeface="Comic Sans MS" pitchFamily="66" charset="0"/>
            </a:endParaRPr>
          </a:p>
          <a:p>
            <a:pPr>
              <a:defRPr/>
            </a:pPr>
            <a:endParaRPr lang="da-DK" b="1" dirty="0">
              <a:latin typeface="Comic Sans MS" pitchFamily="66" charset="0"/>
            </a:endParaRPr>
          </a:p>
          <a:p>
            <a:pPr marL="0" indent="0">
              <a:buNone/>
            </a:pPr>
            <a:endParaRPr lang="da-DK" dirty="0"/>
          </a:p>
        </p:txBody>
      </p:sp>
    </p:spTree>
    <p:extLst>
      <p:ext uri="{BB962C8B-B14F-4D97-AF65-F5344CB8AC3E}">
        <p14:creationId xmlns:p14="http://schemas.microsoft.com/office/powerpoint/2010/main" val="180070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7"/>
          <p:cNvSpPr>
            <a:spLocks noChangeArrowheads="1"/>
          </p:cNvSpPr>
          <p:nvPr/>
        </p:nvSpPr>
        <p:spPr bwMode="auto">
          <a:xfrm>
            <a:off x="468313" y="404813"/>
            <a:ext cx="8424862" cy="2616101"/>
          </a:xfrm>
          <a:prstGeom prst="rect">
            <a:avLst/>
          </a:prstGeom>
          <a:noFill/>
          <a:ln w="9525">
            <a:noFill/>
            <a:miter lim="800000"/>
            <a:headEnd/>
            <a:tailEnd/>
          </a:ln>
        </p:spPr>
        <p:txBody>
          <a:bodyPr>
            <a:spAutoFit/>
          </a:bodyPr>
          <a:lstStyle/>
          <a:p>
            <a:pPr algn="ctr" eaLnBrk="1" hangingPunct="1">
              <a:defRPr/>
            </a:pPr>
            <a:r>
              <a:rPr lang="da-DK"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Rollespil</a:t>
            </a:r>
          </a:p>
          <a:p>
            <a:pPr eaLnBrk="1" hangingPunct="1">
              <a:defRPr/>
            </a:pPr>
            <a:endParaRPr lang="da-D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eaLnBrk="1" hangingPunct="1">
              <a:defRPr/>
            </a:pPr>
            <a:r>
              <a:rPr lang="da-DK" sz="2800" b="1" dirty="0">
                <a:latin typeface="Calibri" panose="020F0502020204030204" pitchFamily="34" charset="0"/>
                <a:cs typeface="Calibri" panose="020F0502020204030204" pitchFamily="34" charset="0"/>
              </a:rPr>
              <a:t>Kombination af </a:t>
            </a:r>
            <a:r>
              <a:rPr lang="da-DK" sz="2800" b="1" dirty="0" err="1">
                <a:latin typeface="Calibri" panose="020F0502020204030204" pitchFamily="34" charset="0"/>
                <a:cs typeface="Calibri" panose="020F0502020204030204" pitchFamily="34" charset="0"/>
              </a:rPr>
              <a:t>rolleleg</a:t>
            </a:r>
            <a:r>
              <a:rPr lang="da-DK" sz="2800" b="1" dirty="0">
                <a:latin typeface="Calibri" panose="020F0502020204030204" pitchFamily="34" charset="0"/>
                <a:cs typeface="Calibri" panose="020F0502020204030204" pitchFamily="34" charset="0"/>
              </a:rPr>
              <a:t> og </a:t>
            </a:r>
            <a:r>
              <a:rPr lang="da-DK" sz="2800" b="1" dirty="0" err="1">
                <a:latin typeface="Calibri" panose="020F0502020204030204" pitchFamily="34" charset="0"/>
                <a:cs typeface="Calibri" panose="020F0502020204030204" pitchFamily="34" charset="0"/>
              </a:rPr>
              <a:t>regelleg</a:t>
            </a:r>
            <a:r>
              <a:rPr lang="da-DK" sz="2800" b="1" dirty="0">
                <a:latin typeface="Calibri" panose="020F0502020204030204" pitchFamily="34" charset="0"/>
                <a:cs typeface="Calibri" panose="020F0502020204030204" pitchFamily="34" charset="0"/>
              </a:rPr>
              <a:t>, følelser og kognition</a:t>
            </a:r>
          </a:p>
          <a:p>
            <a:pPr eaLnBrk="1" hangingPunct="1">
              <a:defRPr/>
            </a:pPr>
            <a:endParaRPr lang="da-DK" b="1" dirty="0">
              <a:latin typeface="Comic Sans MS" pitchFamily="66" charset="0"/>
            </a:endParaRPr>
          </a:p>
          <a:p>
            <a:pPr eaLnBrk="1" hangingPunct="1">
              <a:defRPr/>
            </a:pPr>
            <a:endParaRPr lang="da-DK" b="1" dirty="0">
              <a:latin typeface="Comic Sans MS" pitchFamily="66" charset="0"/>
            </a:endParaRPr>
          </a:p>
        </p:txBody>
      </p:sp>
      <p:pic>
        <p:nvPicPr>
          <p:cNvPr id="22531" name="Billede 4" descr="Oskar Kronborg teater maj 09 025.jpg"/>
          <p:cNvPicPr>
            <a:picLocks noChangeAspect="1"/>
          </p:cNvPicPr>
          <p:nvPr/>
        </p:nvPicPr>
        <p:blipFill>
          <a:blip r:embed="rId3">
            <a:extLst>
              <a:ext uri="{28A0092B-C50C-407E-A947-70E740481C1C}">
                <a14:useLocalDpi xmlns:a14="http://schemas.microsoft.com/office/drawing/2010/main" val="0"/>
              </a:ext>
            </a:extLst>
          </a:blip>
          <a:srcRect l="5501" r="9450" b="24400"/>
          <a:stretch>
            <a:fillRect/>
          </a:stretch>
        </p:blipFill>
        <p:spPr bwMode="auto">
          <a:xfrm>
            <a:off x="468313" y="3020914"/>
            <a:ext cx="53467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kstboks 7"/>
          <p:cNvSpPr txBox="1">
            <a:spLocks noChangeArrowheads="1"/>
          </p:cNvSpPr>
          <p:nvPr/>
        </p:nvSpPr>
        <p:spPr bwMode="auto">
          <a:xfrm>
            <a:off x="6300192" y="3047395"/>
            <a:ext cx="365283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da-DK" altLang="en-US" sz="2800" b="1" dirty="0" smtClean="0">
                <a:latin typeface="Calibri" panose="020F0502020204030204" pitchFamily="34" charset="0"/>
                <a:cs typeface="Calibri" panose="020F0502020204030204" pitchFamily="34" charset="0"/>
              </a:rPr>
              <a:t>Roller</a:t>
            </a:r>
            <a:endParaRPr lang="da-DK" altLang="en-US" sz="2800" b="1" dirty="0">
              <a:latin typeface="Calibri" panose="020F0502020204030204" pitchFamily="34" charset="0"/>
              <a:cs typeface="Calibri" panose="020F0502020204030204" pitchFamily="34" charset="0"/>
            </a:endParaRPr>
          </a:p>
          <a:p>
            <a:pPr eaLnBrk="1" hangingPunct="1">
              <a:spcBef>
                <a:spcPct val="0"/>
              </a:spcBef>
            </a:pPr>
            <a:r>
              <a:rPr lang="da-DK" altLang="en-US" sz="2800" b="1" dirty="0">
                <a:latin typeface="Calibri" panose="020F0502020204030204" pitchFamily="34" charset="0"/>
                <a:cs typeface="Calibri" panose="020F0502020204030204" pitchFamily="34" charset="0"/>
              </a:rPr>
              <a:t> Regler</a:t>
            </a:r>
          </a:p>
          <a:p>
            <a:pPr eaLnBrk="1" hangingPunct="1">
              <a:spcBef>
                <a:spcPct val="0"/>
              </a:spcBef>
            </a:pPr>
            <a:r>
              <a:rPr lang="da-DK" altLang="en-US" sz="2800" b="1" dirty="0">
                <a:latin typeface="Calibri" panose="020F0502020204030204" pitchFamily="34" charset="0"/>
                <a:cs typeface="Calibri" panose="020F0502020204030204" pitchFamily="34" charset="0"/>
              </a:rPr>
              <a:t> Plot</a:t>
            </a:r>
          </a:p>
          <a:p>
            <a:pPr eaLnBrk="1" hangingPunct="1">
              <a:spcBef>
                <a:spcPct val="0"/>
              </a:spcBef>
            </a:pPr>
            <a:r>
              <a:rPr lang="da-DK" altLang="en-US" sz="2800" b="1" dirty="0">
                <a:latin typeface="Calibri" panose="020F0502020204030204" pitchFamily="34" charset="0"/>
                <a:cs typeface="Calibri" panose="020F0502020204030204" pitchFamily="34" charset="0"/>
              </a:rPr>
              <a:t> Spillets ramme</a:t>
            </a:r>
          </a:p>
          <a:p>
            <a:pPr eaLnBrk="1" hangingPunct="1">
              <a:spcBef>
                <a:spcPct val="0"/>
              </a:spcBef>
            </a:pPr>
            <a:r>
              <a:rPr lang="da-DK" altLang="en-US" sz="2800" b="1" dirty="0">
                <a:latin typeface="Calibri" panose="020F0502020204030204" pitchFamily="34" charset="0"/>
                <a:cs typeface="Calibri" panose="020F0502020204030204" pitchFamily="34" charset="0"/>
              </a:rPr>
              <a:t> Spilleder </a:t>
            </a:r>
          </a:p>
          <a:p>
            <a:pPr eaLnBrk="1" hangingPunct="1">
              <a:spcBef>
                <a:spcPct val="0"/>
              </a:spcBef>
              <a:buFontTx/>
              <a:buNone/>
            </a:pPr>
            <a:r>
              <a:rPr lang="da-DK" altLang="en-US" sz="2800" b="1" dirty="0">
                <a:latin typeface="Calibri" panose="020F0502020204030204" pitchFamily="34" charset="0"/>
                <a:cs typeface="Calibri" panose="020F0502020204030204" pitchFamily="34" charset="0"/>
              </a:rPr>
              <a:t> (game master)</a:t>
            </a:r>
          </a:p>
          <a:p>
            <a:pPr eaLnBrk="1" hangingPunct="1">
              <a:spcBef>
                <a:spcPct val="0"/>
              </a:spcBef>
              <a:buFontTx/>
              <a:buNone/>
            </a:pPr>
            <a:endParaRPr lang="da-DK" altLang="en-US" sz="2800" b="1" dirty="0">
              <a:latin typeface="Comic Sans MS" panose="030F0702030302020204" pitchFamily="66" charset="0"/>
            </a:endParaRPr>
          </a:p>
        </p:txBody>
      </p:sp>
    </p:spTree>
    <p:extLst>
      <p:ext uri="{BB962C8B-B14F-4D97-AF65-F5344CB8AC3E}">
        <p14:creationId xmlns:p14="http://schemas.microsoft.com/office/powerpoint/2010/main" val="22075812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66130"/>
          </a:xfrm>
        </p:spPr>
        <p:txBody>
          <a:bodyPr>
            <a:normAutofit/>
          </a:bodyPr>
          <a:lstStyle/>
          <a:p>
            <a:r>
              <a:rPr lang="da-DK" b="1" dirty="0" smtClean="0">
                <a:effectLst>
                  <a:outerShdw blurRad="38100" dist="38100" dir="2700000" algn="tl">
                    <a:srgbClr val="000000">
                      <a:alpha val="43137"/>
                    </a:srgbClr>
                  </a:outerShdw>
                </a:effectLst>
              </a:rPr>
              <a:t>Vejledt leg</a:t>
            </a:r>
            <a:endParaRPr lang="da-DK" b="1" dirty="0">
              <a:effectLst>
                <a:outerShdw blurRad="38100" dist="38100" dir="2700000" algn="tl">
                  <a:srgbClr val="000000">
                    <a:alpha val="43137"/>
                  </a:srgbClr>
                </a:outerShdw>
              </a:effectLst>
            </a:endParaRPr>
          </a:p>
        </p:txBody>
      </p:sp>
      <p:sp>
        <p:nvSpPr>
          <p:cNvPr id="3" name="Pladsholder til indhold 2"/>
          <p:cNvSpPr>
            <a:spLocks noGrp="1"/>
          </p:cNvSpPr>
          <p:nvPr>
            <p:ph idx="1"/>
          </p:nvPr>
        </p:nvSpPr>
        <p:spPr>
          <a:xfrm>
            <a:off x="0" y="1340768"/>
            <a:ext cx="9036496" cy="5328592"/>
          </a:xfrm>
        </p:spPr>
        <p:txBody>
          <a:bodyPr>
            <a:normAutofit/>
          </a:bodyPr>
          <a:lstStyle/>
          <a:p>
            <a:pPr marL="457200" lvl="1" indent="0">
              <a:buNone/>
            </a:pPr>
            <a:r>
              <a:rPr lang="da-DK" altLang="en-US" sz="3200" b="1" dirty="0" smtClean="0">
                <a:latin typeface="Calibri" panose="020F0502020204030204" pitchFamily="34" charset="0"/>
              </a:rPr>
              <a:t>En dansk forskningsoversigt peger på, at pædagogen kan hjælpe børn til:</a:t>
            </a:r>
          </a:p>
          <a:p>
            <a:pPr marL="457200" lvl="1" indent="0">
              <a:buNone/>
            </a:pPr>
            <a:endParaRPr lang="da-DK" altLang="en-US" sz="800" b="1" dirty="0" smtClean="0">
              <a:latin typeface="Calibri" panose="020F0502020204030204" pitchFamily="34" charset="0"/>
            </a:endParaRPr>
          </a:p>
          <a:p>
            <a:pPr lvl="1"/>
            <a:r>
              <a:rPr lang="da-DK" altLang="en-US" sz="3200" b="1" dirty="0" smtClean="0">
                <a:latin typeface="Calibri" panose="020F0502020204030204" pitchFamily="34" charset="0"/>
              </a:rPr>
              <a:t> at finde tryghed til at lege </a:t>
            </a:r>
          </a:p>
          <a:p>
            <a:pPr lvl="1"/>
            <a:r>
              <a:rPr lang="da-DK" altLang="en-US" sz="3200" b="1" dirty="0" smtClean="0">
                <a:latin typeface="Calibri" panose="020F0502020204030204" pitchFamily="34" charset="0"/>
              </a:rPr>
              <a:t>at håndtere magt og </a:t>
            </a:r>
            <a:r>
              <a:rPr lang="da-DK" altLang="en-US" sz="3200" b="1" dirty="0" err="1" smtClean="0">
                <a:latin typeface="Calibri" panose="020F0502020204030204" pitchFamily="34" charset="0"/>
              </a:rPr>
              <a:t>hierakier</a:t>
            </a:r>
            <a:endParaRPr lang="da-DK" altLang="en-US" sz="3200" b="1" dirty="0" smtClean="0">
              <a:latin typeface="Calibri" panose="020F0502020204030204" pitchFamily="34" charset="0"/>
            </a:endParaRPr>
          </a:p>
          <a:p>
            <a:pPr lvl="1"/>
            <a:r>
              <a:rPr lang="da-DK" altLang="en-US" sz="3200" b="1" dirty="0" smtClean="0">
                <a:latin typeface="Calibri" panose="020F0502020204030204" pitchFamily="34" charset="0"/>
              </a:rPr>
              <a:t> at finde legeroller</a:t>
            </a:r>
          </a:p>
          <a:p>
            <a:pPr lvl="1"/>
            <a:r>
              <a:rPr lang="da-DK" altLang="en-US" sz="3200" b="1" dirty="0">
                <a:latin typeface="Calibri" panose="020F0502020204030204" pitchFamily="34" charset="0"/>
              </a:rPr>
              <a:t> </a:t>
            </a:r>
            <a:r>
              <a:rPr lang="da-DK" altLang="en-US" sz="3200" b="1" dirty="0" smtClean="0">
                <a:latin typeface="Calibri" panose="020F0502020204030204" pitchFamily="34" charset="0"/>
              </a:rPr>
              <a:t>at blive en del af legefællesskabet</a:t>
            </a:r>
          </a:p>
          <a:p>
            <a:pPr lvl="1"/>
            <a:r>
              <a:rPr lang="da-DK" altLang="en-US" sz="3200" b="1" dirty="0">
                <a:latin typeface="Calibri" panose="020F0502020204030204" pitchFamily="34" charset="0"/>
              </a:rPr>
              <a:t>a</a:t>
            </a:r>
            <a:r>
              <a:rPr lang="da-DK" altLang="en-US" sz="3200" b="1" dirty="0" smtClean="0">
                <a:latin typeface="Calibri" panose="020F0502020204030204" pitchFamily="34" charset="0"/>
              </a:rPr>
              <a:t>t finde strategier for at undgå ekskludering</a:t>
            </a:r>
          </a:p>
          <a:p>
            <a:pPr marL="457200" lvl="1" indent="0">
              <a:buNone/>
            </a:pPr>
            <a:endParaRPr lang="da-DK" altLang="en-US" sz="800" b="1" dirty="0">
              <a:latin typeface="Calibri" panose="020F0502020204030204" pitchFamily="34" charset="0"/>
            </a:endParaRPr>
          </a:p>
          <a:p>
            <a:pPr marL="457200" lvl="1" indent="0">
              <a:buNone/>
            </a:pPr>
            <a:r>
              <a:rPr lang="da-DK" altLang="en-US" sz="2400" b="1" dirty="0" smtClean="0">
                <a:latin typeface="Calibri" panose="020F0502020204030204" pitchFamily="34" charset="0"/>
              </a:rPr>
              <a:t>Karrebæk; van </a:t>
            </a:r>
            <a:r>
              <a:rPr lang="da-DK" altLang="en-US" sz="2400" b="1" dirty="0" err="1" smtClean="0">
                <a:latin typeface="Calibri" panose="020F0502020204030204" pitchFamily="34" charset="0"/>
              </a:rPr>
              <a:t>Oers</a:t>
            </a:r>
            <a:r>
              <a:rPr lang="da-DK" altLang="en-US" sz="2400" b="1" dirty="0" smtClean="0">
                <a:latin typeface="Calibri" panose="020F0502020204030204" pitchFamily="34" charset="0"/>
              </a:rPr>
              <a:t>; </a:t>
            </a:r>
            <a:r>
              <a:rPr lang="da-DK" altLang="en-US" sz="2400" b="1" dirty="0" err="1" smtClean="0">
                <a:latin typeface="Calibri" panose="020F0502020204030204" pitchFamily="34" charset="0"/>
              </a:rPr>
              <a:t>Reunamo</a:t>
            </a:r>
            <a:r>
              <a:rPr lang="da-DK" altLang="en-US" sz="2400" b="1" dirty="0" smtClean="0">
                <a:latin typeface="Calibri" panose="020F0502020204030204" pitchFamily="34" charset="0"/>
              </a:rPr>
              <a:t>: Ruud; Andrews</a:t>
            </a:r>
          </a:p>
          <a:p>
            <a:pPr marL="457200" lvl="1" indent="0">
              <a:buNone/>
            </a:pPr>
            <a:r>
              <a:rPr lang="da-DK" altLang="en-US" sz="2400" b="1" dirty="0" smtClean="0">
                <a:latin typeface="Calibri" panose="020F0502020204030204" pitchFamily="34" charset="0"/>
              </a:rPr>
              <a:t>Omtalt i forskningsoversigten Winther-Lindqvist &amp; Svinth</a:t>
            </a:r>
            <a:endParaRPr lang="da-DK" altLang="en-US" sz="2400" b="1" dirty="0">
              <a:latin typeface="Calibri" panose="020F0502020204030204" pitchFamily="34" charset="0"/>
            </a:endParaRPr>
          </a:p>
          <a:p>
            <a:pPr marL="457200" lvl="1" indent="0">
              <a:buNone/>
            </a:pPr>
            <a:endParaRPr lang="da-DK" altLang="en-US" sz="3000" b="1" dirty="0" smtClean="0">
              <a:solidFill>
                <a:srgbClr val="FF0000"/>
              </a:solidFill>
              <a:latin typeface="Calibri" panose="020F0502020204030204" pitchFamily="34" charset="0"/>
            </a:endParaRPr>
          </a:p>
          <a:p>
            <a:pPr lvl="1"/>
            <a:endParaRPr lang="da-DK" altLang="en-US" sz="3000" b="1" dirty="0" smtClean="0"/>
          </a:p>
          <a:p>
            <a:endParaRPr lang="da-DK" dirty="0"/>
          </a:p>
        </p:txBody>
      </p:sp>
    </p:spTree>
    <p:extLst>
      <p:ext uri="{BB962C8B-B14F-4D97-AF65-F5344CB8AC3E}">
        <p14:creationId xmlns:p14="http://schemas.microsoft.com/office/powerpoint/2010/main" val="32440401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7950" y="260648"/>
            <a:ext cx="9036050" cy="1008112"/>
          </a:xfrm>
        </p:spPr>
        <p:txBody>
          <a:bodyPr>
            <a:normAutofit fontScale="90000"/>
          </a:bodyPr>
          <a:lstStyle/>
          <a:p>
            <a:pPr eaLnBrk="1" hangingPunct="1">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Rammeleg – æstetisk leg </a:t>
            </a:r>
            <a:r>
              <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play</a:t>
            </a: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a:t>
            </a: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legeresponsiv</a:t>
            </a: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undervisning</a:t>
            </a:r>
          </a:p>
        </p:txBody>
      </p:sp>
      <p:sp>
        <p:nvSpPr>
          <p:cNvPr id="26627" name="Rectangle 3"/>
          <p:cNvSpPr>
            <a:spLocks noGrp="1" noChangeArrowheads="1"/>
          </p:cNvSpPr>
          <p:nvPr>
            <p:ph type="body" idx="1"/>
          </p:nvPr>
        </p:nvSpPr>
        <p:spPr>
          <a:xfrm>
            <a:off x="250825" y="1556791"/>
            <a:ext cx="8893175" cy="5833021"/>
          </a:xfrm>
        </p:spPr>
        <p:txBody>
          <a:bodyPr>
            <a:normAutofit lnSpcReduction="10000"/>
          </a:bodyPr>
          <a:lstStyle/>
          <a:p>
            <a:pPr>
              <a:lnSpc>
                <a:spcPct val="80000"/>
              </a:lnSpc>
              <a:defRPr/>
            </a:pPr>
            <a:endParaRPr lang="da-DK" altLang="en-US" sz="3000" b="1" dirty="0" smtClean="0">
              <a:latin typeface="Calibri" panose="020F0502020204030204" pitchFamily="34" charset="0"/>
              <a:cs typeface="Calibri" panose="020F0502020204030204" pitchFamily="34" charset="0"/>
            </a:endParaRPr>
          </a:p>
          <a:p>
            <a:pPr>
              <a:lnSpc>
                <a:spcPct val="80000"/>
              </a:lnSpc>
              <a:defRPr/>
            </a:pPr>
            <a:r>
              <a:rPr lang="da-DK" altLang="en-US" sz="3000" b="1" dirty="0" smtClean="0">
                <a:latin typeface="Calibri" panose="020F0502020204030204" pitchFamily="34" charset="0"/>
                <a:cs typeface="Calibri" panose="020F0502020204030204" pitchFamily="34" charset="0"/>
              </a:rPr>
              <a:t>Børn og pædagoger skaffer sig fælles oplevelser</a:t>
            </a: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Disse danner grundlag for beslutning af et legetema</a:t>
            </a: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Børn og pædagoger planlægger legen sammen </a:t>
            </a:r>
            <a:r>
              <a:rPr lang="da-DK" altLang="en-US" sz="3000" b="1" i="1" dirty="0" smtClean="0">
                <a:latin typeface="Calibri" panose="020F0502020204030204" pitchFamily="34" charset="0"/>
                <a:cs typeface="Calibri" panose="020F0502020204030204" pitchFamily="34" charset="0"/>
              </a:rPr>
              <a:t>tekst</a:t>
            </a:r>
            <a:endParaRPr lang="da-DK" altLang="en-US" sz="3000" b="1" dirty="0" smtClean="0">
              <a:latin typeface="Calibri" panose="020F0502020204030204" pitchFamily="34" charset="0"/>
              <a:cs typeface="Calibri" panose="020F0502020204030204" pitchFamily="34" charset="0"/>
            </a:endParaRP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Udvikler og konstruerer et legemiljø, rammen, </a:t>
            </a:r>
            <a:r>
              <a:rPr lang="da-DK" altLang="en-US" sz="3000" b="1" i="1" dirty="0" smtClean="0">
                <a:latin typeface="Calibri" panose="020F0502020204030204" pitchFamily="34" charset="0"/>
                <a:cs typeface="Calibri" panose="020F0502020204030204" pitchFamily="34" charset="0"/>
              </a:rPr>
              <a:t>konteksten</a:t>
            </a:r>
            <a:endParaRPr lang="da-DK" altLang="en-US" sz="3000" b="1" dirty="0" smtClean="0">
              <a:latin typeface="Calibri" panose="020F0502020204030204" pitchFamily="34" charset="0"/>
              <a:cs typeface="Calibri" panose="020F0502020204030204" pitchFamily="34" charset="0"/>
            </a:endParaRP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Børnene og pædagogerne leger sammen over tid</a:t>
            </a: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Rammelegen er mere målrettet og organiseret end rollelegen</a:t>
            </a:r>
          </a:p>
          <a:p>
            <a:pPr eaLnBrk="1" hangingPunct="1">
              <a:lnSpc>
                <a:spcPct val="80000"/>
              </a:lnSpc>
              <a:defRPr/>
            </a:pPr>
            <a:r>
              <a:rPr lang="da-DK" altLang="en-US" sz="3000" b="1" dirty="0" smtClean="0">
                <a:latin typeface="Calibri" panose="020F0502020204030204" pitchFamily="34" charset="0"/>
                <a:cs typeface="Calibri" panose="020F0502020204030204" pitchFamily="34" charset="0"/>
              </a:rPr>
              <a:t>Ikke kun ”lege for at lege”, men lege noget bestemt; motivet bevæger sig mere i retningen af legens resultat</a:t>
            </a:r>
            <a:endParaRPr lang="da-DK" altLang="en-US" sz="800" b="1" dirty="0" smtClean="0">
              <a:cs typeface="Calibri" panose="020F0502020204030204" pitchFamily="34" charset="0"/>
            </a:endParaRPr>
          </a:p>
          <a:p>
            <a:pPr eaLnBrk="1" hangingPunct="1">
              <a:lnSpc>
                <a:spcPct val="80000"/>
              </a:lnSpc>
              <a:buFontTx/>
              <a:buNone/>
              <a:defRPr/>
            </a:pPr>
            <a:r>
              <a:rPr lang="da-DK" altLang="en-US" sz="1900" b="1" dirty="0" smtClean="0">
                <a:cs typeface="Calibri" panose="020F0502020204030204" pitchFamily="34" charset="0"/>
              </a:rPr>
              <a:t>Rammeleg: Stig Broström, DPU, 1992; 1995</a:t>
            </a:r>
          </a:p>
          <a:p>
            <a:pPr eaLnBrk="1" hangingPunct="1">
              <a:lnSpc>
                <a:spcPct val="80000"/>
              </a:lnSpc>
              <a:buFontTx/>
              <a:buNone/>
              <a:defRPr/>
            </a:pPr>
            <a:r>
              <a:rPr lang="da-DK" altLang="en-US" sz="1900" b="1" dirty="0" smtClean="0">
                <a:cs typeface="Calibri" panose="020F0502020204030204" pitchFamily="34" charset="0"/>
              </a:rPr>
              <a:t>Æstetisk leg – Play </a:t>
            </a:r>
            <a:r>
              <a:rPr lang="da-DK" altLang="en-US" sz="1900" b="1" dirty="0" err="1" smtClean="0">
                <a:cs typeface="Calibri" panose="020F0502020204030204" pitchFamily="34" charset="0"/>
              </a:rPr>
              <a:t>world</a:t>
            </a:r>
            <a:r>
              <a:rPr lang="da-DK" altLang="en-US" sz="1900" b="1" dirty="0" smtClean="0">
                <a:cs typeface="Calibri" panose="020F0502020204030204" pitchFamily="34" charset="0"/>
              </a:rPr>
              <a:t>: Gunilla Lindqvist, </a:t>
            </a:r>
            <a:r>
              <a:rPr lang="da-DK" altLang="en-US" sz="1900" b="1" dirty="0" err="1" smtClean="0">
                <a:cs typeface="Calibri" panose="020F0502020204030204" pitchFamily="34" charset="0"/>
              </a:rPr>
              <a:t>Högskolan</a:t>
            </a:r>
            <a:r>
              <a:rPr lang="da-DK" altLang="en-US" sz="1900" b="1" dirty="0" smtClean="0">
                <a:cs typeface="Calibri" panose="020F0502020204030204" pitchFamily="34" charset="0"/>
              </a:rPr>
              <a:t> i Karlstad, 1995</a:t>
            </a:r>
          </a:p>
          <a:p>
            <a:pPr eaLnBrk="1" hangingPunct="1">
              <a:lnSpc>
                <a:spcPct val="80000"/>
              </a:lnSpc>
              <a:buFontTx/>
              <a:buNone/>
              <a:defRPr/>
            </a:pPr>
            <a:r>
              <a:rPr lang="da-DK" altLang="en-US" sz="1900" b="1" dirty="0" err="1" smtClean="0">
                <a:cs typeface="Calibri" panose="020F0502020204030204" pitchFamily="34" charset="0"/>
              </a:rPr>
              <a:t>Legeresponsiv</a:t>
            </a:r>
            <a:r>
              <a:rPr lang="da-DK" altLang="en-US" sz="1900" b="1" dirty="0" smtClean="0">
                <a:cs typeface="Calibri" panose="020F0502020204030204" pitchFamily="34" charset="0"/>
              </a:rPr>
              <a:t> undervisning: Ingrid Pramling Samuelsson, 2023</a:t>
            </a:r>
            <a:endParaRPr lang="da-DK" altLang="en-US" sz="1900" b="1" dirty="0" smtClean="0"/>
          </a:p>
          <a:p>
            <a:pPr eaLnBrk="1" hangingPunct="1">
              <a:lnSpc>
                <a:spcPct val="80000"/>
              </a:lnSpc>
              <a:buFontTx/>
              <a:buNone/>
              <a:defRPr/>
            </a:pPr>
            <a:r>
              <a:rPr lang="da-DK" altLang="en-US" sz="2600" b="1" dirty="0" smtClean="0">
                <a:latin typeface="Comic Sans MS" panose="030F0702030302020204" pitchFamily="66" charset="0"/>
              </a:rPr>
              <a:t> </a:t>
            </a:r>
          </a:p>
        </p:txBody>
      </p:sp>
    </p:spTree>
    <p:extLst>
      <p:ext uri="{BB962C8B-B14F-4D97-AF65-F5344CB8AC3E}">
        <p14:creationId xmlns:p14="http://schemas.microsoft.com/office/powerpoint/2010/main" val="3567115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337"/>
          </a:xfrm>
        </p:spPr>
        <p:txBody>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Børn og voksne i fælles leg</a:t>
            </a:r>
            <a:endPar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2403" name="Pladsholder til indhold 2"/>
          <p:cNvSpPr>
            <a:spLocks noGrp="1"/>
          </p:cNvSpPr>
          <p:nvPr>
            <p:ph idx="1"/>
          </p:nvPr>
        </p:nvSpPr>
        <p:spPr>
          <a:xfrm>
            <a:off x="323850" y="1196975"/>
            <a:ext cx="8496300" cy="6119813"/>
          </a:xfrm>
        </p:spPr>
        <p:txBody>
          <a:bodyPr/>
          <a:lstStyle/>
          <a:p>
            <a:r>
              <a:rPr lang="da-DK" altLang="da-DK" sz="2800" b="1" dirty="0" smtClean="0">
                <a:latin typeface="Calibri" panose="020F0502020204030204" pitchFamily="34" charset="0"/>
                <a:cs typeface="Calibri" panose="020F0502020204030204" pitchFamily="34" charset="0"/>
              </a:rPr>
              <a:t>Når pædagoger indgår i fælles leg med børnene ser det ud til, at to dimensioner styrkes:</a:t>
            </a:r>
          </a:p>
          <a:p>
            <a:pPr lvl="1"/>
            <a:r>
              <a:rPr lang="da-DK" altLang="da-DK" b="1" dirty="0" smtClean="0">
                <a:latin typeface="Calibri" panose="020F0502020204030204" pitchFamily="34" charset="0"/>
                <a:cs typeface="Calibri" panose="020F0502020204030204" pitchFamily="34" charset="0"/>
              </a:rPr>
              <a:t>Legen opnår </a:t>
            </a:r>
            <a:r>
              <a:rPr lang="da-DK" altLang="da-DK" b="1" dirty="0" smtClean="0">
                <a:solidFill>
                  <a:srgbClr val="FF0000"/>
                </a:solidFill>
                <a:latin typeface="Calibri" panose="020F0502020204030204" pitchFamily="34" charset="0"/>
                <a:cs typeface="Calibri" panose="020F0502020204030204" pitchFamily="34" charset="0"/>
              </a:rPr>
              <a:t>ny kvalitet </a:t>
            </a:r>
            <a:r>
              <a:rPr lang="da-DK" altLang="da-DK" b="1" dirty="0" smtClean="0">
                <a:latin typeface="Calibri" panose="020F0502020204030204" pitchFamily="34" charset="0"/>
                <a:cs typeface="Calibri" panose="020F0502020204030204" pitchFamily="34" charset="0"/>
              </a:rPr>
              <a:t>i form af både nyt og mere detaljerede indhold, styrkede relationer mellem børnene og øget interesse for legens form fx fokus på udførelsen af en legehandling </a:t>
            </a:r>
            <a:r>
              <a:rPr lang="da-DK" altLang="da-DK" sz="1900" b="1" dirty="0" smtClean="0">
                <a:latin typeface="Calibri" panose="020F0502020204030204" pitchFamily="34" charset="0"/>
                <a:cs typeface="Calibri" panose="020F0502020204030204" pitchFamily="34" charset="0"/>
              </a:rPr>
              <a:t>Broström, rammeleg; Gunilla Lindqvist, æstetisk leg; Merete Sørensen, Drama leg</a:t>
            </a:r>
          </a:p>
          <a:p>
            <a:pPr lvl="1"/>
            <a:r>
              <a:rPr lang="da-DK" altLang="da-DK" b="1" dirty="0" smtClean="0">
                <a:latin typeface="Calibri" panose="020F0502020204030204" pitchFamily="34" charset="0"/>
                <a:cs typeface="Calibri" panose="020F0502020204030204" pitchFamily="34" charset="0"/>
              </a:rPr>
              <a:t>Legen iværksætter en række udviklings- og </a:t>
            </a:r>
            <a:r>
              <a:rPr lang="da-DK" altLang="da-DK" b="1" dirty="0" smtClean="0">
                <a:solidFill>
                  <a:srgbClr val="FF0000"/>
                </a:solidFill>
                <a:latin typeface="Calibri" panose="020F0502020204030204" pitchFamily="34" charset="0"/>
                <a:cs typeface="Calibri" panose="020F0502020204030204" pitchFamily="34" charset="0"/>
              </a:rPr>
              <a:t>læringsprocesser, </a:t>
            </a:r>
            <a:r>
              <a:rPr lang="da-DK" altLang="da-DK" b="1" dirty="0" smtClean="0">
                <a:latin typeface="Calibri" panose="020F0502020204030204" pitchFamily="34" charset="0"/>
                <a:cs typeface="Calibri" panose="020F0502020204030204" pitchFamily="34" charset="0"/>
              </a:rPr>
              <a:t>fx bidrage til inklusion af isolerede børn, samt tilegnelse af faglig læring fx matematik, skrivning, læsning </a:t>
            </a:r>
            <a:r>
              <a:rPr lang="da-DK" altLang="da-DK" sz="2000" b="1" dirty="0" smtClean="0">
                <a:latin typeface="Calibri" panose="020F0502020204030204" pitchFamily="34" charset="0"/>
                <a:cs typeface="Calibri" panose="020F0502020204030204" pitchFamily="34" charset="0"/>
              </a:rPr>
              <a:t>Broström m.fl., dialogisk læsning; </a:t>
            </a:r>
            <a:r>
              <a:rPr lang="da-DK" altLang="da-DK" sz="2000" b="1" dirty="0" err="1" smtClean="0">
                <a:latin typeface="Calibri" panose="020F0502020204030204" pitchFamily="34" charset="0"/>
                <a:cs typeface="Calibri" panose="020F0502020204030204" pitchFamily="34" charset="0"/>
              </a:rPr>
              <a:t>Baumer</a:t>
            </a:r>
            <a:r>
              <a:rPr lang="da-DK" altLang="da-DK" sz="2000" b="1" dirty="0" smtClean="0">
                <a:latin typeface="Calibri" panose="020F0502020204030204" pitchFamily="34" charset="0"/>
                <a:cs typeface="Calibri" panose="020F0502020204030204" pitchFamily="34" charset="0"/>
              </a:rPr>
              <a:t> m.fl. Play </a:t>
            </a:r>
            <a:r>
              <a:rPr lang="da-DK" altLang="da-DK" sz="2000" b="1" dirty="0" err="1" smtClean="0">
                <a:latin typeface="Calibri" panose="020F0502020204030204" pitchFamily="34" charset="0"/>
                <a:cs typeface="Calibri" panose="020F0502020204030204" pitchFamily="34" charset="0"/>
              </a:rPr>
              <a:t>world</a:t>
            </a:r>
            <a:r>
              <a:rPr lang="da-DK" altLang="da-DK" sz="2000" b="1" dirty="0" smtClean="0">
                <a:latin typeface="Calibri" panose="020F0502020204030204" pitchFamily="34" charset="0"/>
                <a:cs typeface="Calibri" panose="020F0502020204030204" pitchFamily="34" charset="0"/>
              </a:rPr>
              <a:t>; James Christie, </a:t>
            </a:r>
            <a:r>
              <a:rPr lang="da-DK" altLang="da-DK" sz="2000" b="1" dirty="0" err="1" smtClean="0">
                <a:latin typeface="Calibri" panose="020F0502020204030204" pitchFamily="34" charset="0"/>
                <a:cs typeface="Calibri" panose="020F0502020204030204" pitchFamily="34" charset="0"/>
              </a:rPr>
              <a:t>literacy</a:t>
            </a:r>
            <a:r>
              <a:rPr lang="da-DK" altLang="da-DK" sz="2000" b="1" dirty="0" smtClean="0">
                <a:latin typeface="Calibri" panose="020F0502020204030204" pitchFamily="34" charset="0"/>
                <a:cs typeface="Calibri" panose="020F0502020204030204" pitchFamily="34" charset="0"/>
              </a:rPr>
              <a:t> props; van </a:t>
            </a:r>
            <a:r>
              <a:rPr lang="da-DK" altLang="da-DK" sz="2000" b="1" dirty="0" err="1" smtClean="0">
                <a:latin typeface="Calibri" panose="020F0502020204030204" pitchFamily="34" charset="0"/>
                <a:cs typeface="Calibri" panose="020F0502020204030204" pitchFamily="34" charset="0"/>
              </a:rPr>
              <a:t>Oers</a:t>
            </a:r>
            <a:r>
              <a:rPr lang="da-DK" altLang="da-DK" sz="2000" b="1" dirty="0" smtClean="0">
                <a:latin typeface="Calibri" panose="020F0502020204030204" pitchFamily="34" charset="0"/>
                <a:cs typeface="Calibri" panose="020F0502020204030204" pitchFamily="34" charset="0"/>
              </a:rPr>
              <a:t> matematiklæring </a:t>
            </a:r>
          </a:p>
          <a:p>
            <a:pPr lvl="2"/>
            <a:endParaRPr lang="da-DK" altLang="da-DK" b="1" dirty="0" smtClean="0"/>
          </a:p>
          <a:p>
            <a:pPr lvl="2"/>
            <a:endParaRPr lang="da-DK" altLang="da-DK" dirty="0" smtClean="0"/>
          </a:p>
        </p:txBody>
      </p:sp>
    </p:spTree>
    <p:extLst>
      <p:ext uri="{BB962C8B-B14F-4D97-AF65-F5344CB8AC3E}">
        <p14:creationId xmlns:p14="http://schemas.microsoft.com/office/powerpoint/2010/main" val="2776405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8913"/>
            <a:ext cx="7772400" cy="1228725"/>
          </a:xfrm>
        </p:spPr>
        <p:txBody>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Gunilla Lindqvist, </a:t>
            </a:r>
            <a:r>
              <a:rPr lang="da-DK"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Playworld</a:t>
            </a:r>
            <a:r>
              <a:rPr lang="da-DK"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da-DK"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4451" name="Pladsholder til indhold 3"/>
          <p:cNvPicPr>
            <a:picLocks noGrp="1" noChangeAspect="1"/>
          </p:cNvPicPr>
          <p:nvPr>
            <p:ph idx="1"/>
          </p:nvPr>
        </p:nvPicPr>
        <p:blipFill>
          <a:blip r:embed="rId3">
            <a:extLst>
              <a:ext uri="{28A0092B-C50C-407E-A947-70E740481C1C}">
                <a14:useLocalDpi xmlns:a14="http://schemas.microsoft.com/office/drawing/2010/main" val="0"/>
              </a:ext>
            </a:extLst>
          </a:blip>
          <a:srcRect l="10242" t="13850" r="10207" b="16145"/>
          <a:stretch>
            <a:fillRect/>
          </a:stretch>
        </p:blipFill>
        <p:spPr>
          <a:xfrm>
            <a:off x="4070350" y="3284538"/>
            <a:ext cx="4822825" cy="3182937"/>
          </a:xfrm>
        </p:spPr>
      </p:pic>
      <p:pic>
        <p:nvPicPr>
          <p:cNvPr id="104452" name="Billede 4"/>
          <p:cNvPicPr>
            <a:picLocks noChangeAspect="1"/>
          </p:cNvPicPr>
          <p:nvPr/>
        </p:nvPicPr>
        <p:blipFill>
          <a:blip r:embed="rId4">
            <a:extLst>
              <a:ext uri="{28A0092B-C50C-407E-A947-70E740481C1C}">
                <a14:useLocalDpi xmlns:a14="http://schemas.microsoft.com/office/drawing/2010/main" val="0"/>
              </a:ext>
            </a:extLst>
          </a:blip>
          <a:srcRect l="11853" t="8890" r="15053" b="12584"/>
          <a:stretch>
            <a:fillRect/>
          </a:stretch>
        </p:blipFill>
        <p:spPr bwMode="auto">
          <a:xfrm>
            <a:off x="323850" y="1417638"/>
            <a:ext cx="352425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kstfelt 5"/>
          <p:cNvSpPr txBox="1">
            <a:spLocks noChangeArrowheads="1"/>
          </p:cNvSpPr>
          <p:nvPr/>
        </p:nvSpPr>
        <p:spPr bwMode="auto">
          <a:xfrm>
            <a:off x="4211638" y="1417638"/>
            <a:ext cx="46085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a-DK" altLang="da-DK" sz="2400" b="1">
                <a:latin typeface="Calibri" panose="020F0502020204030204" pitchFamily="34" charset="0"/>
                <a:cs typeface="Calibri" panose="020F0502020204030204" pitchFamily="34" charset="0"/>
              </a:rPr>
              <a:t>Lindqvist 1996, Ballonfærd til Sydhavet, Murrorurorutti ön (Mururoa)</a:t>
            </a:r>
          </a:p>
          <a:p>
            <a:pPr>
              <a:spcBef>
                <a:spcPct val="0"/>
              </a:spcBef>
              <a:buFontTx/>
              <a:buNone/>
            </a:pPr>
            <a:endParaRPr lang="da-DK" altLang="da-DK" sz="900" b="1">
              <a:latin typeface="Calibri" panose="020F0502020204030204" pitchFamily="34" charset="0"/>
              <a:cs typeface="Calibri" panose="020F0502020204030204" pitchFamily="34" charset="0"/>
            </a:endParaRPr>
          </a:p>
          <a:p>
            <a:pPr>
              <a:spcBef>
                <a:spcPct val="0"/>
              </a:spcBef>
              <a:buFontTx/>
              <a:buNone/>
            </a:pPr>
            <a:r>
              <a:rPr lang="da-DK" altLang="da-DK" sz="2400" b="1">
                <a:latin typeface="Calibri" panose="020F0502020204030204" pitchFamily="34" charset="0"/>
                <a:cs typeface="Calibri" panose="020F0502020204030204" pitchFamily="34" charset="0"/>
              </a:rPr>
              <a:t>Lindqvist, 2002, Rejsen til Amerika</a:t>
            </a:r>
          </a:p>
        </p:txBody>
      </p:sp>
      <p:sp>
        <p:nvSpPr>
          <p:cNvPr id="104454" name="Tekstfelt 2"/>
          <p:cNvSpPr txBox="1">
            <a:spLocks noChangeArrowheads="1"/>
          </p:cNvSpPr>
          <p:nvPr/>
        </p:nvSpPr>
        <p:spPr bwMode="auto">
          <a:xfrm flipH="1">
            <a:off x="1042988" y="6308725"/>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a-DK" altLang="da-DK" sz="2800" b="1">
                <a:latin typeface="Calibri" panose="020F0502020204030204" pitchFamily="34" charset="0"/>
                <a:cs typeface="Calibri" panose="020F0502020204030204" pitchFamily="34" charset="0"/>
              </a:rPr>
              <a:t>Barnehage				Skole	</a:t>
            </a:r>
          </a:p>
        </p:txBody>
      </p:sp>
    </p:spTree>
    <p:extLst>
      <p:ext uri="{BB962C8B-B14F-4D97-AF65-F5344CB8AC3E}">
        <p14:creationId xmlns:p14="http://schemas.microsoft.com/office/powerpoint/2010/main" val="27041217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da-DK" altLang="en-US" b="1" smtClean="0">
                <a:solidFill>
                  <a:srgbClr val="FF0000"/>
                </a:solidFill>
                <a:latin typeface="Comic Sans MS" panose="030F0702030302020204" pitchFamily="66" charset="0"/>
              </a:rPr>
              <a:t>Begrebet ramme</a:t>
            </a:r>
          </a:p>
        </p:txBody>
      </p:sp>
      <p:sp>
        <p:nvSpPr>
          <p:cNvPr id="106499" name="Rectangle 3"/>
          <p:cNvSpPr>
            <a:spLocks noGrp="1" noChangeArrowheads="1"/>
          </p:cNvSpPr>
          <p:nvPr>
            <p:ph type="body" idx="1"/>
          </p:nvPr>
        </p:nvSpPr>
        <p:spPr>
          <a:xfrm>
            <a:off x="250825" y="1268413"/>
            <a:ext cx="8642350" cy="5329237"/>
          </a:xfrm>
        </p:spPr>
        <p:txBody>
          <a:bodyPr/>
          <a:lstStyle/>
          <a:p>
            <a:pPr eaLnBrk="1" hangingPunct="1"/>
            <a:endParaRPr lang="da-DK" altLang="en-US" b="1" smtClean="0">
              <a:latin typeface="Comic Sans MS" panose="030F0702030302020204" pitchFamily="66" charset="0"/>
            </a:endParaRPr>
          </a:p>
          <a:p>
            <a:pPr eaLnBrk="1" hangingPunct="1"/>
            <a:r>
              <a:rPr lang="da-DK" altLang="en-US" b="1" smtClean="0">
                <a:latin typeface="Comic Sans MS" panose="030F0702030302020204" pitchFamily="66" charset="0"/>
              </a:rPr>
              <a:t>En fælles ramme, en imaginær legesituation, konteksten</a:t>
            </a:r>
          </a:p>
          <a:p>
            <a:pPr eaLnBrk="1" hangingPunct="1"/>
            <a:r>
              <a:rPr lang="da-DK" altLang="en-US" b="1" smtClean="0">
                <a:latin typeface="Comic Sans MS" panose="030F0702030302020204" pitchFamily="66" charset="0"/>
              </a:rPr>
              <a:t>En psykologisk ramme der inkluderer og ekskluderer: hvad der er med i legen og hvad der ikke hører til</a:t>
            </a:r>
          </a:p>
          <a:p>
            <a:pPr eaLnBrk="1" hangingPunct="1"/>
            <a:endParaRPr lang="da-DK" altLang="en-US" b="1" smtClean="0">
              <a:latin typeface="Comic Sans MS" panose="030F0702030302020204" pitchFamily="66" charset="0"/>
            </a:endParaRPr>
          </a:p>
          <a:p>
            <a:pPr eaLnBrk="1" hangingPunct="1">
              <a:buFontTx/>
              <a:buNone/>
            </a:pPr>
            <a:r>
              <a:rPr lang="da-DK" altLang="en-US" sz="1800" b="1" smtClean="0">
                <a:latin typeface="Comic Sans MS" panose="030F0702030302020204" pitchFamily="66" charset="0"/>
              </a:rPr>
              <a:t>Bateson, 1972; Leontjev, 1977</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063"/>
            <a:ext cx="9753600" cy="709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p:cNvSpPr txBox="1">
            <a:spLocks noChangeArrowheads="1"/>
          </p:cNvSpPr>
          <p:nvPr/>
        </p:nvSpPr>
        <p:spPr bwMode="auto">
          <a:xfrm>
            <a:off x="5775325" y="3405188"/>
            <a:ext cx="3368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en-US" sz="2400" b="1">
                <a:latin typeface="Calibri" panose="020F0502020204030204" pitchFamily="34" charset="0"/>
              </a:rPr>
              <a:t>Rammeleg, playworld – Broström, 1995</a:t>
            </a:r>
          </a:p>
        </p:txBody>
      </p:sp>
    </p:spTree>
    <p:extLst>
      <p:ext uri="{BB962C8B-B14F-4D97-AF65-F5344CB8AC3E}">
        <p14:creationId xmlns:p14="http://schemas.microsoft.com/office/powerpoint/2010/main" val="3913680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rammeleg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34938"/>
            <a:ext cx="9144000"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6"/>
          <p:cNvSpPr txBox="1">
            <a:spLocks noChangeArrowheads="1"/>
          </p:cNvSpPr>
          <p:nvPr/>
        </p:nvSpPr>
        <p:spPr bwMode="auto">
          <a:xfrm>
            <a:off x="5703888" y="3238500"/>
            <a:ext cx="333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en-US" sz="2400" b="1">
                <a:latin typeface="Calibri" panose="020F0502020204030204" pitchFamily="34" charset="0"/>
              </a:rPr>
              <a:t>Playworld - hospital </a:t>
            </a:r>
          </a:p>
        </p:txBody>
      </p:sp>
    </p:spTree>
    <p:extLst>
      <p:ext uri="{BB962C8B-B14F-4D97-AF65-F5344CB8AC3E}">
        <p14:creationId xmlns:p14="http://schemas.microsoft.com/office/powerpoint/2010/main" val="3040676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11188" y="188912"/>
            <a:ext cx="7772400" cy="1151855"/>
          </a:xfrm>
        </p:spPr>
        <p:txBody>
          <a:bodyPr>
            <a:normAutofit fontScale="90000"/>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sz="4900"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Dannelse</a:t>
            </a: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r>
            <a:br>
              <a:rPr lang="da-DK" b="1" dirty="0">
                <a:effectLst>
                  <a:outerShdw blurRad="38100" dist="38100" dir="2700000" algn="tl">
                    <a:srgbClr val="C0C0C0"/>
                  </a:outerShdw>
                </a:effectLst>
                <a:latin typeface="Calibri" panose="020F0502020204030204" pitchFamily="34" charset="0"/>
                <a:cs typeface="Calibri" panose="020F0502020204030204" pitchFamily="34" charset="0"/>
              </a:rPr>
            </a:br>
            <a:endPar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27651" name="Rectangle 3"/>
          <p:cNvSpPr>
            <a:spLocks noGrp="1" noChangeArrowheads="1"/>
          </p:cNvSpPr>
          <p:nvPr>
            <p:ph type="body" idx="1"/>
          </p:nvPr>
        </p:nvSpPr>
        <p:spPr>
          <a:xfrm>
            <a:off x="467544" y="1448871"/>
            <a:ext cx="8496944" cy="5445224"/>
          </a:xfrm>
        </p:spPr>
        <p:txBody>
          <a:bodyPr>
            <a:normAutofit/>
          </a:bodyPr>
          <a:lstStyle/>
          <a:p>
            <a:pPr>
              <a:defRPr/>
            </a:pPr>
            <a:r>
              <a:rPr lang="da-DK" sz="3400" b="1" dirty="0" smtClean="0">
                <a:latin typeface="Calibri" panose="020F0502020204030204" pitchFamily="34" charset="0"/>
                <a:cs typeface="Calibri" panose="020F0502020204030204" pitchFamily="34" charset="0"/>
              </a:rPr>
              <a:t>Dannelse er </a:t>
            </a:r>
            <a:r>
              <a:rPr lang="da-DK" sz="3400" b="1" dirty="0" smtClean="0"/>
              <a:t>den </a:t>
            </a:r>
            <a:r>
              <a:rPr lang="da-DK" sz="3400" b="1" dirty="0"/>
              <a:t>højeste og mest afbalancerede udvikling af </a:t>
            </a:r>
            <a:r>
              <a:rPr lang="da-DK" sz="3400" b="1" dirty="0" smtClean="0"/>
              <a:t>mennesket</a:t>
            </a:r>
            <a:r>
              <a:rPr lang="da-DK" sz="3400" dirty="0"/>
              <a:t> </a:t>
            </a:r>
            <a:r>
              <a:rPr lang="da-DK" sz="3400" dirty="0" smtClean="0"/>
              <a:t>-</a:t>
            </a:r>
            <a:r>
              <a:rPr lang="da-DK" sz="3400" b="1" dirty="0" smtClean="0">
                <a:latin typeface="Calibri" panose="020F0502020204030204" pitchFamily="34" charset="0"/>
                <a:cs typeface="Calibri" panose="020F0502020204030204" pitchFamily="34" charset="0"/>
              </a:rPr>
              <a:t> en </a:t>
            </a:r>
            <a:r>
              <a:rPr lang="da-DK" sz="3400" b="1" dirty="0">
                <a:latin typeface="Calibri" panose="020F0502020204030204" pitchFamily="34" charset="0"/>
                <a:cs typeface="Calibri" panose="020F0502020204030204" pitchFamily="34" charset="0"/>
              </a:rPr>
              <a:t>alsidig, universel og harmonisk </a:t>
            </a:r>
            <a:r>
              <a:rPr lang="da-DK" sz="3400" b="1" dirty="0" smtClean="0">
                <a:latin typeface="Calibri" panose="020F0502020204030204" pitchFamily="34" charset="0"/>
                <a:cs typeface="Calibri" panose="020F0502020204030204" pitchFamily="34" charset="0"/>
              </a:rPr>
              <a:t>udvikling </a:t>
            </a:r>
            <a:r>
              <a:rPr lang="da-DK" sz="3400" b="1" dirty="0">
                <a:latin typeface="Calibri" panose="020F0502020204030204" pitchFamily="34" charset="0"/>
                <a:cs typeface="Calibri" panose="020F0502020204030204" pitchFamily="34" charset="0"/>
              </a:rPr>
              <a:t>af alle </a:t>
            </a:r>
            <a:r>
              <a:rPr lang="da-DK" sz="3400" b="1" dirty="0" smtClean="0">
                <a:latin typeface="Calibri" panose="020F0502020204030204" pitchFamily="34" charset="0"/>
                <a:cs typeface="Calibri" panose="020F0502020204030204" pitchFamily="34" charset="0"/>
              </a:rPr>
              <a:t>menneskelige kræfter</a:t>
            </a:r>
            <a:r>
              <a:rPr lang="da-DK" sz="3600" b="1" dirty="0" smtClean="0">
                <a:latin typeface="Calibri" panose="020F0502020204030204" pitchFamily="34" charset="0"/>
                <a:cs typeface="Calibri" panose="020F0502020204030204" pitchFamily="34" charset="0"/>
              </a:rPr>
              <a:t> </a:t>
            </a:r>
            <a:r>
              <a:rPr lang="da-DK" sz="2400" b="1" dirty="0" smtClean="0">
                <a:latin typeface="Calibri" panose="020F0502020204030204" pitchFamily="34" charset="0"/>
                <a:cs typeface="Calibri" panose="020F0502020204030204" pitchFamily="34" charset="0"/>
              </a:rPr>
              <a:t>Wilhelm von </a:t>
            </a:r>
            <a:r>
              <a:rPr lang="da-DK" sz="2400" b="1" dirty="0" err="1" smtClean="0">
                <a:latin typeface="Calibri" panose="020F0502020204030204" pitchFamily="34" charset="0"/>
                <a:cs typeface="Calibri" panose="020F0502020204030204" pitchFamily="34" charset="0"/>
              </a:rPr>
              <a:t>Humbold</a:t>
            </a:r>
            <a:r>
              <a:rPr lang="da-DK" sz="2400" b="1" dirty="0" smtClean="0">
                <a:latin typeface="Calibri" panose="020F0502020204030204" pitchFamily="34" charset="0"/>
                <a:cs typeface="Calibri" panose="020F0502020204030204" pitchFamily="34" charset="0"/>
              </a:rPr>
              <a:t> 1793</a:t>
            </a:r>
          </a:p>
          <a:p>
            <a:pPr marL="0" indent="0">
              <a:buFontTx/>
              <a:buNone/>
              <a:defRPr/>
            </a:pPr>
            <a:endParaRPr lang="da-DK" sz="800" b="1" dirty="0" smtClean="0">
              <a:latin typeface="Calibri" panose="020F0502020204030204" pitchFamily="34" charset="0"/>
              <a:cs typeface="Calibri" panose="020F0502020204030204" pitchFamily="34" charset="0"/>
            </a:endParaRPr>
          </a:p>
          <a:p>
            <a:pPr>
              <a:lnSpc>
                <a:spcPct val="80000"/>
              </a:lnSpc>
            </a:pPr>
            <a:r>
              <a:rPr lang="da-DK" altLang="da-DK" sz="3400" b="1" dirty="0" smtClean="0">
                <a:latin typeface="Calibri" panose="020F0502020204030204" pitchFamily="34" charset="0"/>
                <a:cs typeface="Calibri" panose="020F0502020204030204" pitchFamily="34" charset="0"/>
              </a:rPr>
              <a:t>Ikke instruktion, for det der </a:t>
            </a:r>
            <a:r>
              <a:rPr lang="da-DK" altLang="da-DK" sz="3400" b="1" dirty="0">
                <a:latin typeface="Calibri" panose="020F0502020204030204" pitchFamily="34" charset="0"/>
                <a:cs typeface="Calibri" panose="020F0502020204030204" pitchFamily="34" charset="0"/>
              </a:rPr>
              <a:t>klines på regner </a:t>
            </a:r>
            <a:r>
              <a:rPr lang="da-DK" altLang="da-DK" sz="3400" b="1" dirty="0" smtClean="0">
                <a:latin typeface="Calibri" panose="020F0502020204030204" pitchFamily="34" charset="0"/>
                <a:cs typeface="Calibri" panose="020F0502020204030204" pitchFamily="34" charset="0"/>
              </a:rPr>
              <a:t>af. </a:t>
            </a:r>
            <a:r>
              <a:rPr lang="da-DK" altLang="da-DK" sz="3400" b="1" i="1" dirty="0" smtClean="0">
                <a:latin typeface="Calibri" panose="020F0502020204030204" pitchFamily="34" charset="0"/>
                <a:cs typeface="Calibri" panose="020F0502020204030204" pitchFamily="34" charset="0"/>
              </a:rPr>
              <a:t>Dannelse</a:t>
            </a:r>
            <a:r>
              <a:rPr lang="da-DK" altLang="da-DK" sz="3400" b="1" dirty="0" smtClean="0">
                <a:latin typeface="Calibri" panose="020F0502020204030204" pitchFamily="34" charset="0"/>
                <a:cs typeface="Calibri" panose="020F0502020204030204" pitchFamily="34" charset="0"/>
              </a:rPr>
              <a:t> </a:t>
            </a:r>
            <a:r>
              <a:rPr lang="da-DK" altLang="da-DK" sz="3400" b="1" dirty="0">
                <a:latin typeface="Calibri" panose="020F0502020204030204" pitchFamily="34" charset="0"/>
                <a:cs typeface="Calibri" panose="020F0502020204030204" pitchFamily="34" charset="0"/>
              </a:rPr>
              <a:t>er at </a:t>
            </a:r>
            <a:r>
              <a:rPr lang="da-DK" altLang="da-DK" sz="3400" b="1" dirty="0" smtClean="0">
                <a:latin typeface="Calibri" panose="020F0502020204030204" pitchFamily="34" charset="0"/>
                <a:cs typeface="Calibri" panose="020F0502020204030204" pitchFamily="34" charset="0"/>
              </a:rPr>
              <a:t>vække </a:t>
            </a:r>
            <a:r>
              <a:rPr lang="da-DK" altLang="da-DK" sz="3400" b="1" dirty="0">
                <a:latin typeface="Calibri" panose="020F0502020204030204" pitchFamily="34" charset="0"/>
                <a:cs typeface="Calibri" panose="020F0502020204030204" pitchFamily="34" charset="0"/>
              </a:rPr>
              <a:t>liv, skærpe syn og kaste lys over livet og </a:t>
            </a:r>
            <a:r>
              <a:rPr lang="da-DK" altLang="da-DK" sz="3400" b="1" dirty="0" smtClean="0">
                <a:latin typeface="Calibri" panose="020F0502020204030204" pitchFamily="34" charset="0"/>
                <a:cs typeface="Calibri" panose="020F0502020204030204" pitchFamily="34" charset="0"/>
              </a:rPr>
              <a:t>erfaringerne</a:t>
            </a:r>
            <a:r>
              <a:rPr lang="da-DK" altLang="da-DK" b="1" dirty="0" smtClean="0">
                <a:latin typeface="Calibri" panose="020F0502020204030204" pitchFamily="34" charset="0"/>
                <a:cs typeface="Calibri" panose="020F0502020204030204" pitchFamily="34" charset="0"/>
              </a:rPr>
              <a:t>, </a:t>
            </a:r>
            <a:r>
              <a:rPr lang="da-DK" altLang="da-DK" sz="2400" b="1" dirty="0" smtClean="0">
                <a:latin typeface="Calibri" panose="020F0502020204030204" pitchFamily="34" charset="0"/>
                <a:cs typeface="Calibri" panose="020F0502020204030204" pitchFamily="34" charset="0"/>
              </a:rPr>
              <a:t>Chresten Kold 1850</a:t>
            </a:r>
            <a:endParaRPr lang="da-DK" altLang="da-DK" b="1" dirty="0" smtClean="0">
              <a:latin typeface="Calibri" panose="020F0502020204030204" pitchFamily="34" charset="0"/>
              <a:cs typeface="Calibri" panose="020F0502020204030204" pitchFamily="34" charset="0"/>
            </a:endParaRPr>
          </a:p>
          <a:p>
            <a:pPr>
              <a:lnSpc>
                <a:spcPct val="90000"/>
              </a:lnSpc>
              <a:defRPr/>
            </a:pPr>
            <a:r>
              <a:rPr lang="da-DK" sz="3400" b="1" dirty="0">
                <a:latin typeface="Calibri" panose="020F0502020204030204" pitchFamily="34" charset="0"/>
                <a:cs typeface="Calibri" panose="020F0502020204030204" pitchFamily="34" charset="0"/>
              </a:rPr>
              <a:t>Dannelse er den tilstand, hvor man kan overtage ansvar, </a:t>
            </a:r>
            <a:r>
              <a:rPr lang="da-DK" sz="2400" b="1" dirty="0">
                <a:latin typeface="Calibri" panose="020F0502020204030204" pitchFamily="34" charset="0"/>
                <a:cs typeface="Calibri" panose="020F0502020204030204" pitchFamily="34" charset="0"/>
              </a:rPr>
              <a:t>Eric </a:t>
            </a:r>
            <a:r>
              <a:rPr lang="da-DK" sz="2400" b="1" dirty="0" err="1">
                <a:latin typeface="Calibri" panose="020F0502020204030204" pitchFamily="34" charset="0"/>
                <a:cs typeface="Calibri" panose="020F0502020204030204" pitchFamily="34" charset="0"/>
              </a:rPr>
              <a:t>Weiniger</a:t>
            </a:r>
            <a:r>
              <a:rPr lang="da-DK" sz="2400" b="1" dirty="0">
                <a:latin typeface="Calibri" panose="020F0502020204030204" pitchFamily="34" charset="0"/>
                <a:cs typeface="Calibri" panose="020F0502020204030204" pitchFamily="34" charset="0"/>
              </a:rPr>
              <a:t> 1958</a:t>
            </a: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defRPr/>
            </a:pPr>
            <a:endParaRPr lang="da-DK" altLang="da-DK" sz="3600" b="1" dirty="0">
              <a:latin typeface="Calibri" panose="020F0502020204030204" pitchFamily="34" charset="0"/>
              <a:cs typeface="Calibri" panose="020F0502020204030204" pitchFamily="34" charset="0"/>
            </a:endParaRPr>
          </a:p>
          <a:p>
            <a:pPr>
              <a:lnSpc>
                <a:spcPct val="90000"/>
              </a:lnSpc>
              <a:defRPr/>
            </a:pPr>
            <a:endParaRPr lang="da-DK" altLang="da-DK" sz="3600" b="1" dirty="0" smtClean="0">
              <a:latin typeface="Calibri" panose="020F0502020204030204" pitchFamily="34" charset="0"/>
              <a:cs typeface="Calibri" panose="020F0502020204030204" pitchFamily="34" charset="0"/>
            </a:endParaRPr>
          </a:p>
          <a:p>
            <a:pPr>
              <a:lnSpc>
                <a:spcPct val="90000"/>
              </a:lnSpc>
              <a:buFontTx/>
              <a:buNone/>
              <a:defRPr/>
            </a:pPr>
            <a:endParaRPr lang="da-DK" altLang="da-DK" sz="1800" b="1" dirty="0" smtClean="0">
              <a:latin typeface="Comic Sans MS" panose="030F0702030302020204" pitchFamily="66" charset="0"/>
            </a:endParaRPr>
          </a:p>
        </p:txBody>
      </p:sp>
    </p:spTree>
    <p:extLst>
      <p:ext uri="{BB962C8B-B14F-4D97-AF65-F5344CB8AC3E}">
        <p14:creationId xmlns:p14="http://schemas.microsoft.com/office/powerpoint/2010/main" val="35094786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0" y="260350"/>
            <a:ext cx="9144000" cy="936625"/>
          </a:xfrm>
        </p:spPr>
        <p:txBody>
          <a:bodyPr/>
          <a:lstStyle/>
          <a:p>
            <a:pPr eaLnBrk="1" hangingPunct="1">
              <a:defRPr/>
            </a:pPr>
            <a:r>
              <a:rPr lang="da-DK" b="1" dirty="0" err="1" smtClean="0">
                <a:effectLst>
                  <a:outerShdw blurRad="38100" dist="38100" dir="2700000" algn="tl">
                    <a:srgbClr val="C0C0C0"/>
                  </a:outerShdw>
                </a:effectLst>
                <a:latin typeface="Calibri" panose="020F0502020204030204" pitchFamily="34" charset="0"/>
                <a:cs typeface="Calibri" panose="020F0502020204030204" pitchFamily="34" charset="0"/>
              </a:rPr>
              <a:t>Playworld</a:t>
            </a:r>
            <a:r>
              <a:rPr lang="da-DK" b="1" dirty="0">
                <a:effectLst>
                  <a:outerShdw blurRad="38100" dist="38100" dir="2700000" algn="tl">
                    <a:srgbClr val="C0C0C0"/>
                  </a:outerShdw>
                </a:effectLst>
                <a:latin typeface="Calibri" panose="020F0502020204030204" pitchFamily="34" charset="0"/>
                <a:cs typeface="Calibri" panose="020F0502020204030204" pitchFamily="34" charset="0"/>
              </a:rPr>
              <a:t> </a:t>
            </a:r>
            <a:r>
              <a:rPr lang="da-DK" b="1" dirty="0" err="1" smtClean="0">
                <a:effectLst>
                  <a:outerShdw blurRad="38100" dist="38100" dir="2700000" algn="tl">
                    <a:srgbClr val="C0C0C0"/>
                  </a:outerShdw>
                </a:effectLst>
                <a:latin typeface="Calibri" panose="020F0502020204030204" pitchFamily="34" charset="0"/>
                <a:cs typeface="Calibri" panose="020F0502020204030204" pitchFamily="34" charset="0"/>
              </a:rPr>
              <a:t>Narnia</a:t>
            </a: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t>
            </a:r>
            <a:r>
              <a:rPr lang="da-DK" b="1" dirty="0" err="1" smtClean="0">
                <a:effectLst>
                  <a:outerShdw blurRad="38100" dist="38100" dir="2700000" algn="tl">
                    <a:srgbClr val="C0C0C0"/>
                  </a:outerShdw>
                </a:effectLst>
                <a:latin typeface="Calibri" panose="020F0502020204030204" pitchFamily="34" charset="0"/>
                <a:cs typeface="Calibri" panose="020F0502020204030204" pitchFamily="34" charset="0"/>
              </a:rPr>
              <a:t>early</a:t>
            </a: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a:t>
            </a:r>
            <a:r>
              <a:rPr lang="da-DK" b="1" dirty="0" err="1" smtClean="0">
                <a:effectLst>
                  <a:outerShdw blurRad="38100" dist="38100" dir="2700000" algn="tl">
                    <a:srgbClr val="C0C0C0"/>
                  </a:outerShdw>
                </a:effectLst>
                <a:latin typeface="Calibri" panose="020F0502020204030204" pitchFamily="34" charset="0"/>
                <a:cs typeface="Calibri" panose="020F0502020204030204" pitchFamily="34" charset="0"/>
              </a:rPr>
              <a:t>literacy</a:t>
            </a: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 USA</a:t>
            </a:r>
          </a:p>
        </p:txBody>
      </p:sp>
      <p:sp>
        <p:nvSpPr>
          <p:cNvPr id="32771" name="Rectangle 3"/>
          <p:cNvSpPr>
            <a:spLocks noGrp="1" noChangeArrowheads="1"/>
          </p:cNvSpPr>
          <p:nvPr>
            <p:ph type="body" idx="1"/>
          </p:nvPr>
        </p:nvSpPr>
        <p:spPr>
          <a:xfrm>
            <a:off x="250825" y="1341438"/>
            <a:ext cx="8785225" cy="5516562"/>
          </a:xfrm>
        </p:spPr>
        <p:txBody>
          <a:bodyPr>
            <a:normAutofit fontScale="25000" lnSpcReduction="20000"/>
          </a:bodyPr>
          <a:lstStyle/>
          <a:p>
            <a:pPr marL="0" indent="0" eaLnBrk="1" hangingPunct="1">
              <a:buFontTx/>
              <a:buNone/>
              <a:defRPr/>
            </a:pPr>
            <a:endParaRPr lang="da-DK" sz="10400" b="1" dirty="0" smtClean="0">
              <a:latin typeface="Calibri" panose="020F0502020204030204" pitchFamily="34" charset="0"/>
              <a:cs typeface="Calibri" panose="020F0502020204030204" pitchFamily="34" charset="0"/>
            </a:endParaRPr>
          </a:p>
          <a:p>
            <a:pPr marL="0" indent="0" algn="just">
              <a:buFontTx/>
              <a:buNone/>
              <a:defRPr/>
            </a:pPr>
            <a:r>
              <a:rPr lang="da-DK" sz="10400" b="1" dirty="0">
                <a:latin typeface="Calibri" panose="020F0502020204030204" pitchFamily="34" charset="0"/>
                <a:cs typeface="Calibri" panose="020F0502020204030204" pitchFamily="34" charset="0"/>
              </a:rPr>
              <a:t>Sonja </a:t>
            </a:r>
            <a:r>
              <a:rPr lang="da-DK" sz="10400" b="1" dirty="0" err="1">
                <a:latin typeface="Calibri" panose="020F0502020204030204" pitchFamily="34" charset="0"/>
                <a:cs typeface="Calibri" panose="020F0502020204030204" pitchFamily="34" charset="0"/>
              </a:rPr>
              <a:t>Baumer</a:t>
            </a:r>
            <a:r>
              <a:rPr lang="da-DK" sz="10400" b="1" dirty="0">
                <a:latin typeface="Calibri" panose="020F0502020204030204" pitchFamily="34" charset="0"/>
                <a:cs typeface="Calibri" panose="020F0502020204030204" pitchFamily="34" charset="0"/>
              </a:rPr>
              <a:t> </a:t>
            </a:r>
            <a:r>
              <a:rPr lang="da-DK" sz="10400" b="1" dirty="0" smtClean="0">
                <a:latin typeface="Calibri" panose="020F0502020204030204" pitchFamily="34" charset="0"/>
                <a:cs typeface="Calibri" panose="020F0502020204030204" pitchFamily="34" charset="0"/>
              </a:rPr>
              <a:t>USA, 2000</a:t>
            </a:r>
          </a:p>
          <a:p>
            <a:pPr marL="0" indent="0" algn="just">
              <a:buFontTx/>
              <a:buNone/>
              <a:defRPr/>
            </a:pPr>
            <a:r>
              <a:rPr lang="da-DK" sz="10400" b="1" dirty="0">
                <a:latin typeface="Calibri" panose="020F0502020204030204" pitchFamily="34" charset="0"/>
                <a:cs typeface="Calibri" panose="020F0502020204030204" pitchFamily="34" charset="0"/>
              </a:rPr>
              <a:t>F</a:t>
            </a:r>
            <a:r>
              <a:rPr lang="da-DK" sz="10400" b="1" dirty="0" smtClean="0">
                <a:latin typeface="Calibri" panose="020F0502020204030204" pitchFamily="34" charset="0"/>
                <a:cs typeface="Calibri" panose="020F0502020204030204" pitchFamily="34" charset="0"/>
              </a:rPr>
              <a:t>ælles </a:t>
            </a:r>
            <a:r>
              <a:rPr lang="da-DK" sz="10400" b="1" dirty="0">
                <a:latin typeface="Calibri" panose="020F0502020204030204" pitchFamily="34" charset="0"/>
                <a:cs typeface="Calibri" panose="020F0502020204030204" pitchFamily="34" charset="0"/>
              </a:rPr>
              <a:t>læsning og leg  </a:t>
            </a:r>
            <a:r>
              <a:rPr lang="da-DK" sz="10400" b="1" dirty="0" smtClean="0">
                <a:latin typeface="Calibri" panose="020F0502020204030204" pitchFamily="34" charset="0"/>
                <a:cs typeface="Calibri" panose="020F0502020204030204" pitchFamily="34" charset="0"/>
              </a:rPr>
              <a:t>i </a:t>
            </a:r>
          </a:p>
          <a:p>
            <a:pPr marL="0" indent="0" algn="just">
              <a:buFontTx/>
              <a:buNone/>
              <a:defRPr/>
            </a:pPr>
            <a:r>
              <a:rPr lang="da-DK" sz="10400" b="1" dirty="0" smtClean="0">
                <a:latin typeface="Calibri" panose="020F0502020204030204" pitchFamily="34" charset="0"/>
                <a:cs typeface="Calibri" panose="020F0502020204030204" pitchFamily="34" charset="0"/>
              </a:rPr>
              <a:t>Børnehaveklasse</a:t>
            </a:r>
            <a:endParaRPr lang="da-DK" sz="10400" b="1" dirty="0">
              <a:latin typeface="Calibri" panose="020F0502020204030204" pitchFamily="34" charset="0"/>
              <a:cs typeface="Calibri" panose="020F0502020204030204" pitchFamily="34" charset="0"/>
            </a:endParaRPr>
          </a:p>
          <a:p>
            <a:pPr marL="0" indent="0" algn="just" eaLnBrk="1" hangingPunct="1">
              <a:buFontTx/>
              <a:buNone/>
              <a:defRPr/>
            </a:pPr>
            <a:endParaRPr lang="da-DK" sz="10400" b="1" i="1" dirty="0" smtClean="0">
              <a:latin typeface="Calibri" panose="020F0502020204030204" pitchFamily="34" charset="0"/>
              <a:cs typeface="Calibri" panose="020F0502020204030204" pitchFamily="34" charset="0"/>
            </a:endParaRPr>
          </a:p>
          <a:p>
            <a:pPr marL="0" indent="0" algn="just" eaLnBrk="1" hangingPunct="1">
              <a:buFontTx/>
              <a:buNone/>
              <a:defRPr/>
            </a:pPr>
            <a:r>
              <a:rPr lang="da-DK" sz="10400" b="1" i="1" dirty="0" smtClean="0">
                <a:latin typeface="Calibri" panose="020F0502020204030204" pitchFamily="34" charset="0"/>
                <a:cs typeface="Calibri" panose="020F0502020204030204" pitchFamily="34" charset="0"/>
              </a:rPr>
              <a:t>Play </a:t>
            </a:r>
            <a:r>
              <a:rPr lang="da-DK" sz="10400" b="1" i="1" dirty="0" err="1" smtClean="0">
                <a:latin typeface="Calibri" panose="020F0502020204030204" pitchFamily="34" charset="0"/>
                <a:cs typeface="Calibri" panose="020F0502020204030204" pitchFamily="34" charset="0"/>
              </a:rPr>
              <a:t>world</a:t>
            </a:r>
            <a:r>
              <a:rPr lang="da-DK" sz="10400" b="1" i="1" dirty="0" smtClean="0">
                <a:latin typeface="Calibri" panose="020F0502020204030204" pitchFamily="34" charset="0"/>
                <a:cs typeface="Calibri" panose="020F0502020204030204" pitchFamily="34" charset="0"/>
              </a:rPr>
              <a:t> baseret</a:t>
            </a:r>
          </a:p>
          <a:p>
            <a:pPr marL="0" indent="0" algn="just" eaLnBrk="1" hangingPunct="1">
              <a:buFontTx/>
              <a:buNone/>
              <a:defRPr/>
            </a:pPr>
            <a:r>
              <a:rPr lang="da-DK" sz="10400" b="1" i="1" dirty="0">
                <a:latin typeface="Calibri" panose="020F0502020204030204" pitchFamily="34" charset="0"/>
                <a:cs typeface="Calibri" panose="020F0502020204030204" pitchFamily="34" charset="0"/>
              </a:rPr>
              <a:t>p</a:t>
            </a:r>
            <a:r>
              <a:rPr lang="da-DK" sz="10400" b="1" i="1" dirty="0" smtClean="0">
                <a:latin typeface="Calibri" panose="020F0502020204030204" pitchFamily="34" charset="0"/>
                <a:cs typeface="Calibri" panose="020F0502020204030204" pitchFamily="34" charset="0"/>
              </a:rPr>
              <a:t>å C.S. Lewis: </a:t>
            </a:r>
            <a:r>
              <a:rPr lang="da-DK" sz="10400" b="1" i="1" dirty="0" err="1" smtClean="0">
                <a:latin typeface="Calibri" panose="020F0502020204030204" pitchFamily="34" charset="0"/>
                <a:cs typeface="Calibri" panose="020F0502020204030204" pitchFamily="34" charset="0"/>
              </a:rPr>
              <a:t>Narnia</a:t>
            </a:r>
            <a:r>
              <a:rPr lang="da-DK" sz="10400" b="1" i="1" dirty="0" smtClean="0">
                <a:latin typeface="Calibri" panose="020F0502020204030204" pitchFamily="34" charset="0"/>
                <a:cs typeface="Calibri" panose="020F0502020204030204" pitchFamily="34" charset="0"/>
              </a:rPr>
              <a:t>:  Løven</a:t>
            </a:r>
            <a:r>
              <a:rPr lang="da-DK" sz="10400" b="1" i="1" dirty="0">
                <a:latin typeface="Calibri" panose="020F0502020204030204" pitchFamily="34" charset="0"/>
                <a:cs typeface="Calibri" panose="020F0502020204030204" pitchFamily="34" charset="0"/>
              </a:rPr>
              <a:t>, </a:t>
            </a:r>
            <a:endParaRPr lang="da-DK" sz="10400" b="1" i="1" dirty="0" smtClean="0">
              <a:latin typeface="Calibri" panose="020F0502020204030204" pitchFamily="34" charset="0"/>
              <a:cs typeface="Calibri" panose="020F0502020204030204" pitchFamily="34" charset="0"/>
            </a:endParaRPr>
          </a:p>
          <a:p>
            <a:pPr marL="0" indent="0" algn="just" eaLnBrk="1" hangingPunct="1">
              <a:buFontTx/>
              <a:buNone/>
              <a:defRPr/>
            </a:pPr>
            <a:r>
              <a:rPr lang="da-DK" sz="10400" b="1" i="1" dirty="0" smtClean="0">
                <a:latin typeface="Calibri" panose="020F0502020204030204" pitchFamily="34" charset="0"/>
                <a:cs typeface="Calibri" panose="020F0502020204030204" pitchFamily="34" charset="0"/>
              </a:rPr>
              <a:t>heksen og Garderobeskabet</a:t>
            </a:r>
          </a:p>
          <a:p>
            <a:pPr marL="0" indent="0" eaLnBrk="1" hangingPunct="1">
              <a:buFontTx/>
              <a:buNone/>
              <a:defRPr/>
            </a:pPr>
            <a:endParaRPr lang="da-DK" sz="10400" b="1" dirty="0" smtClean="0">
              <a:latin typeface="Calibri" panose="020F0502020204030204" pitchFamily="34" charset="0"/>
              <a:cs typeface="Calibri" panose="020F0502020204030204" pitchFamily="34" charset="0"/>
            </a:endParaRPr>
          </a:p>
          <a:p>
            <a:pPr marL="0" indent="0" eaLnBrk="1" hangingPunct="1">
              <a:buFontTx/>
              <a:buNone/>
              <a:defRPr/>
            </a:pPr>
            <a:r>
              <a:rPr lang="da-DK" sz="10400" b="1" dirty="0" smtClean="0">
                <a:latin typeface="Calibri" panose="020F0502020204030204" pitchFamily="34" charset="0"/>
                <a:cs typeface="Calibri" panose="020F0502020204030204" pitchFamily="34" charset="0"/>
              </a:rPr>
              <a:t>Sprogtest, bedre en parallelklassen</a:t>
            </a:r>
          </a:p>
          <a:p>
            <a:pPr marL="0" indent="0" eaLnBrk="1" hangingPunct="1">
              <a:buFontTx/>
              <a:buNone/>
              <a:defRPr/>
            </a:pPr>
            <a:endParaRPr lang="da-DK" sz="10400" b="1" dirty="0">
              <a:latin typeface="Calibri" panose="020F0502020204030204" pitchFamily="34" charset="0"/>
              <a:cs typeface="Calibri" panose="020F0502020204030204" pitchFamily="34" charset="0"/>
            </a:endParaRPr>
          </a:p>
          <a:p>
            <a:pPr marL="0" indent="0" eaLnBrk="1" hangingPunct="1">
              <a:buFontTx/>
              <a:buNone/>
              <a:defRPr/>
            </a:pPr>
            <a:r>
              <a:rPr lang="da-DK" sz="8000" b="1" dirty="0" err="1" smtClean="0">
                <a:latin typeface="Calibri" panose="020F0502020204030204" pitchFamily="34" charset="0"/>
                <a:cs typeface="Calibri" panose="020F0502020204030204" pitchFamily="34" charset="0"/>
              </a:rPr>
              <a:t>Baumer</a:t>
            </a:r>
            <a:r>
              <a:rPr lang="da-DK" sz="8000" b="1" dirty="0">
                <a:latin typeface="Calibri" panose="020F0502020204030204" pitchFamily="34" charset="0"/>
                <a:cs typeface="Calibri" panose="020F0502020204030204" pitchFamily="34" charset="0"/>
              </a:rPr>
              <a:t>, Ferholt &amp; Lecusay, 2005</a:t>
            </a:r>
          </a:p>
          <a:p>
            <a:pPr eaLnBrk="1" hangingPunct="1">
              <a:defRPr/>
            </a:pPr>
            <a:endParaRPr lang="da-DK" sz="8000" b="1" dirty="0" smtClean="0">
              <a:latin typeface="Comic Sans MS" pitchFamily="66" charset="0"/>
            </a:endParaRPr>
          </a:p>
          <a:p>
            <a:pPr eaLnBrk="1" hangingPunct="1">
              <a:defRPr/>
            </a:pPr>
            <a:endParaRPr lang="da-DK" sz="2800" b="1" dirty="0" smtClean="0">
              <a:latin typeface="Comic Sans MS" pitchFamily="66" charset="0"/>
            </a:endParaRPr>
          </a:p>
          <a:p>
            <a:pPr eaLnBrk="1" hangingPunct="1">
              <a:defRPr/>
            </a:pPr>
            <a:endParaRPr lang="da-DK" sz="2800" b="1" dirty="0" smtClean="0">
              <a:latin typeface="Comic Sans MS" pitchFamily="66" charset="0"/>
            </a:endParaRPr>
          </a:p>
          <a:p>
            <a:pPr eaLnBrk="1" hangingPunct="1">
              <a:buFontTx/>
              <a:buNone/>
              <a:defRPr/>
            </a:pPr>
            <a:endParaRPr lang="da-DK" sz="3600" b="1" dirty="0" smtClean="0">
              <a:latin typeface="Comic Sans MS" pitchFamily="66" charset="0"/>
            </a:endParaRPr>
          </a:p>
          <a:p>
            <a:pPr algn="ctr" eaLnBrk="1" hangingPunct="1">
              <a:buFontTx/>
              <a:buNone/>
              <a:defRPr/>
            </a:pPr>
            <a:endParaRPr lang="da-DK" sz="3600" b="1" dirty="0" smtClean="0">
              <a:latin typeface="Comic Sans MS" pitchFamily="66" charset="0"/>
            </a:endParaRPr>
          </a:p>
        </p:txBody>
      </p:sp>
      <p:pic>
        <p:nvPicPr>
          <p:cNvPr id="110596" name="Picture 2" descr="the lion the witch and the wardr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341438"/>
            <a:ext cx="3535362"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4" descr="dra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988" y="4076700"/>
            <a:ext cx="353536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1462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4213" y="333375"/>
            <a:ext cx="7772400" cy="1150938"/>
          </a:xfrm>
        </p:spPr>
        <p:txBody>
          <a:bodyPr>
            <a:normAutofit fontScale="90000"/>
          </a:bodyPr>
          <a:lstStyle/>
          <a:p>
            <a:pPr eaLnBrk="1" hangingPunct="1">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Legeverden Skotøjsbutik. matematik</a:t>
            </a:r>
          </a:p>
        </p:txBody>
      </p:sp>
      <p:pic>
        <p:nvPicPr>
          <p:cNvPr id="112643" name="Pladsholder til indhold 4" descr="Matematik skobutik.jpg"/>
          <p:cNvPicPr>
            <a:picLocks noGrp="1" noChangeAspect="1"/>
          </p:cNvPicPr>
          <p:nvPr>
            <p:ph sz="half" idx="1"/>
          </p:nvPr>
        </p:nvPicPr>
        <p:blipFill>
          <a:blip r:embed="rId3">
            <a:extLst>
              <a:ext uri="{28A0092B-C50C-407E-A947-70E740481C1C}">
                <a14:useLocalDpi xmlns:a14="http://schemas.microsoft.com/office/drawing/2010/main" val="0"/>
              </a:ext>
            </a:extLst>
          </a:blip>
          <a:srcRect l="35922" t="31036" r="36159" b="28722"/>
          <a:stretch>
            <a:fillRect/>
          </a:stretch>
        </p:blipFill>
        <p:spPr>
          <a:xfrm>
            <a:off x="250825" y="1989138"/>
            <a:ext cx="4248150" cy="4329112"/>
          </a:xfrm>
        </p:spPr>
      </p:pic>
      <p:sp>
        <p:nvSpPr>
          <p:cNvPr id="23556" name="Pladsholder til indhold 3"/>
          <p:cNvSpPr>
            <a:spLocks noGrp="1"/>
          </p:cNvSpPr>
          <p:nvPr>
            <p:ph sz="half" idx="2"/>
          </p:nvPr>
        </p:nvSpPr>
        <p:spPr>
          <a:xfrm>
            <a:off x="4356100" y="1700213"/>
            <a:ext cx="4787900" cy="5522912"/>
          </a:xfrm>
        </p:spPr>
        <p:txBody>
          <a:bodyPr>
            <a:normAutofit fontScale="55000" lnSpcReduction="20000"/>
          </a:bodyPr>
          <a:lstStyle/>
          <a:p>
            <a:pPr>
              <a:defRPr/>
            </a:pPr>
            <a:r>
              <a:rPr lang="da-DK" altLang="en-US" sz="5100" b="1" dirty="0" smtClean="0">
                <a:latin typeface="Calibri" panose="020F0502020204030204" pitchFamily="34" charset="0"/>
                <a:cs typeface="Calibri" panose="020F0502020204030204" pitchFamily="34" charset="0"/>
              </a:rPr>
              <a:t>Indretter skobutikken </a:t>
            </a:r>
          </a:p>
          <a:p>
            <a:pPr lvl="1">
              <a:defRPr/>
            </a:pPr>
            <a:r>
              <a:rPr lang="da-DK" altLang="en-US" sz="5100" b="1" dirty="0" smtClean="0">
                <a:latin typeface="Calibri" panose="020F0502020204030204" pitchFamily="34" charset="0"/>
                <a:cs typeface="Calibri" panose="020F0502020204030204" pitchFamily="34" charset="0"/>
              </a:rPr>
              <a:t>disk, kasseapparat, lommeregner, skotøjsæsker, spejl osv.</a:t>
            </a:r>
          </a:p>
          <a:p>
            <a:pPr>
              <a:defRPr/>
            </a:pPr>
            <a:r>
              <a:rPr lang="da-DK" altLang="en-US" sz="5100" b="1" dirty="0" smtClean="0">
                <a:latin typeface="Calibri" panose="020F0502020204030204" pitchFamily="34" charset="0"/>
                <a:cs typeface="Calibri" panose="020F0502020204030204" pitchFamily="34" charset="0"/>
              </a:rPr>
              <a:t>Børn og voksne leger</a:t>
            </a:r>
          </a:p>
          <a:p>
            <a:pPr>
              <a:defRPr/>
            </a:pPr>
            <a:r>
              <a:rPr lang="da-DK" altLang="en-US" sz="5100" b="1" dirty="0" smtClean="0">
                <a:latin typeface="Calibri" panose="020F0502020204030204" pitchFamily="34" charset="0"/>
                <a:cs typeface="Calibri" panose="020F0502020204030204" pitchFamily="34" charset="0"/>
              </a:rPr>
              <a:t>Pædagogen udfordrer, NUZ fx Sko i æsker, hvordan ser vi hvad der er i?</a:t>
            </a:r>
          </a:p>
          <a:p>
            <a:pPr lvl="1">
              <a:defRPr/>
            </a:pPr>
            <a:r>
              <a:rPr lang="da-DK" altLang="en-US" sz="5100" b="1" dirty="0" smtClean="0">
                <a:latin typeface="Calibri" panose="020F0502020204030204" pitchFamily="34" charset="0"/>
                <a:cs typeface="Calibri" panose="020F0502020204030204" pitchFamily="34" charset="0"/>
              </a:rPr>
              <a:t>Mærke æskerne med M og P</a:t>
            </a:r>
          </a:p>
          <a:p>
            <a:pPr lvl="1">
              <a:defRPr/>
            </a:pPr>
            <a:r>
              <a:rPr lang="da-DK" altLang="en-US" sz="5100" b="1" dirty="0" smtClean="0">
                <a:latin typeface="Calibri" panose="020F0502020204030204" pitchFamily="34" charset="0"/>
                <a:cs typeface="Calibri" panose="020F0502020204030204" pitchFamily="34" charset="0"/>
              </a:rPr>
              <a:t>Tegne skolen</a:t>
            </a:r>
          </a:p>
          <a:p>
            <a:pPr lvl="1">
              <a:defRPr/>
            </a:pPr>
            <a:r>
              <a:rPr lang="da-DK" altLang="en-US" sz="5100" b="1" dirty="0" smtClean="0">
                <a:latin typeface="Calibri" panose="020F0502020204030204" pitchFamily="34" charset="0"/>
                <a:cs typeface="Calibri" panose="020F0502020204030204" pitchFamily="34" charset="0"/>
              </a:rPr>
              <a:t>Sætte stickers på</a:t>
            </a:r>
          </a:p>
          <a:p>
            <a:pPr lvl="1">
              <a:defRPr/>
            </a:pPr>
            <a:endParaRPr lang="da-DK" altLang="en-US" sz="3800" b="1" dirty="0" smtClean="0">
              <a:latin typeface="Comic Sans MS" pitchFamily="66" charset="0"/>
            </a:endParaRPr>
          </a:p>
          <a:p>
            <a:pPr>
              <a:defRPr/>
            </a:pPr>
            <a:endParaRPr lang="da-DK" altLang="en-US" dirty="0" smtClean="0"/>
          </a:p>
          <a:p>
            <a:pPr>
              <a:defRPr/>
            </a:pPr>
            <a:endParaRPr lang="da-DK" altLang="en-US" dirty="0" smtClean="0"/>
          </a:p>
          <a:p>
            <a:pPr>
              <a:defRPr/>
            </a:pPr>
            <a:endParaRPr lang="da-DK" altLang="en-US" dirty="0" smtClean="0"/>
          </a:p>
          <a:p>
            <a:pPr>
              <a:defRPr/>
            </a:pPr>
            <a:endParaRPr lang="da-DK" altLang="en-US" dirty="0" smtClean="0"/>
          </a:p>
          <a:p>
            <a:pPr>
              <a:defRPr/>
            </a:pPr>
            <a:endParaRPr lang="da-DK" altLang="en-US" dirty="0" smtClean="0"/>
          </a:p>
          <a:p>
            <a:pPr>
              <a:defRPr/>
            </a:pPr>
            <a:endParaRPr lang="da-DK" altLang="en-US" dirty="0" smtClean="0"/>
          </a:p>
          <a:p>
            <a:pPr>
              <a:defRPr/>
            </a:pPr>
            <a:endParaRPr lang="da-DK" altLang="en-US" sz="2000" b="1" dirty="0" smtClean="0">
              <a:latin typeface="Comic Sans MS" pitchFamily="66" charset="0"/>
            </a:endParaRPr>
          </a:p>
          <a:p>
            <a:pPr>
              <a:defRPr/>
            </a:pPr>
            <a:endParaRPr lang="da-DK" altLang="en-US" dirty="0" smtClean="0"/>
          </a:p>
        </p:txBody>
      </p:sp>
      <p:sp>
        <p:nvSpPr>
          <p:cNvPr id="112645" name="Tekstboks 4"/>
          <p:cNvSpPr txBox="1">
            <a:spLocks noChangeArrowheads="1"/>
          </p:cNvSpPr>
          <p:nvPr/>
        </p:nvSpPr>
        <p:spPr bwMode="auto">
          <a:xfrm>
            <a:off x="468313" y="6453188"/>
            <a:ext cx="24098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en-US" sz="2000" b="1">
                <a:latin typeface="Calibri" panose="020F0502020204030204" pitchFamily="34" charset="0"/>
                <a:cs typeface="Calibri" panose="020F0502020204030204" pitchFamily="34" charset="0"/>
              </a:rPr>
              <a:t>van Oers, 1996; 2008</a:t>
            </a:r>
          </a:p>
          <a:p>
            <a:pPr eaLnBrk="1" hangingPunct="1">
              <a:spcBef>
                <a:spcPct val="0"/>
              </a:spcBef>
              <a:buFontTx/>
              <a:buNone/>
            </a:pPr>
            <a:endParaRPr lang="da-DK" altLang="en-US" sz="2400">
              <a:latin typeface="Arial" panose="020B0604020202020204" pitchFamily="34" charset="0"/>
            </a:endParaRPr>
          </a:p>
        </p:txBody>
      </p:sp>
    </p:spTree>
    <p:extLst>
      <p:ext uri="{BB962C8B-B14F-4D97-AF65-F5344CB8AC3E}">
        <p14:creationId xmlns:p14="http://schemas.microsoft.com/office/powerpoint/2010/main" val="1579410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0"/>
            <a:ext cx="9144000" cy="836613"/>
          </a:xfrm>
        </p:spPr>
        <p:txBody>
          <a:bodyPr/>
          <a:lstStyle/>
          <a:p>
            <a:pPr eaLnBrk="1" hangingPunct="1">
              <a:defRPr/>
            </a:pPr>
            <a:r>
              <a:rPr lang="da-DK" sz="4000"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Matematiske kategorier i skotøjsbutikken</a:t>
            </a:r>
          </a:p>
        </p:txBody>
      </p:sp>
      <p:sp>
        <p:nvSpPr>
          <p:cNvPr id="24579" name="Rectangle 3"/>
          <p:cNvSpPr>
            <a:spLocks noGrp="1" noChangeArrowheads="1"/>
          </p:cNvSpPr>
          <p:nvPr>
            <p:ph idx="1"/>
          </p:nvPr>
        </p:nvSpPr>
        <p:spPr>
          <a:xfrm>
            <a:off x="457200" y="836613"/>
            <a:ext cx="8686800" cy="6021387"/>
          </a:xfrm>
        </p:spPr>
        <p:txBody>
          <a:bodyPr>
            <a:normAutofit lnSpcReduction="10000"/>
          </a:bodyPr>
          <a:lstStyle/>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Klassifikation (dette er mors sko)</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Rækkefølge (denne er større end den der)</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Tælle (gengiver en række af tal)</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En-til-en korrespondance (disse sko passer sammen)</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Måle (sammenligner sko i forhold til længde)</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Vurdere, bedømme (gætter på skonummer) </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Løse talproblemer (hvor meget er to gange 60 kr.?)</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Simpel regning (læg en til)</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Mængde begreber (de to her er et par)</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Hvordan tallene ser ud og hedder (bruger tallene)</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Orientere sig i rum og tid (hvem er først? Læg denne på toppen af stablen)</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Lave tabeller (jeg bruger P for </a:t>
            </a:r>
            <a:r>
              <a:rPr lang="da-DK" altLang="en-US" sz="2600" b="1" dirty="0" err="1" smtClean="0">
                <a:latin typeface="Calibri" panose="020F0502020204030204" pitchFamily="34" charset="0"/>
                <a:cs typeface="Calibri" panose="020F0502020204030204" pitchFamily="34" charset="0"/>
              </a:rPr>
              <a:t>Papa’s</a:t>
            </a:r>
            <a:r>
              <a:rPr lang="da-DK" altLang="en-US" sz="2600" b="1" dirty="0" smtClean="0">
                <a:latin typeface="Calibri" panose="020F0502020204030204" pitchFamily="34" charset="0"/>
                <a:cs typeface="Calibri" panose="020F0502020204030204" pitchFamily="34" charset="0"/>
              </a:rPr>
              <a:t> sko)</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Håndtere dimensioner (refererer til længde, højde)</a:t>
            </a:r>
          </a:p>
          <a:p>
            <a:pPr eaLnBrk="1" hangingPunct="1">
              <a:lnSpc>
                <a:spcPct val="90000"/>
              </a:lnSpc>
              <a:defRPr/>
            </a:pPr>
            <a:r>
              <a:rPr lang="da-DK" altLang="en-US" sz="2600" b="1" dirty="0" smtClean="0">
                <a:latin typeface="Calibri" panose="020F0502020204030204" pitchFamily="34" charset="0"/>
                <a:cs typeface="Calibri" panose="020F0502020204030204" pitchFamily="34" charset="0"/>
              </a:rPr>
              <a:t>Håndtere penge (hvor meget skal vi betale?)</a:t>
            </a:r>
          </a:p>
          <a:p>
            <a:pPr eaLnBrk="1" hangingPunct="1">
              <a:lnSpc>
                <a:spcPct val="90000"/>
              </a:lnSpc>
              <a:buFontTx/>
              <a:buNone/>
              <a:defRPr/>
            </a:pPr>
            <a:endParaRPr lang="da-DK" altLang="en-US" sz="2400" b="1" dirty="0" smtClean="0">
              <a:latin typeface="Comic Sans MS" pitchFamily="66" charset="0"/>
            </a:endParaRPr>
          </a:p>
        </p:txBody>
      </p:sp>
    </p:spTree>
    <p:extLst>
      <p:ext uri="{BB962C8B-B14F-4D97-AF65-F5344CB8AC3E}">
        <p14:creationId xmlns:p14="http://schemas.microsoft.com/office/powerpoint/2010/main" val="42230601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1640" y="404664"/>
            <a:ext cx="6368753" cy="3970318"/>
          </a:xfrm>
          <a:prstGeom prst="rect">
            <a:avLst/>
          </a:prstGeom>
          <a:noFill/>
        </p:spPr>
        <p:txBody>
          <a:bodyPr wrap="square" rtlCol="0">
            <a:spAutoFit/>
          </a:bodyPr>
          <a:lstStyle/>
          <a:p>
            <a:pPr algn="ctr"/>
            <a:r>
              <a:rPr lang="da-DK" sz="4000" b="1" dirty="0" smtClean="0"/>
              <a:t>12.45 – 13.40 </a:t>
            </a:r>
          </a:p>
          <a:p>
            <a:pPr algn="ctr"/>
            <a:r>
              <a:rPr lang="da-DK" sz="4400" b="1" dirty="0" smtClean="0">
                <a:solidFill>
                  <a:srgbClr val="FF0000"/>
                </a:solidFill>
              </a:rPr>
              <a:t>Pædagogen er didaktiker</a:t>
            </a:r>
          </a:p>
          <a:p>
            <a:pPr algn="ctr"/>
            <a:endParaRPr lang="da-DK" sz="4400" b="1" dirty="0">
              <a:solidFill>
                <a:srgbClr val="FF0000"/>
              </a:solidFill>
            </a:endParaRPr>
          </a:p>
          <a:p>
            <a:pPr algn="ctr"/>
            <a:endParaRPr lang="da-DK" sz="4400" b="1" dirty="0" smtClean="0">
              <a:solidFill>
                <a:srgbClr val="FF0000"/>
              </a:solidFill>
            </a:endParaRPr>
          </a:p>
          <a:p>
            <a:pPr algn="ctr"/>
            <a:r>
              <a:rPr lang="da-DK" sz="4000" b="1" dirty="0" smtClean="0"/>
              <a:t>Didaktik er </a:t>
            </a:r>
          </a:p>
          <a:p>
            <a:pPr algn="ctr"/>
            <a:r>
              <a:rPr lang="da-DK" sz="4000" b="1" dirty="0" smtClean="0"/>
              <a:t>”at ville noget med nogen”</a:t>
            </a:r>
            <a:endParaRPr lang="da-DK" sz="4000" b="1" dirty="0"/>
          </a:p>
        </p:txBody>
      </p:sp>
    </p:spTree>
    <p:extLst>
      <p:ext uri="{BB962C8B-B14F-4D97-AF65-F5344CB8AC3E}">
        <p14:creationId xmlns:p14="http://schemas.microsoft.com/office/powerpoint/2010/main" val="20274791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4213" y="0"/>
            <a:ext cx="8348662" cy="1340768"/>
          </a:xfrm>
        </p:spPr>
        <p:txBody>
          <a:bodyPr>
            <a:normAutofit/>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Didaktik</a:t>
            </a:r>
          </a:p>
        </p:txBody>
      </p:sp>
      <p:sp>
        <p:nvSpPr>
          <p:cNvPr id="6147" name="Rectangle 3"/>
          <p:cNvSpPr>
            <a:spLocks noGrp="1" noChangeArrowheads="1"/>
          </p:cNvSpPr>
          <p:nvPr>
            <p:ph type="body" idx="1"/>
          </p:nvPr>
        </p:nvSpPr>
        <p:spPr>
          <a:xfrm>
            <a:off x="684213" y="1340768"/>
            <a:ext cx="8064252" cy="5517231"/>
          </a:xfrm>
        </p:spPr>
        <p:txBody>
          <a:bodyPr>
            <a:normAutofit/>
          </a:bodyPr>
          <a:lstStyle/>
          <a:p>
            <a:pPr>
              <a:lnSpc>
                <a:spcPct val="90000"/>
              </a:lnSpc>
              <a:spcBef>
                <a:spcPct val="0"/>
              </a:spcBef>
            </a:pPr>
            <a:r>
              <a:rPr lang="da-DK" altLang="da-DK" b="1" dirty="0" smtClean="0">
                <a:latin typeface="Calibri" panose="020F0502020204030204" pitchFamily="34" charset="0"/>
                <a:cs typeface="Calibri" panose="020F0502020204030204" pitchFamily="34" charset="0"/>
              </a:rPr>
              <a:t>Didaktik (</a:t>
            </a:r>
            <a:r>
              <a:rPr lang="el-GR" altLang="da-DK" b="1" dirty="0" smtClean="0">
                <a:latin typeface="Calibri" panose="020F0502020204030204" pitchFamily="34" charset="0"/>
                <a:cs typeface="Calibri" panose="020F0502020204030204" pitchFamily="34" charset="0"/>
              </a:rPr>
              <a:t>διδάσκειν</a:t>
            </a:r>
            <a:r>
              <a:rPr lang="da-DK" altLang="da-DK" b="1" dirty="0" smtClean="0">
                <a:latin typeface="Calibri" panose="020F0502020204030204" pitchFamily="34" charset="0"/>
                <a:cs typeface="Calibri" panose="020F0502020204030204" pitchFamily="34" charset="0"/>
              </a:rPr>
              <a:t> </a:t>
            </a:r>
            <a:r>
              <a:rPr lang="da-DK" altLang="da-DK" dirty="0" smtClean="0">
                <a:latin typeface="Calibri" panose="020F0502020204030204" pitchFamily="34" charset="0"/>
                <a:cs typeface="Calibri" panose="020F0502020204030204" pitchFamily="34" charset="0"/>
              </a:rPr>
              <a:t>- </a:t>
            </a:r>
            <a:r>
              <a:rPr lang="da-DK" altLang="da-DK" b="1" dirty="0" err="1" smtClean="0">
                <a:latin typeface="Calibri" panose="020F0502020204030204" pitchFamily="34" charset="0"/>
                <a:cs typeface="Calibri" panose="020F0502020204030204" pitchFamily="34" charset="0"/>
              </a:rPr>
              <a:t>didaskein</a:t>
            </a:r>
            <a:r>
              <a:rPr lang="da-DK" altLang="da-DK" b="1" dirty="0" smtClean="0">
                <a:latin typeface="Calibri" panose="020F0502020204030204" pitchFamily="34" charset="0"/>
                <a:cs typeface="Calibri" panose="020F0502020204030204" pitchFamily="34" charset="0"/>
              </a:rPr>
              <a:t> græsk) betyder at undervise/lære – og at vise, ”at vise nogen noget” – udpege det vigtige</a:t>
            </a:r>
          </a:p>
          <a:p>
            <a:pPr marL="0" indent="0">
              <a:lnSpc>
                <a:spcPct val="90000"/>
              </a:lnSpc>
              <a:spcBef>
                <a:spcPct val="0"/>
              </a:spcBef>
              <a:buNone/>
            </a:pPr>
            <a:r>
              <a:rPr lang="da-DK" altLang="da-DK" sz="2400" b="1" dirty="0" err="1" smtClean="0">
                <a:latin typeface="Calibri" panose="020F0502020204030204" pitchFamily="34" charset="0"/>
                <a:cs typeface="Calibri" panose="020F0502020204030204" pitchFamily="34" charset="0"/>
              </a:rPr>
              <a:t>Künzli</a:t>
            </a:r>
            <a:r>
              <a:rPr lang="da-DK" altLang="da-DK" sz="2400" b="1" dirty="0" smtClean="0">
                <a:latin typeface="Calibri" panose="020F0502020204030204" pitchFamily="34" charset="0"/>
                <a:cs typeface="Calibri" panose="020F0502020204030204" pitchFamily="34" charset="0"/>
              </a:rPr>
              <a:t>, 1994, I: Uljens, red, 1997, s. 199</a:t>
            </a:r>
          </a:p>
          <a:p>
            <a:pPr>
              <a:lnSpc>
                <a:spcPct val="90000"/>
              </a:lnSpc>
              <a:spcBef>
                <a:spcPct val="0"/>
              </a:spcBef>
              <a:buFontTx/>
              <a:buNone/>
            </a:pPr>
            <a:r>
              <a:rPr lang="da-DK" altLang="da-DK" b="1" dirty="0" smtClean="0">
                <a:latin typeface="Calibri" panose="020F0502020204030204" pitchFamily="34" charset="0"/>
                <a:cs typeface="Calibri" panose="020F0502020204030204" pitchFamily="34" charset="0"/>
              </a:rPr>
              <a:t>	</a:t>
            </a:r>
          </a:p>
          <a:p>
            <a:pPr>
              <a:lnSpc>
                <a:spcPct val="90000"/>
              </a:lnSpc>
            </a:pPr>
            <a:r>
              <a:rPr lang="da-DK" altLang="da-DK" b="1" dirty="0" smtClean="0">
                <a:latin typeface="Calibri" panose="020F0502020204030204" pitchFamily="34" charset="0"/>
                <a:cs typeface="Calibri" panose="020F0502020204030204" pitchFamily="34" charset="0"/>
              </a:rPr>
              <a:t>Didaktik er </a:t>
            </a:r>
            <a:r>
              <a:rPr lang="da-DK" altLang="da-DK" b="1" u="sng" dirty="0" smtClean="0">
                <a:latin typeface="Calibri" panose="020F0502020204030204" pitchFamily="34" charset="0"/>
                <a:cs typeface="Calibri" panose="020F0502020204030204" pitchFamily="34" charset="0"/>
              </a:rPr>
              <a:t>teori</a:t>
            </a:r>
            <a:r>
              <a:rPr lang="da-DK" altLang="da-DK" b="1" dirty="0" smtClean="0">
                <a:latin typeface="Calibri" panose="020F0502020204030204" pitchFamily="34" charset="0"/>
                <a:cs typeface="Calibri" panose="020F0502020204030204" pitchFamily="34" charset="0"/>
              </a:rPr>
              <a:t> om planlægning</a:t>
            </a:r>
          </a:p>
          <a:p>
            <a:pPr>
              <a:lnSpc>
                <a:spcPct val="90000"/>
              </a:lnSpc>
            </a:pPr>
            <a:endParaRPr lang="da-DK" altLang="da-DK" sz="1000" b="1" dirty="0" smtClean="0">
              <a:latin typeface="Calibri" panose="020F0502020204030204" pitchFamily="34" charset="0"/>
              <a:cs typeface="Calibri" panose="020F0502020204030204" pitchFamily="34" charset="0"/>
            </a:endParaRPr>
          </a:p>
          <a:p>
            <a:pPr>
              <a:lnSpc>
                <a:spcPct val="90000"/>
              </a:lnSpc>
            </a:pPr>
            <a:r>
              <a:rPr lang="da-DK" altLang="da-DK" b="1" dirty="0" smtClean="0">
                <a:latin typeface="Calibri" panose="020F0502020204030204" pitchFamily="34" charset="0"/>
                <a:cs typeface="Calibri" panose="020F0502020204030204" pitchFamily="34" charset="0"/>
              </a:rPr>
              <a:t>Den </a:t>
            </a:r>
            <a:r>
              <a:rPr lang="da-DK" altLang="da-DK" b="1" u="sng" dirty="0" smtClean="0">
                <a:latin typeface="Calibri" panose="020F0502020204030204" pitchFamily="34" charset="0"/>
                <a:cs typeface="Calibri" panose="020F0502020204030204" pitchFamily="34" charset="0"/>
              </a:rPr>
              <a:t>didaktiske</a:t>
            </a:r>
            <a:r>
              <a:rPr lang="da-DK" altLang="da-DK" b="1" dirty="0" smtClean="0">
                <a:latin typeface="Calibri" panose="020F0502020204030204" pitchFamily="34" charset="0"/>
                <a:cs typeface="Calibri" panose="020F0502020204030204" pitchFamily="34" charset="0"/>
              </a:rPr>
              <a:t> refleksion står centralt som det vigtigste redskab for at nå frem til en plan for den pædagogiske praksis </a:t>
            </a:r>
          </a:p>
          <a:p>
            <a:pPr marL="457200" lvl="1" indent="0">
              <a:lnSpc>
                <a:spcPct val="90000"/>
              </a:lnSpc>
              <a:buNone/>
            </a:pPr>
            <a:r>
              <a:rPr lang="da-DK" altLang="da-DK" sz="3200" b="1" dirty="0" smtClean="0">
                <a:latin typeface="Calibri" panose="020F0502020204030204" pitchFamily="34" charset="0"/>
                <a:cs typeface="Calibri" panose="020F0502020204030204" pitchFamily="34" charset="0"/>
              </a:rPr>
              <a:t>– ofte beskrevet i en pædagogisk læreplan = </a:t>
            </a:r>
            <a:r>
              <a:rPr lang="da-DK" altLang="da-DK" sz="3200" b="1" u="sng" dirty="0" smtClean="0">
                <a:latin typeface="Calibri" panose="020F0502020204030204" pitchFamily="34" charset="0"/>
                <a:cs typeface="Calibri" panose="020F0502020204030204" pitchFamily="34" charset="0"/>
              </a:rPr>
              <a:t>curriculum</a:t>
            </a:r>
            <a:endParaRPr lang="da-DK" altLang="da-DK" sz="3200" b="1" dirty="0" smtClean="0">
              <a:latin typeface="Calibri" panose="020F0502020204030204" pitchFamily="34" charset="0"/>
              <a:cs typeface="Calibri" panose="020F0502020204030204" pitchFamily="34" charset="0"/>
            </a:endParaRPr>
          </a:p>
          <a:p>
            <a:pPr>
              <a:lnSpc>
                <a:spcPct val="90000"/>
              </a:lnSpc>
              <a:buFontTx/>
              <a:buNone/>
            </a:pPr>
            <a:endParaRPr lang="da-DK" altLang="da-DK" b="1" dirty="0" smtClean="0">
              <a:latin typeface="Comic Sans MS" panose="030F0702030302020204" pitchFamily="66" charset="0"/>
            </a:endParaRPr>
          </a:p>
          <a:p>
            <a:pPr>
              <a:lnSpc>
                <a:spcPct val="90000"/>
              </a:lnSpc>
              <a:buFontTx/>
              <a:buNone/>
            </a:pPr>
            <a:endParaRPr lang="da-DK" altLang="da-DK" b="1" dirty="0" smtClean="0">
              <a:latin typeface="Comic Sans MS" panose="030F0702030302020204" pitchFamily="66" charset="0"/>
            </a:endParaRPr>
          </a:p>
          <a:p>
            <a:pPr>
              <a:lnSpc>
                <a:spcPct val="90000"/>
              </a:lnSpc>
              <a:buFontTx/>
              <a:buNone/>
            </a:pPr>
            <a:endParaRPr lang="da-DK" altLang="da-DK" sz="2000" b="1" dirty="0" smtClean="0">
              <a:latin typeface="Comic Sans MS" panose="030F0702030302020204" pitchFamily="66" charset="0"/>
            </a:endParaRPr>
          </a:p>
        </p:txBody>
      </p:sp>
    </p:spTree>
    <p:extLst>
      <p:ext uri="{BB962C8B-B14F-4D97-AF65-F5344CB8AC3E}">
        <p14:creationId xmlns:p14="http://schemas.microsoft.com/office/powerpoint/2010/main" val="21620585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0" y="0"/>
            <a:ext cx="9144000" cy="908050"/>
          </a:xfrm>
        </p:spPr>
        <p:txBody>
          <a:bodyPr>
            <a:normAutofit/>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Dannelses-didaktik</a:t>
            </a:r>
          </a:p>
        </p:txBody>
      </p:sp>
      <p:sp>
        <p:nvSpPr>
          <p:cNvPr id="7171" name="Rectangle 3"/>
          <p:cNvSpPr>
            <a:spLocks noGrp="1" noChangeArrowheads="1"/>
          </p:cNvSpPr>
          <p:nvPr>
            <p:ph sz="half" idx="1"/>
          </p:nvPr>
        </p:nvSpPr>
        <p:spPr>
          <a:xfrm>
            <a:off x="0" y="1052513"/>
            <a:ext cx="5651500" cy="5616575"/>
          </a:xfrm>
        </p:spPr>
        <p:txBody>
          <a:bodyPr>
            <a:normAutofit lnSpcReduction="10000"/>
          </a:bodyPr>
          <a:lstStyle/>
          <a:p>
            <a:pPr>
              <a:buFontTx/>
              <a:buNone/>
            </a:pPr>
            <a:r>
              <a:rPr lang="da-DK" altLang="da-DK" sz="2400" b="1" dirty="0" smtClean="0">
                <a:latin typeface="Comic Sans MS" panose="030F0702030302020204" pitchFamily="66" charset="0"/>
              </a:rPr>
              <a:t>	</a:t>
            </a:r>
            <a:r>
              <a:rPr lang="da-DK" altLang="da-DK" sz="3200" b="1" dirty="0" smtClean="0">
                <a:latin typeface="Calibri" panose="020F0502020204030204" pitchFamily="34" charset="0"/>
                <a:cs typeface="Calibri" panose="020F0502020204030204" pitchFamily="34" charset="0"/>
              </a:rPr>
              <a:t>Refleksion og begrundede valg vedr. dannelsens indhold - både mht. dannelse, demokrati, faglig indsigt, planlægning af praksis og analyse af læreprocesser</a:t>
            </a:r>
            <a:endParaRPr lang="da-DK" altLang="da-DK" sz="1800" b="1" dirty="0" smtClean="0">
              <a:latin typeface="Calibri" panose="020F0502020204030204" pitchFamily="34" charset="0"/>
              <a:cs typeface="Calibri" panose="020F0502020204030204" pitchFamily="34" charset="0"/>
            </a:endParaRPr>
          </a:p>
        </p:txBody>
      </p:sp>
      <p:sp>
        <p:nvSpPr>
          <p:cNvPr id="7172" name="Pladsholder til indhold 3"/>
          <p:cNvSpPr>
            <a:spLocks noGrp="1"/>
          </p:cNvSpPr>
          <p:nvPr>
            <p:ph sz="half" idx="2"/>
          </p:nvPr>
        </p:nvSpPr>
        <p:spPr>
          <a:xfrm>
            <a:off x="5435600" y="1052513"/>
            <a:ext cx="3708400" cy="5472112"/>
          </a:xfrm>
        </p:spPr>
        <p:txBody>
          <a:bodyPr>
            <a:normAutofit lnSpcReduction="10000"/>
          </a:bodyPr>
          <a:lstStyle/>
          <a:p>
            <a:pPr>
              <a:lnSpc>
                <a:spcPct val="90000"/>
              </a:lnSpc>
              <a:buFontTx/>
              <a:buNone/>
            </a:pPr>
            <a:r>
              <a:rPr lang="da-DK" altLang="da-DK" sz="3200" b="1" dirty="0" smtClean="0">
                <a:latin typeface="Calibri" panose="020F0502020204030204" pitchFamily="34" charset="0"/>
                <a:cs typeface="Calibri" panose="020F0502020204030204" pitchFamily="34" charset="0"/>
              </a:rPr>
              <a:t>	Teorier og begreber, der angår alle former for intentionel og reflekteret (omsorg) opdragelse og undervisning, samt de læringsprocesser, der finder sted</a:t>
            </a:r>
          </a:p>
          <a:p>
            <a:pPr>
              <a:lnSpc>
                <a:spcPct val="90000"/>
              </a:lnSpc>
              <a:buFontTx/>
              <a:buNone/>
            </a:pPr>
            <a:endParaRPr lang="da-DK" altLang="da-DK" sz="2400" b="1" dirty="0" smtClean="0">
              <a:latin typeface="Calibri" panose="020F0502020204030204" pitchFamily="34" charset="0"/>
              <a:cs typeface="Calibri" panose="020F0502020204030204" pitchFamily="34" charset="0"/>
            </a:endParaRPr>
          </a:p>
          <a:p>
            <a:pPr>
              <a:lnSpc>
                <a:spcPct val="90000"/>
              </a:lnSpc>
              <a:buFontTx/>
              <a:buNone/>
            </a:pPr>
            <a:r>
              <a:rPr lang="da-DK" altLang="da-DK" sz="2400" b="1" dirty="0" smtClean="0">
                <a:latin typeface="Calibri" panose="020F0502020204030204" pitchFamily="34" charset="0"/>
                <a:cs typeface="Calibri" panose="020F0502020204030204" pitchFamily="34" charset="0"/>
              </a:rPr>
              <a:t>Wolfgang </a:t>
            </a:r>
            <a:r>
              <a:rPr lang="da-DK" altLang="da-DK" sz="2400" b="1" dirty="0" err="1" smtClean="0">
                <a:latin typeface="Calibri" panose="020F0502020204030204" pitchFamily="34" charset="0"/>
                <a:cs typeface="Calibri" panose="020F0502020204030204" pitchFamily="34" charset="0"/>
              </a:rPr>
              <a:t>Klafki</a:t>
            </a:r>
            <a:r>
              <a:rPr lang="da-DK" altLang="da-DK" sz="2400" b="1" dirty="0" smtClean="0">
                <a:latin typeface="Calibri" panose="020F0502020204030204" pitchFamily="34" charset="0"/>
                <a:cs typeface="Calibri" panose="020F0502020204030204" pitchFamily="34" charset="0"/>
              </a:rPr>
              <a:t>, 2001</a:t>
            </a:r>
          </a:p>
          <a:p>
            <a:pPr>
              <a:lnSpc>
                <a:spcPct val="90000"/>
              </a:lnSpc>
              <a:buFontTx/>
              <a:buNone/>
            </a:pPr>
            <a:r>
              <a:rPr lang="da-DK" altLang="da-DK" sz="1800" b="1" dirty="0" smtClean="0">
                <a:latin typeface="Comic Sans MS" panose="030F0702030302020204" pitchFamily="66" charset="0"/>
              </a:rPr>
              <a:t> </a:t>
            </a:r>
          </a:p>
        </p:txBody>
      </p:sp>
      <p:pic>
        <p:nvPicPr>
          <p:cNvPr id="7173" name="Billede 5" descr="[Billede af forfatte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60800"/>
            <a:ext cx="19542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Billed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2075" y="3824288"/>
            <a:ext cx="27146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kstboks 1"/>
          <p:cNvSpPr txBox="1">
            <a:spLocks noChangeArrowheads="1"/>
          </p:cNvSpPr>
          <p:nvPr/>
        </p:nvSpPr>
        <p:spPr bwMode="auto">
          <a:xfrm>
            <a:off x="115888" y="6303963"/>
            <a:ext cx="8404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a-DK" altLang="da-DK" b="1" dirty="0">
                <a:latin typeface="+mn-lt"/>
              </a:rPr>
              <a:t>Karsten Schnack     Wolfgang </a:t>
            </a:r>
            <a:r>
              <a:rPr lang="da-DK" altLang="da-DK" b="1" dirty="0" err="1">
                <a:latin typeface="+mn-lt"/>
              </a:rPr>
              <a:t>Klafki</a:t>
            </a:r>
            <a:endParaRPr lang="da-DK" altLang="da-DK" sz="2000" b="1" dirty="0">
              <a:latin typeface="+mn-lt"/>
            </a:endParaRPr>
          </a:p>
          <a:p>
            <a:endParaRPr lang="da-DK" altLang="da-DK" b="1" dirty="0"/>
          </a:p>
        </p:txBody>
      </p:sp>
    </p:spTree>
    <p:extLst>
      <p:ext uri="{BB962C8B-B14F-4D97-AF65-F5344CB8AC3E}">
        <p14:creationId xmlns:p14="http://schemas.microsoft.com/office/powerpoint/2010/main" val="268697020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116632"/>
            <a:ext cx="9144000" cy="850106"/>
          </a:xfrm>
        </p:spPr>
        <p:txBody>
          <a:bodyPr>
            <a:normAutofit fontScale="90000"/>
          </a:bodyPr>
          <a:lstStyle/>
          <a:p>
            <a:pPr>
              <a:defRPr/>
            </a:pPr>
            <a:r>
              <a:rPr lang="da-DK" sz="3600" b="1" dirty="0" smtClean="0">
                <a:solidFill>
                  <a:srgbClr val="FF0000"/>
                </a:solidFill>
                <a:effectLst>
                  <a:outerShdw blurRad="38100" dist="38100" dir="2700000" algn="tl">
                    <a:srgbClr val="C0C0C0"/>
                  </a:outerShdw>
                </a:effectLst>
                <a:latin typeface="Comic Sans MS" pitchFamily="66" charset="0"/>
              </a:rPr>
              <a:t/>
            </a:r>
            <a:br>
              <a:rPr lang="da-DK" sz="3600" b="1" dirty="0" smtClean="0">
                <a:solidFill>
                  <a:srgbClr val="FF0000"/>
                </a:solidFill>
                <a:effectLst>
                  <a:outerShdw blurRad="38100" dist="38100" dir="2700000" algn="tl">
                    <a:srgbClr val="C0C0C0"/>
                  </a:outerShdw>
                </a:effectLst>
                <a:latin typeface="Comic Sans MS" pitchFamily="66" charset="0"/>
              </a:rPr>
            </a:br>
            <a:r>
              <a:rPr lang="da-DK" sz="4900" b="1" dirty="0" smtClean="0">
                <a:effectLst>
                  <a:outerShdw blurRad="38100" dist="38100" dir="2700000" algn="tl">
                    <a:srgbClr val="C0C0C0"/>
                  </a:outerShdw>
                </a:effectLst>
                <a:latin typeface="Calibri" panose="020F0502020204030204" pitchFamily="34" charset="0"/>
                <a:cs typeface="Calibri" panose="020F0502020204030204" pitchFamily="34" charset="0"/>
              </a:rPr>
              <a:t>Didaktik er teori om planlægning</a:t>
            </a:r>
            <a:br>
              <a:rPr lang="da-DK" sz="4900" b="1" dirty="0" smtClean="0">
                <a:effectLst>
                  <a:outerShdw blurRad="38100" dist="38100" dir="2700000" algn="tl">
                    <a:srgbClr val="C0C0C0"/>
                  </a:outerShdw>
                </a:effectLst>
                <a:latin typeface="Calibri" panose="020F0502020204030204" pitchFamily="34" charset="0"/>
                <a:cs typeface="Calibri" panose="020F0502020204030204" pitchFamily="34" charset="0"/>
              </a:rPr>
            </a:br>
            <a:r>
              <a:rPr lang="da-DK" sz="3100" b="1" dirty="0">
                <a:latin typeface="Calibri" panose="020F0502020204030204" pitchFamily="34" charset="0"/>
                <a:cs typeface="Calibri" panose="020F0502020204030204" pitchFamily="34" charset="0"/>
              </a:rPr>
              <a:t>’Livet forstås baglæns, men må leves forlæns’ - Kirkegaard</a:t>
            </a:r>
            <a:br>
              <a:rPr lang="da-DK" sz="3100" b="1" dirty="0">
                <a:latin typeface="Calibri" panose="020F0502020204030204" pitchFamily="34" charset="0"/>
                <a:cs typeface="Calibri" panose="020F0502020204030204" pitchFamily="34" charset="0"/>
              </a:rPr>
            </a:br>
            <a:endParaRPr lang="da-DK" sz="3100" b="1" dirty="0" smtClean="0">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26627" name="Rectangle 3"/>
          <p:cNvSpPr>
            <a:spLocks noGrp="1" noChangeArrowheads="1"/>
          </p:cNvSpPr>
          <p:nvPr>
            <p:ph sz="half" idx="1"/>
          </p:nvPr>
        </p:nvSpPr>
        <p:spPr>
          <a:xfrm>
            <a:off x="107504" y="1196752"/>
            <a:ext cx="4608512" cy="5661248"/>
          </a:xfrm>
        </p:spPr>
        <p:txBody>
          <a:bodyPr>
            <a:normAutofit fontScale="92500" lnSpcReduction="10000"/>
          </a:bodyPr>
          <a:lstStyle/>
          <a:p>
            <a:r>
              <a:rPr lang="da-DK" altLang="en-US" b="1" dirty="0" smtClean="0">
                <a:latin typeface="Calibri" panose="020F0502020204030204" pitchFamily="34" charset="0"/>
                <a:cs typeface="Calibri" panose="020F0502020204030204" pitchFamily="34" charset="0"/>
              </a:rPr>
              <a:t>To planlægningsstrategier der begge kræver </a:t>
            </a:r>
            <a:r>
              <a:rPr lang="da-DK" altLang="en-US" b="1" dirty="0">
                <a:latin typeface="Calibri" panose="020F0502020204030204" pitchFamily="34" charset="0"/>
                <a:cs typeface="Calibri" panose="020F0502020204030204" pitchFamily="34" charset="0"/>
              </a:rPr>
              <a:t>en didaktisk </a:t>
            </a:r>
            <a:r>
              <a:rPr lang="da-DK" altLang="en-US" b="1" dirty="0" smtClean="0">
                <a:latin typeface="Calibri" panose="020F0502020204030204" pitchFamily="34" charset="0"/>
                <a:cs typeface="Calibri" panose="020F0502020204030204" pitchFamily="34" charset="0"/>
              </a:rPr>
              <a:t>tænkning:</a:t>
            </a:r>
            <a:endParaRPr lang="da-DK" altLang="en-US" b="1" dirty="0">
              <a:latin typeface="Calibri" panose="020F0502020204030204" pitchFamily="34" charset="0"/>
              <a:cs typeface="Calibri" panose="020F0502020204030204" pitchFamily="34" charset="0"/>
            </a:endParaRPr>
          </a:p>
          <a:p>
            <a:endParaRPr lang="da-DK" altLang="en-US" b="1" dirty="0" smtClean="0">
              <a:latin typeface="Calibri" panose="020F0502020204030204" pitchFamily="34" charset="0"/>
              <a:cs typeface="Calibri" panose="020F0502020204030204" pitchFamily="34" charset="0"/>
            </a:endParaRPr>
          </a:p>
          <a:p>
            <a:r>
              <a:rPr lang="da-DK" altLang="en-US" b="1" dirty="0" smtClean="0">
                <a:latin typeface="Calibri" panose="020F0502020204030204" pitchFamily="34" charset="0"/>
                <a:cs typeface="Calibri" panose="020F0502020204030204" pitchFamily="34" charset="0"/>
              </a:rPr>
              <a:t>Planlægning på forhånd – ‘baglæns planlægning, fx planlægning af studier i en nærliggende dam - biotop</a:t>
            </a:r>
          </a:p>
          <a:p>
            <a:endParaRPr lang="da-DK" altLang="en-US" b="1" dirty="0">
              <a:latin typeface="Calibri" panose="020F0502020204030204" pitchFamily="34" charset="0"/>
              <a:cs typeface="Calibri" panose="020F0502020204030204" pitchFamily="34" charset="0"/>
            </a:endParaRPr>
          </a:p>
          <a:p>
            <a:r>
              <a:rPr lang="da-DK" altLang="en-US" b="1" dirty="0" smtClean="0">
                <a:latin typeface="Calibri" panose="020F0502020204030204" pitchFamily="34" charset="0"/>
                <a:cs typeface="Calibri" panose="020F0502020204030204" pitchFamily="34" charset="0"/>
              </a:rPr>
              <a:t>Planlægning ud fra den aktuelle situation – ’forlæns planlægning’, fange fuglen i flugten, ‘den døde mus pædagogik’ fx skøjteløber</a:t>
            </a:r>
          </a:p>
          <a:p>
            <a:endParaRPr lang="da-DK" altLang="en-US" sz="2400" b="1" dirty="0" smtClean="0">
              <a:latin typeface="Comic Sans MS" panose="030F0702030302020204" pitchFamily="66" charset="0"/>
            </a:endParaRPr>
          </a:p>
          <a:p>
            <a:endParaRPr lang="da-DK" altLang="en-US" sz="2400" b="1" dirty="0" smtClean="0">
              <a:latin typeface="Comic Sans MS" panose="030F0702030302020204" pitchFamily="66" charset="0"/>
            </a:endParaRPr>
          </a:p>
          <a:p>
            <a:endParaRPr lang="da-DK" altLang="en-US" sz="2000" b="1" dirty="0" smtClean="0">
              <a:latin typeface="Comic Sans MS" pitchFamily="66" charset="0"/>
            </a:endParaRPr>
          </a:p>
          <a:p>
            <a:pPr>
              <a:buFontTx/>
              <a:buNone/>
            </a:pPr>
            <a:endParaRPr lang="da-DK" altLang="en-US" b="1" dirty="0" smtClean="0">
              <a:latin typeface="Comic Sans MS" pitchFamily="66" charset="0"/>
            </a:endParaRPr>
          </a:p>
        </p:txBody>
      </p:sp>
      <p:pic>
        <p:nvPicPr>
          <p:cNvPr id="5122" name="Picture 2" descr="Relateret bille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437112"/>
            <a:ext cx="3905320" cy="216673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354970"/>
            <a:ext cx="2969216" cy="2734419"/>
          </a:xfrm>
          <a:prstGeom prst="rect">
            <a:avLst/>
          </a:prstGeom>
          <a:noFill/>
          <a:ln>
            <a:noFill/>
          </a:ln>
        </p:spPr>
      </p:pic>
    </p:spTree>
    <p:extLst>
      <p:ext uri="{BB962C8B-B14F-4D97-AF65-F5344CB8AC3E}">
        <p14:creationId xmlns:p14="http://schemas.microsoft.com/office/powerpoint/2010/main" val="38473264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685800" y="-1"/>
            <a:ext cx="7772400" cy="1052513"/>
          </a:xfrm>
        </p:spPr>
        <p:txBody>
          <a:bodyPr>
            <a:normAutofit/>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Didaktik</a:t>
            </a:r>
          </a:p>
        </p:txBody>
      </p:sp>
      <p:sp>
        <p:nvSpPr>
          <p:cNvPr id="14339" name="Rectangle 3"/>
          <p:cNvSpPr>
            <a:spLocks noGrp="1" noChangeArrowheads="1"/>
          </p:cNvSpPr>
          <p:nvPr>
            <p:ph sz="half" idx="1"/>
          </p:nvPr>
        </p:nvSpPr>
        <p:spPr>
          <a:xfrm>
            <a:off x="0" y="1196752"/>
            <a:ext cx="5651500" cy="5472336"/>
          </a:xfrm>
        </p:spPr>
        <p:txBody>
          <a:bodyPr/>
          <a:lstStyle/>
          <a:p>
            <a:pPr>
              <a:buFontTx/>
              <a:buNone/>
            </a:pPr>
            <a:r>
              <a:rPr lang="da-DK" altLang="da-DK" b="1" dirty="0" smtClean="0">
                <a:latin typeface="Comic Sans MS" panose="030F0702030302020204" pitchFamily="66" charset="0"/>
              </a:rPr>
              <a:t>	</a:t>
            </a:r>
            <a:r>
              <a:rPr lang="da-DK" altLang="da-DK" b="1" dirty="0" smtClean="0">
                <a:solidFill>
                  <a:srgbClr val="FF0000"/>
                </a:solidFill>
                <a:latin typeface="Calibri" panose="020F0502020204030204" pitchFamily="34" charset="0"/>
                <a:cs typeface="Calibri" panose="020F0502020204030204" pitchFamily="34" charset="0"/>
              </a:rPr>
              <a:t>Didaktik</a:t>
            </a:r>
            <a:r>
              <a:rPr lang="da-DK" altLang="da-DK" b="1" dirty="0" smtClean="0">
                <a:latin typeface="Calibri" panose="020F0502020204030204" pitchFamily="34" charset="0"/>
                <a:cs typeface="Calibri" panose="020F0502020204030204" pitchFamily="34" charset="0"/>
              </a:rPr>
              <a:t> i dagtilbud vedrører alle former for intentionel og reflekteret omsorg, opdragelse og undervisning med henblik på børnenes trivsel, læring og udvikling</a:t>
            </a:r>
          </a:p>
          <a:p>
            <a:pPr>
              <a:buFontTx/>
              <a:buNone/>
            </a:pPr>
            <a:endParaRPr lang="da-DK" altLang="da-DK" b="1" dirty="0" smtClean="0">
              <a:latin typeface="Comic Sans MS" panose="030F0702030302020204" pitchFamily="66" charset="0"/>
            </a:endParaRPr>
          </a:p>
          <a:p>
            <a:endParaRPr lang="da-DK" altLang="da-DK" sz="2000" b="1" dirty="0" smtClean="0">
              <a:latin typeface="Comic Sans MS" panose="030F0702030302020204" pitchFamily="66" charset="0"/>
            </a:endParaRPr>
          </a:p>
          <a:p>
            <a:pPr>
              <a:buFontTx/>
              <a:buNone/>
            </a:pPr>
            <a:endParaRPr lang="da-DK" altLang="da-DK" b="1" dirty="0" smtClean="0">
              <a:latin typeface="Comic Sans MS" panose="030F0702030302020204" pitchFamily="66" charset="0"/>
            </a:endParaRPr>
          </a:p>
          <a:p>
            <a:pPr>
              <a:buFontTx/>
              <a:buNone/>
            </a:pPr>
            <a:r>
              <a:rPr lang="da-DK" altLang="da-DK" b="1" dirty="0" smtClean="0">
                <a:latin typeface="Comic Sans MS" panose="030F0702030302020204" pitchFamily="66" charset="0"/>
              </a:rPr>
              <a:t> </a:t>
            </a:r>
          </a:p>
          <a:p>
            <a:pPr>
              <a:buFontTx/>
              <a:buNone/>
            </a:pPr>
            <a:endParaRPr lang="da-DK" altLang="da-DK" b="1" dirty="0" smtClean="0">
              <a:latin typeface="Comic Sans MS" panose="030F0702030302020204" pitchFamily="66" charset="0"/>
            </a:endParaRPr>
          </a:p>
          <a:p>
            <a:pPr>
              <a:buFontTx/>
              <a:buNone/>
            </a:pPr>
            <a:r>
              <a:rPr lang="da-DK" altLang="da-DK" sz="2000" b="1" dirty="0" smtClean="0">
                <a:latin typeface="Comic Sans MS" panose="030F0702030302020204" pitchFamily="66" charset="0"/>
              </a:rPr>
              <a:t>	</a:t>
            </a:r>
          </a:p>
          <a:p>
            <a:pPr>
              <a:buFontTx/>
              <a:buNone/>
            </a:pPr>
            <a:endParaRPr lang="da-DK" altLang="da-DK" sz="2000" b="1" dirty="0" smtClean="0">
              <a:latin typeface="Comic Sans MS" panose="030F0702030302020204" pitchFamily="66" charset="0"/>
            </a:endParaRPr>
          </a:p>
          <a:p>
            <a:pPr>
              <a:buFontTx/>
              <a:buNone/>
            </a:pPr>
            <a:endParaRPr lang="da-DK" altLang="da-DK" sz="2000" b="1" dirty="0" smtClean="0">
              <a:latin typeface="Comic Sans MS" panose="030F0702030302020204" pitchFamily="66" charset="0"/>
            </a:endParaRPr>
          </a:p>
          <a:p>
            <a:pPr>
              <a:buFontTx/>
              <a:buNone/>
            </a:pPr>
            <a:endParaRPr lang="da-DK" altLang="da-DK" sz="2000" b="1" dirty="0" smtClean="0">
              <a:latin typeface="Comic Sans MS" panose="030F0702030302020204" pitchFamily="66" charset="0"/>
            </a:endParaRPr>
          </a:p>
        </p:txBody>
      </p:sp>
      <p:sp>
        <p:nvSpPr>
          <p:cNvPr id="14340" name="Pladsholder til indhold 3"/>
          <p:cNvSpPr>
            <a:spLocks noGrp="1"/>
          </p:cNvSpPr>
          <p:nvPr>
            <p:ph sz="half" idx="2"/>
          </p:nvPr>
        </p:nvSpPr>
        <p:spPr>
          <a:xfrm>
            <a:off x="5472113" y="1052513"/>
            <a:ext cx="3671887" cy="5472112"/>
          </a:xfrm>
        </p:spPr>
        <p:txBody>
          <a:bodyPr>
            <a:noAutofit/>
          </a:bodyPr>
          <a:lstStyle/>
          <a:p>
            <a:r>
              <a:rPr lang="da-DK" altLang="da-DK" sz="2400" b="1" dirty="0" smtClean="0">
                <a:latin typeface="Calibri" panose="020F0502020204030204" pitchFamily="34" charset="0"/>
                <a:cs typeface="Calibri" panose="020F0502020204030204" pitchFamily="34" charset="0"/>
              </a:rPr>
              <a:t>Spørgsmålet om </a:t>
            </a:r>
            <a:r>
              <a:rPr lang="da-DK" altLang="da-DK" sz="2400" b="1" dirty="0" smtClean="0">
                <a:solidFill>
                  <a:srgbClr val="FF0000"/>
                </a:solidFill>
                <a:latin typeface="Calibri" panose="020F0502020204030204" pitchFamily="34" charset="0"/>
                <a:cs typeface="Calibri" panose="020F0502020204030204" pitchFamily="34" charset="0"/>
              </a:rPr>
              <a:t>formål </a:t>
            </a:r>
            <a:r>
              <a:rPr lang="da-DK" altLang="da-DK" sz="2400" b="1" dirty="0" smtClean="0">
                <a:latin typeface="Calibri" panose="020F0502020204030204" pitchFamily="34" charset="0"/>
                <a:cs typeface="Calibri" panose="020F0502020204030204" pitchFamily="34" charset="0"/>
              </a:rPr>
              <a:t>og </a:t>
            </a:r>
            <a:r>
              <a:rPr lang="da-DK" altLang="da-DK" sz="2400" b="1" dirty="0" smtClean="0">
                <a:solidFill>
                  <a:srgbClr val="FF0000"/>
                </a:solidFill>
                <a:latin typeface="Calibri" panose="020F0502020204030204" pitchFamily="34" charset="0"/>
                <a:cs typeface="Calibri" panose="020F0502020204030204" pitchFamily="34" charset="0"/>
              </a:rPr>
              <a:t>mål</a:t>
            </a:r>
            <a:r>
              <a:rPr lang="da-DK" altLang="da-DK" sz="2400" b="1" dirty="0" smtClean="0">
                <a:latin typeface="Calibri" panose="020F0502020204030204" pitchFamily="34" charset="0"/>
                <a:cs typeface="Calibri" panose="020F0502020204030204" pitchFamily="34" charset="0"/>
              </a:rPr>
              <a:t> (hvorhen)</a:t>
            </a:r>
          </a:p>
          <a:p>
            <a:r>
              <a:rPr lang="da-DK" altLang="da-DK" sz="2400" b="1" dirty="0" smtClean="0">
                <a:latin typeface="Calibri" panose="020F0502020204030204" pitchFamily="34" charset="0"/>
                <a:cs typeface="Calibri" panose="020F0502020204030204" pitchFamily="34" charset="0"/>
              </a:rPr>
              <a:t>Spørgsmålet om </a:t>
            </a:r>
            <a:r>
              <a:rPr lang="da-DK" altLang="da-DK" sz="2400" b="1" dirty="0" smtClean="0">
                <a:solidFill>
                  <a:srgbClr val="FF0000"/>
                </a:solidFill>
                <a:latin typeface="Calibri" panose="020F0502020204030204" pitchFamily="34" charset="0"/>
                <a:cs typeface="Calibri" panose="020F0502020204030204" pitchFamily="34" charset="0"/>
              </a:rPr>
              <a:t>indhold</a:t>
            </a:r>
            <a:r>
              <a:rPr lang="da-DK" altLang="da-DK" sz="2400" b="1" dirty="0" smtClean="0">
                <a:latin typeface="Calibri" panose="020F0502020204030204" pitchFamily="34" charset="0"/>
                <a:cs typeface="Calibri" panose="020F0502020204030204" pitchFamily="34" charset="0"/>
              </a:rPr>
              <a:t>, temaer (hvad)</a:t>
            </a:r>
          </a:p>
          <a:p>
            <a:r>
              <a:rPr lang="da-DK" altLang="da-DK" sz="2400" b="1" dirty="0" smtClean="0">
                <a:latin typeface="Calibri" panose="020F0502020204030204" pitchFamily="34" charset="0"/>
                <a:cs typeface="Calibri" panose="020F0502020204030204" pitchFamily="34" charset="0"/>
              </a:rPr>
              <a:t>Spørgsmålet om metoder, </a:t>
            </a:r>
            <a:r>
              <a:rPr lang="da-DK" altLang="da-DK" sz="2400" b="1" dirty="0" smtClean="0">
                <a:solidFill>
                  <a:srgbClr val="FF0000"/>
                </a:solidFill>
                <a:latin typeface="Calibri" panose="020F0502020204030204" pitchFamily="34" charset="0"/>
                <a:cs typeface="Calibri" panose="020F0502020204030204" pitchFamily="34" charset="0"/>
              </a:rPr>
              <a:t>principper</a:t>
            </a:r>
            <a:r>
              <a:rPr lang="da-DK" altLang="da-DK" sz="2400" b="1" dirty="0" smtClean="0">
                <a:latin typeface="Calibri" panose="020F0502020204030204" pitchFamily="34" charset="0"/>
                <a:cs typeface="Calibri" panose="020F0502020204030204" pitchFamily="34" charset="0"/>
              </a:rPr>
              <a:t> (hvordan)</a:t>
            </a:r>
          </a:p>
          <a:p>
            <a:r>
              <a:rPr lang="da-DK" altLang="da-DK" sz="2400" b="1" dirty="0" smtClean="0">
                <a:latin typeface="Calibri" panose="020F0502020204030204" pitchFamily="34" charset="0"/>
                <a:cs typeface="Calibri" panose="020F0502020204030204" pitchFamily="34" charset="0"/>
              </a:rPr>
              <a:t>Spørgsmålet om </a:t>
            </a:r>
            <a:r>
              <a:rPr lang="da-DK" altLang="da-DK" sz="2400" b="1" dirty="0" smtClean="0">
                <a:solidFill>
                  <a:srgbClr val="FF0000"/>
                </a:solidFill>
                <a:latin typeface="Calibri" panose="020F0502020204030204" pitchFamily="34" charset="0"/>
                <a:cs typeface="Calibri" panose="020F0502020204030204" pitchFamily="34" charset="0"/>
              </a:rPr>
              <a:t>midler</a:t>
            </a:r>
            <a:r>
              <a:rPr lang="da-DK" altLang="da-DK" sz="2400" b="1" dirty="0" smtClean="0">
                <a:latin typeface="Calibri" panose="020F0502020204030204" pitchFamily="34" charset="0"/>
                <a:cs typeface="Calibri" panose="020F0502020204030204" pitchFamily="34" charset="0"/>
              </a:rPr>
              <a:t>, fx legetøj, bøger </a:t>
            </a:r>
          </a:p>
          <a:p>
            <a:r>
              <a:rPr lang="da-DK" altLang="da-DK" sz="2400" b="1" dirty="0" smtClean="0">
                <a:latin typeface="Calibri" panose="020F0502020204030204" pitchFamily="34" charset="0"/>
                <a:cs typeface="Calibri" panose="020F0502020204030204" pitchFamily="34" charset="0"/>
              </a:rPr>
              <a:t>Spørgsmålet om </a:t>
            </a:r>
            <a:r>
              <a:rPr lang="da-DK" altLang="da-DK" sz="2400" b="1" dirty="0" smtClean="0">
                <a:solidFill>
                  <a:srgbClr val="FF0000"/>
                </a:solidFill>
                <a:latin typeface="Calibri" panose="020F0502020204030204" pitchFamily="34" charset="0"/>
                <a:cs typeface="Calibri" panose="020F0502020204030204" pitchFamily="34" charset="0"/>
              </a:rPr>
              <a:t>evaluering</a:t>
            </a:r>
            <a:r>
              <a:rPr lang="da-DK" altLang="da-DK" sz="2400" b="1" dirty="0" smtClean="0">
                <a:latin typeface="Calibri" panose="020F0502020204030204" pitchFamily="34" charset="0"/>
                <a:cs typeface="Calibri" panose="020F0502020204030204" pitchFamily="34" charset="0"/>
              </a:rPr>
              <a:t> - vurdering af pædagogikken og børnenes læring </a:t>
            </a:r>
          </a:p>
          <a:p>
            <a:pPr>
              <a:buFontTx/>
              <a:buNone/>
            </a:pPr>
            <a:r>
              <a:rPr lang="da-DK" altLang="da-DK" sz="2400" b="1" dirty="0" smtClean="0">
                <a:latin typeface="Calibri" panose="020F0502020204030204" pitchFamily="34" charset="0"/>
                <a:cs typeface="Calibri" panose="020F0502020204030204" pitchFamily="34" charset="0"/>
              </a:rPr>
              <a:t>	</a:t>
            </a:r>
            <a:r>
              <a:rPr lang="da-DK" altLang="da-DK" sz="2400" b="1" dirty="0" err="1" smtClean="0">
                <a:latin typeface="Calibri" panose="020F0502020204030204" pitchFamily="34" charset="0"/>
                <a:cs typeface="Calibri" panose="020F0502020204030204" pitchFamily="34" charset="0"/>
              </a:rPr>
              <a:t>Klafki</a:t>
            </a:r>
            <a:r>
              <a:rPr lang="da-DK" altLang="da-DK" sz="2400" b="1" dirty="0" smtClean="0">
                <a:latin typeface="Calibri" panose="020F0502020204030204" pitchFamily="34" charset="0"/>
                <a:cs typeface="Calibri" panose="020F0502020204030204" pitchFamily="34" charset="0"/>
              </a:rPr>
              <a:t>, 2001</a:t>
            </a:r>
            <a:endParaRPr lang="da-DK" altLang="da-DK" sz="2400" dirty="0" smtClean="0">
              <a:latin typeface="Calibri" panose="020F0502020204030204" pitchFamily="34" charset="0"/>
              <a:cs typeface="Calibri" panose="020F0502020204030204" pitchFamily="34" charset="0"/>
            </a:endParaRPr>
          </a:p>
        </p:txBody>
      </p:sp>
      <p:pic>
        <p:nvPicPr>
          <p:cNvPr id="14341" name="Picture 4" descr="Nice jul_0"/>
          <p:cNvPicPr>
            <a:picLocks noChangeAspect="1" noChangeArrowheads="1"/>
          </p:cNvPicPr>
          <p:nvPr/>
        </p:nvPicPr>
        <p:blipFill>
          <a:blip r:embed="rId2">
            <a:extLst>
              <a:ext uri="{28A0092B-C50C-407E-A947-70E740481C1C}">
                <a14:useLocalDpi xmlns:a14="http://schemas.microsoft.com/office/drawing/2010/main" val="0"/>
              </a:ext>
            </a:extLst>
          </a:blip>
          <a:srcRect l="8263" r="3249"/>
          <a:stretch>
            <a:fillRect/>
          </a:stretch>
        </p:blipFill>
        <p:spPr bwMode="auto">
          <a:xfrm>
            <a:off x="900113" y="3933825"/>
            <a:ext cx="3671887"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41559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323850" y="0"/>
            <a:ext cx="8496300" cy="1125538"/>
          </a:xfrm>
          <a:prstGeom prst="rect">
            <a:avLst/>
          </a:prstGeom>
          <a:noFill/>
          <a:ln w="9525">
            <a:noFill/>
            <a:miter lim="800000"/>
            <a:headEnd/>
            <a:tailEnd/>
          </a:ln>
          <a:effectLst/>
        </p:spPr>
        <p:txBody>
          <a:bodyPr lIns="92075" tIns="46038" rIns="92075" bIns="46038" anchor="ctr"/>
          <a:lstStyle/>
          <a:p>
            <a:pPr algn="ctr">
              <a:defRPr/>
            </a:pP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En dynamisk og situationsorienteret </a:t>
            </a:r>
            <a:b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didaktisk model – nærhedsdidaktik</a:t>
            </a:r>
          </a:p>
        </p:txBody>
      </p:sp>
      <p:sp>
        <p:nvSpPr>
          <p:cNvPr id="14339" name="Oval 3"/>
          <p:cNvSpPr>
            <a:spLocks noChangeArrowheads="1"/>
          </p:cNvSpPr>
          <p:nvPr/>
        </p:nvSpPr>
        <p:spPr bwMode="auto">
          <a:xfrm>
            <a:off x="2465388" y="1360488"/>
            <a:ext cx="4267200" cy="3746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p:txBody>
      </p:sp>
      <p:sp>
        <p:nvSpPr>
          <p:cNvPr id="78852" name="Text Box 4"/>
          <p:cNvSpPr txBox="1">
            <a:spLocks noChangeArrowheads="1"/>
          </p:cNvSpPr>
          <p:nvPr/>
        </p:nvSpPr>
        <p:spPr bwMode="auto">
          <a:xfrm>
            <a:off x="971550" y="2133600"/>
            <a:ext cx="259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Situationsanalyse</a:t>
            </a:r>
            <a:endParaRPr lang="da-DK" altLang="da-DK" sz="2400" b="1" dirty="0">
              <a:latin typeface="+mn-lt"/>
            </a:endParaRPr>
          </a:p>
        </p:txBody>
      </p:sp>
      <p:sp>
        <p:nvSpPr>
          <p:cNvPr id="78853" name="Rectangle 5"/>
          <p:cNvSpPr>
            <a:spLocks noChangeArrowheads="1"/>
          </p:cNvSpPr>
          <p:nvPr/>
        </p:nvSpPr>
        <p:spPr bwMode="auto">
          <a:xfrm>
            <a:off x="5003800" y="1412875"/>
            <a:ext cx="3744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solidFill>
                  <a:srgbClr val="FF0000"/>
                </a:solidFill>
                <a:latin typeface="+mn-lt"/>
              </a:rPr>
              <a:t> </a:t>
            </a:r>
            <a:r>
              <a:rPr lang="da-DK" altLang="da-DK" sz="2400" b="1" dirty="0" smtClean="0">
                <a:solidFill>
                  <a:srgbClr val="FF0000"/>
                </a:solidFill>
                <a:latin typeface="+mn-lt"/>
              </a:rPr>
              <a:t>              </a:t>
            </a:r>
            <a:r>
              <a:rPr lang="da-DK" altLang="da-DK" sz="2400" b="1" dirty="0" smtClean="0">
                <a:latin typeface="+mn-lt"/>
              </a:rPr>
              <a:t>Mål – Fælles Mål</a:t>
            </a:r>
            <a:endParaRPr lang="da-DK" altLang="da-DK" sz="2400" b="1" dirty="0">
              <a:latin typeface="+mn-lt"/>
            </a:endParaRPr>
          </a:p>
        </p:txBody>
      </p:sp>
      <p:sp>
        <p:nvSpPr>
          <p:cNvPr id="78854" name="Rectangle 6"/>
          <p:cNvSpPr>
            <a:spLocks noChangeArrowheads="1"/>
          </p:cNvSpPr>
          <p:nvPr/>
        </p:nvSpPr>
        <p:spPr bwMode="auto">
          <a:xfrm>
            <a:off x="6854825" y="2573338"/>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Det dannende indhold</a:t>
            </a:r>
          </a:p>
        </p:txBody>
      </p:sp>
      <p:sp>
        <p:nvSpPr>
          <p:cNvPr id="78855" name="Text Box 7"/>
          <p:cNvSpPr txBox="1">
            <a:spLocks noChangeArrowheads="1"/>
          </p:cNvSpPr>
          <p:nvPr/>
        </p:nvSpPr>
        <p:spPr bwMode="auto">
          <a:xfrm>
            <a:off x="6273800" y="4208463"/>
            <a:ext cx="281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Læringsmiljøet</a:t>
            </a:r>
          </a:p>
          <a:p>
            <a:pPr eaLnBrk="1" hangingPunct="1">
              <a:spcBef>
                <a:spcPct val="0"/>
              </a:spcBef>
              <a:buFontTx/>
              <a:buNone/>
              <a:defRPr/>
            </a:pPr>
            <a:r>
              <a:rPr lang="da-DK" altLang="da-DK" sz="2400" b="1" dirty="0" smtClean="0">
                <a:latin typeface="+mn-lt"/>
              </a:rPr>
              <a:t>Metoder</a:t>
            </a:r>
            <a:r>
              <a:rPr lang="da-DK" altLang="da-DK" sz="2400" b="1" dirty="0">
                <a:latin typeface="+mn-lt"/>
              </a:rPr>
              <a:t>, principper</a:t>
            </a:r>
          </a:p>
        </p:txBody>
      </p:sp>
      <p:sp>
        <p:nvSpPr>
          <p:cNvPr id="78856" name="Text Box 8"/>
          <p:cNvSpPr txBox="1">
            <a:spLocks noChangeArrowheads="1"/>
          </p:cNvSpPr>
          <p:nvPr/>
        </p:nvSpPr>
        <p:spPr bwMode="auto">
          <a:xfrm>
            <a:off x="4702175" y="5013325"/>
            <a:ext cx="1982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cs typeface="Calibri" panose="020F0502020204030204" pitchFamily="34" charset="0"/>
              </a:rPr>
              <a:t>Praksis</a:t>
            </a:r>
          </a:p>
          <a:p>
            <a:pPr eaLnBrk="1" hangingPunct="1">
              <a:spcBef>
                <a:spcPct val="0"/>
              </a:spcBef>
              <a:buFontTx/>
              <a:buNone/>
              <a:defRPr/>
            </a:pPr>
            <a:r>
              <a:rPr lang="da-DK" altLang="da-DK" sz="2400" b="1" dirty="0" smtClean="0">
                <a:latin typeface="+mn-lt"/>
              </a:rPr>
              <a:t>Den dannende virksomhed</a:t>
            </a:r>
          </a:p>
        </p:txBody>
      </p:sp>
      <p:sp>
        <p:nvSpPr>
          <p:cNvPr id="78857" name="Text Box 9"/>
          <p:cNvSpPr txBox="1">
            <a:spLocks noChangeArrowheads="1"/>
          </p:cNvSpPr>
          <p:nvPr/>
        </p:nvSpPr>
        <p:spPr bwMode="auto">
          <a:xfrm>
            <a:off x="1758950" y="4562475"/>
            <a:ext cx="2943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Dokumentation</a:t>
            </a:r>
          </a:p>
          <a:p>
            <a:pPr eaLnBrk="1" hangingPunct="1">
              <a:spcBef>
                <a:spcPct val="0"/>
              </a:spcBef>
              <a:buFontTx/>
              <a:buNone/>
              <a:defRPr/>
            </a:pPr>
            <a:r>
              <a:rPr lang="da-DK" altLang="da-DK" sz="2400" b="1" dirty="0">
                <a:latin typeface="+mn-lt"/>
              </a:rPr>
              <a:t>og evaluering </a:t>
            </a:r>
          </a:p>
        </p:txBody>
      </p:sp>
      <p:sp>
        <p:nvSpPr>
          <p:cNvPr id="78858" name="Text Box 10"/>
          <p:cNvSpPr txBox="1">
            <a:spLocks noChangeArrowheads="1"/>
          </p:cNvSpPr>
          <p:nvPr/>
        </p:nvSpPr>
        <p:spPr bwMode="auto">
          <a:xfrm>
            <a:off x="684213" y="3446463"/>
            <a:ext cx="6170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Rekonstruktion </a:t>
            </a:r>
          </a:p>
          <a:p>
            <a:pPr eaLnBrk="1" hangingPunct="1">
              <a:spcBef>
                <a:spcPct val="0"/>
              </a:spcBef>
              <a:buFontTx/>
              <a:buNone/>
              <a:defRPr/>
            </a:pPr>
            <a:r>
              <a:rPr lang="da-DK" altLang="da-DK" sz="2400" b="1" dirty="0">
                <a:latin typeface="+mn-lt"/>
              </a:rPr>
              <a:t>af pædagogikken</a:t>
            </a:r>
          </a:p>
        </p:txBody>
      </p:sp>
      <p:sp>
        <p:nvSpPr>
          <p:cNvPr id="78861" name="Text Box 13"/>
          <p:cNvSpPr txBox="1">
            <a:spLocks noChangeArrowheads="1"/>
          </p:cNvSpPr>
          <p:nvPr/>
        </p:nvSpPr>
        <p:spPr bwMode="auto">
          <a:xfrm>
            <a:off x="1403350" y="1392238"/>
            <a:ext cx="4619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da-DK" altLang="da-DK" sz="2400" b="1" dirty="0">
                <a:solidFill>
                  <a:srgbClr val="FF0000"/>
                </a:solidFill>
                <a:effectLst>
                  <a:outerShdw blurRad="38100" dist="38100" dir="2700000" algn="tl">
                    <a:srgbClr val="000000">
                      <a:alpha val="43137"/>
                    </a:srgbClr>
                  </a:outerShdw>
                </a:effectLst>
                <a:latin typeface="+mn-lt"/>
              </a:rPr>
              <a:t>Dannelsesidea</a:t>
            </a:r>
            <a:r>
              <a:rPr lang="da-DK" altLang="da-DK" sz="2400" b="1" dirty="0">
                <a:latin typeface="+mn-lt"/>
              </a:rPr>
              <a:t>l </a:t>
            </a:r>
          </a:p>
          <a:p>
            <a:pPr>
              <a:spcBef>
                <a:spcPct val="0"/>
              </a:spcBef>
              <a:buFontTx/>
              <a:buNone/>
              <a:defRPr/>
            </a:pPr>
            <a:r>
              <a:rPr lang="da-DK" altLang="da-DK" sz="2400" b="1" dirty="0" smtClean="0">
                <a:latin typeface="+mn-lt"/>
              </a:rPr>
              <a:t>Formål</a:t>
            </a:r>
            <a:endParaRPr lang="da-DK" altLang="da-DK" sz="2400" b="1" dirty="0">
              <a:solidFill>
                <a:srgbClr val="FF0000"/>
              </a:solidFill>
              <a:latin typeface="+mn-lt"/>
            </a:endParaRPr>
          </a:p>
        </p:txBody>
      </p:sp>
      <p:sp>
        <p:nvSpPr>
          <p:cNvPr id="14348" name="Line 14"/>
          <p:cNvSpPr>
            <a:spLocks noChangeShapeType="1"/>
          </p:cNvSpPr>
          <p:nvPr/>
        </p:nvSpPr>
        <p:spPr bwMode="auto">
          <a:xfrm flipH="1">
            <a:off x="3492500" y="1773238"/>
            <a:ext cx="2303463"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49" name="Line 15"/>
          <p:cNvSpPr>
            <a:spLocks noChangeShapeType="1"/>
          </p:cNvSpPr>
          <p:nvPr/>
        </p:nvSpPr>
        <p:spPr bwMode="auto">
          <a:xfrm>
            <a:off x="3563938" y="4797425"/>
            <a:ext cx="16557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0" name="Line 16"/>
          <p:cNvSpPr>
            <a:spLocks noChangeShapeType="1"/>
          </p:cNvSpPr>
          <p:nvPr/>
        </p:nvSpPr>
        <p:spPr bwMode="auto">
          <a:xfrm flipV="1">
            <a:off x="5219700" y="1700213"/>
            <a:ext cx="576263" cy="3313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1" name="Line 17"/>
          <p:cNvSpPr>
            <a:spLocks noChangeShapeType="1"/>
          </p:cNvSpPr>
          <p:nvPr/>
        </p:nvSpPr>
        <p:spPr bwMode="auto">
          <a:xfrm>
            <a:off x="3563938" y="1700213"/>
            <a:ext cx="3168650" cy="165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2" name="Line 18"/>
          <p:cNvSpPr>
            <a:spLocks noChangeShapeType="1"/>
          </p:cNvSpPr>
          <p:nvPr/>
        </p:nvSpPr>
        <p:spPr bwMode="auto">
          <a:xfrm flipH="1">
            <a:off x="5148263" y="3357563"/>
            <a:ext cx="1511300" cy="1655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3" name="Line 19"/>
          <p:cNvSpPr>
            <a:spLocks noChangeShapeType="1"/>
          </p:cNvSpPr>
          <p:nvPr/>
        </p:nvSpPr>
        <p:spPr bwMode="auto">
          <a:xfrm flipH="1">
            <a:off x="2484438" y="1700213"/>
            <a:ext cx="1008062"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4" name="Line 20"/>
          <p:cNvSpPr>
            <a:spLocks noChangeShapeType="1"/>
          </p:cNvSpPr>
          <p:nvPr/>
        </p:nvSpPr>
        <p:spPr bwMode="auto">
          <a:xfrm flipV="1">
            <a:off x="2484438" y="1773238"/>
            <a:ext cx="3311525" cy="1943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5" name="Line 21"/>
          <p:cNvSpPr>
            <a:spLocks noChangeShapeType="1"/>
          </p:cNvSpPr>
          <p:nvPr/>
        </p:nvSpPr>
        <p:spPr bwMode="auto">
          <a:xfrm flipV="1">
            <a:off x="2411413" y="3357563"/>
            <a:ext cx="432117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6" name="Line 22"/>
          <p:cNvSpPr>
            <a:spLocks noChangeShapeType="1"/>
          </p:cNvSpPr>
          <p:nvPr/>
        </p:nvSpPr>
        <p:spPr bwMode="auto">
          <a:xfrm>
            <a:off x="2555875" y="3716338"/>
            <a:ext cx="86360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7" name="Line 23"/>
          <p:cNvSpPr>
            <a:spLocks noChangeShapeType="1"/>
          </p:cNvSpPr>
          <p:nvPr/>
        </p:nvSpPr>
        <p:spPr bwMode="auto">
          <a:xfrm>
            <a:off x="3635375" y="1628775"/>
            <a:ext cx="2160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8" name="Line 24"/>
          <p:cNvSpPr>
            <a:spLocks noChangeShapeType="1"/>
          </p:cNvSpPr>
          <p:nvPr/>
        </p:nvSpPr>
        <p:spPr bwMode="auto">
          <a:xfrm>
            <a:off x="5795963" y="1773238"/>
            <a:ext cx="936625"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9" name="Line 25"/>
          <p:cNvSpPr>
            <a:spLocks noChangeShapeType="1"/>
          </p:cNvSpPr>
          <p:nvPr/>
        </p:nvSpPr>
        <p:spPr bwMode="auto">
          <a:xfrm flipH="1" flipV="1">
            <a:off x="2700338" y="2276475"/>
            <a:ext cx="3600450" cy="2016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0" name="Line 26"/>
          <p:cNvSpPr>
            <a:spLocks noChangeShapeType="1"/>
          </p:cNvSpPr>
          <p:nvPr/>
        </p:nvSpPr>
        <p:spPr bwMode="auto">
          <a:xfrm flipH="1">
            <a:off x="6372225" y="3357563"/>
            <a:ext cx="360363" cy="935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1" name="Line 27"/>
          <p:cNvSpPr>
            <a:spLocks noChangeShapeType="1"/>
          </p:cNvSpPr>
          <p:nvPr/>
        </p:nvSpPr>
        <p:spPr bwMode="auto">
          <a:xfrm flipH="1">
            <a:off x="5148263" y="4292600"/>
            <a:ext cx="1152525"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2" name="Line 28"/>
          <p:cNvSpPr>
            <a:spLocks noChangeShapeType="1"/>
          </p:cNvSpPr>
          <p:nvPr/>
        </p:nvSpPr>
        <p:spPr bwMode="auto">
          <a:xfrm flipH="1">
            <a:off x="2771775" y="1557338"/>
            <a:ext cx="863600"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3" name="Line 29"/>
          <p:cNvSpPr>
            <a:spLocks noChangeShapeType="1"/>
          </p:cNvSpPr>
          <p:nvPr/>
        </p:nvSpPr>
        <p:spPr bwMode="auto">
          <a:xfrm flipV="1">
            <a:off x="2516188" y="2359025"/>
            <a:ext cx="287337"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4" name="Line 30"/>
          <p:cNvSpPr>
            <a:spLocks noChangeShapeType="1"/>
          </p:cNvSpPr>
          <p:nvPr/>
        </p:nvSpPr>
        <p:spPr bwMode="auto">
          <a:xfrm flipH="1">
            <a:off x="2771775" y="1700213"/>
            <a:ext cx="3024188"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5" name="Line 31"/>
          <p:cNvSpPr>
            <a:spLocks noChangeShapeType="1"/>
          </p:cNvSpPr>
          <p:nvPr/>
        </p:nvSpPr>
        <p:spPr bwMode="auto">
          <a:xfrm flipH="1" flipV="1">
            <a:off x="2771775" y="2349500"/>
            <a:ext cx="2447925" cy="266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6" name="Line 32"/>
          <p:cNvSpPr>
            <a:spLocks noChangeShapeType="1"/>
          </p:cNvSpPr>
          <p:nvPr/>
        </p:nvSpPr>
        <p:spPr bwMode="auto">
          <a:xfrm>
            <a:off x="2771775" y="2349500"/>
            <a:ext cx="4032250" cy="1008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cxnSp>
        <p:nvCxnSpPr>
          <p:cNvPr id="14367" name="Lige forbindelse 38"/>
          <p:cNvCxnSpPr>
            <a:cxnSpLocks noChangeShapeType="1"/>
            <a:stCxn id="14366" idx="1"/>
            <a:endCxn id="14356" idx="1"/>
          </p:cNvCxnSpPr>
          <p:nvPr/>
        </p:nvCxnSpPr>
        <p:spPr bwMode="auto">
          <a:xfrm rot="-5400000" flipH="1" flipV="1">
            <a:off x="4391819" y="2385219"/>
            <a:ext cx="1439862" cy="33845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8" name="Lige forbindelse 40"/>
          <p:cNvCxnSpPr>
            <a:cxnSpLocks noChangeShapeType="1"/>
            <a:endCxn id="14349" idx="0"/>
          </p:cNvCxnSpPr>
          <p:nvPr/>
        </p:nvCxnSpPr>
        <p:spPr bwMode="auto">
          <a:xfrm rot="5400000">
            <a:off x="1979613" y="3141663"/>
            <a:ext cx="3240087" cy="714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9" name="Lige forbindelse 42"/>
          <p:cNvCxnSpPr>
            <a:cxnSpLocks noChangeShapeType="1"/>
            <a:stCxn id="14357" idx="0"/>
            <a:endCxn id="14365" idx="0"/>
          </p:cNvCxnSpPr>
          <p:nvPr/>
        </p:nvCxnSpPr>
        <p:spPr bwMode="auto">
          <a:xfrm rot="16200000" flipH="1">
            <a:off x="2735263" y="2528887"/>
            <a:ext cx="3384550" cy="15843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0" name="Lige forbindelse 44"/>
          <p:cNvCxnSpPr>
            <a:cxnSpLocks noChangeShapeType="1"/>
            <a:stCxn id="14348" idx="1"/>
          </p:cNvCxnSpPr>
          <p:nvPr/>
        </p:nvCxnSpPr>
        <p:spPr bwMode="auto">
          <a:xfrm rot="5400000" flipH="1" flipV="1">
            <a:off x="4644231" y="3140869"/>
            <a:ext cx="504825" cy="28082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1" name="Lige forbindelse 46"/>
          <p:cNvCxnSpPr>
            <a:cxnSpLocks noChangeShapeType="1"/>
            <a:stCxn id="14362" idx="0"/>
          </p:cNvCxnSpPr>
          <p:nvPr/>
        </p:nvCxnSpPr>
        <p:spPr bwMode="auto">
          <a:xfrm rot="16200000" flipH="1">
            <a:off x="3528219" y="1664494"/>
            <a:ext cx="2879725" cy="26654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0114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685800" y="188913"/>
            <a:ext cx="7772400" cy="647700"/>
          </a:xfrm>
        </p:spPr>
        <p:txBody>
          <a:bodyPr>
            <a:noAutofit/>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Dannelsesidealet - demokrati</a:t>
            </a:r>
          </a:p>
        </p:txBody>
      </p:sp>
      <p:sp>
        <p:nvSpPr>
          <p:cNvPr id="80899" name="Rectangle 3"/>
          <p:cNvSpPr>
            <a:spLocks noGrp="1" noChangeArrowheads="1"/>
          </p:cNvSpPr>
          <p:nvPr>
            <p:ph sz="half" idx="1"/>
          </p:nvPr>
        </p:nvSpPr>
        <p:spPr>
          <a:xfrm>
            <a:off x="179388" y="981075"/>
            <a:ext cx="4468812" cy="6192341"/>
          </a:xfrm>
        </p:spPr>
        <p:txBody>
          <a:bodyPr>
            <a:normAutofit fontScale="40000" lnSpcReduction="20000"/>
          </a:bodyPr>
          <a:lstStyle/>
          <a:p>
            <a:r>
              <a:rPr lang="da-DK" altLang="en-US" sz="5900" b="1" dirty="0" smtClean="0">
                <a:latin typeface="Calibri" panose="020F0502020204030204" pitchFamily="34" charset="0"/>
                <a:cs typeface="Calibri" panose="020F0502020204030204" pitchFamily="34" charset="0"/>
              </a:rPr>
              <a:t>Starte med det visionære og perspektivrige </a:t>
            </a:r>
            <a:r>
              <a:rPr lang="da-DK" altLang="en-US" sz="5900" b="1" dirty="0" smtClean="0">
                <a:solidFill>
                  <a:srgbClr val="FF0000"/>
                </a:solidFill>
                <a:latin typeface="Calibri" panose="020F0502020204030204" pitchFamily="34" charset="0"/>
                <a:cs typeface="Calibri" panose="020F0502020204030204" pitchFamily="34" charset="0"/>
              </a:rPr>
              <a:t>inden</a:t>
            </a:r>
            <a:r>
              <a:rPr lang="da-DK" altLang="en-US" sz="5900" b="1" dirty="0" smtClean="0">
                <a:latin typeface="Calibri" panose="020F0502020204030204" pitchFamily="34" charset="0"/>
                <a:cs typeface="Calibri" panose="020F0502020204030204" pitchFamily="34" charset="0"/>
              </a:rPr>
              <a:t> man konkretiserer, inden læreplansarbejdet begynder</a:t>
            </a:r>
          </a:p>
          <a:p>
            <a:endParaRPr lang="da-DK" altLang="en-US" sz="5900" b="1" dirty="0" smtClean="0">
              <a:latin typeface="Calibri" panose="020F0502020204030204" pitchFamily="34" charset="0"/>
              <a:cs typeface="Calibri" panose="020F0502020204030204" pitchFamily="34" charset="0"/>
            </a:endParaRPr>
          </a:p>
          <a:p>
            <a:r>
              <a:rPr lang="da-DK" altLang="en-US" sz="5900" b="1" dirty="0" smtClean="0">
                <a:latin typeface="Calibri" panose="020F0502020204030204" pitchFamily="34" charset="0"/>
                <a:cs typeface="Calibri" panose="020F0502020204030204" pitchFamily="34" charset="0"/>
              </a:rPr>
              <a:t>Dannelsesidealet er primat - </a:t>
            </a:r>
            <a:r>
              <a:rPr lang="da-DK" altLang="en-US" sz="5900" b="1" dirty="0" err="1" smtClean="0">
                <a:latin typeface="Calibri" panose="020F0502020204030204" pitchFamily="34" charset="0"/>
                <a:cs typeface="Calibri" panose="020F0502020204030204" pitchFamily="34" charset="0"/>
              </a:rPr>
              <a:t>Klafki</a:t>
            </a:r>
            <a:endParaRPr lang="da-DK" altLang="en-US" sz="5900" b="1" dirty="0" smtClean="0">
              <a:latin typeface="Calibri" panose="020F0502020204030204" pitchFamily="34" charset="0"/>
              <a:cs typeface="Calibri" panose="020F0502020204030204" pitchFamily="34" charset="0"/>
            </a:endParaRPr>
          </a:p>
          <a:p>
            <a:pPr>
              <a:buFontTx/>
              <a:buNone/>
            </a:pPr>
            <a:endParaRPr lang="da-DK" altLang="da-DK" sz="5900" b="1" dirty="0" smtClean="0">
              <a:latin typeface="Calibri" panose="020F0502020204030204" pitchFamily="34" charset="0"/>
              <a:cs typeface="Calibri" panose="020F0502020204030204" pitchFamily="34" charset="0"/>
            </a:endParaRPr>
          </a:p>
          <a:p>
            <a:pPr>
              <a:buFontTx/>
              <a:buNone/>
            </a:pPr>
            <a:r>
              <a:rPr lang="da-DK" altLang="da-DK" sz="5900" b="1" dirty="0" smtClean="0">
                <a:latin typeface="Calibri" panose="020F0502020204030204" pitchFamily="34" charset="0"/>
                <a:cs typeface="Calibri" panose="020F0502020204030204" pitchFamily="34" charset="0"/>
              </a:rPr>
              <a:t>Ny lov: </a:t>
            </a:r>
          </a:p>
          <a:p>
            <a:pPr>
              <a:buFontTx/>
              <a:buNone/>
            </a:pPr>
            <a:r>
              <a:rPr lang="da-DK" altLang="da-DK" sz="5900" b="1" dirty="0" smtClean="0">
                <a:latin typeface="Calibri" panose="020F0502020204030204" pitchFamily="34" charset="0"/>
                <a:cs typeface="Calibri" panose="020F0502020204030204" pitchFamily="34" charset="0"/>
              </a:rPr>
              <a:t>	Dagtilbud skal fremme børns trivsel, læring, udvikling og </a:t>
            </a:r>
            <a:r>
              <a:rPr lang="da-DK" altLang="da-DK" sz="5900" b="1" dirty="0" smtClean="0">
                <a:solidFill>
                  <a:srgbClr val="FF0000"/>
                </a:solidFill>
                <a:latin typeface="Calibri" panose="020F0502020204030204" pitchFamily="34" charset="0"/>
                <a:cs typeface="Calibri" panose="020F0502020204030204" pitchFamily="34" charset="0"/>
              </a:rPr>
              <a:t>dannelse</a:t>
            </a:r>
            <a:r>
              <a:rPr lang="da-DK" altLang="da-DK" sz="5900" b="1" dirty="0" smtClean="0">
                <a:latin typeface="Calibri" panose="020F0502020204030204" pitchFamily="34" charset="0"/>
                <a:cs typeface="Calibri" panose="020F0502020204030204" pitchFamily="34" charset="0"/>
              </a:rPr>
              <a:t> gennem trygge og pædagogiske læringsmiljøer, hvor legen er grundlæggende, og hvor der tages udgangspunkt i et børneperspektiv.</a:t>
            </a:r>
          </a:p>
          <a:p>
            <a:pPr>
              <a:buFontTx/>
              <a:buNone/>
            </a:pPr>
            <a:endParaRPr lang="da-DK" altLang="en-US" sz="2400" b="1" dirty="0" smtClean="0">
              <a:latin typeface="Comic Sans MS" panose="030F0702030302020204" pitchFamily="66" charset="0"/>
            </a:endParaRPr>
          </a:p>
          <a:p>
            <a:pPr>
              <a:buFontTx/>
              <a:buNone/>
            </a:pPr>
            <a:r>
              <a:rPr lang="da-DK" altLang="en-US" sz="2400" b="1" dirty="0" smtClean="0">
                <a:latin typeface="Comic Sans MS" panose="030F0702030302020204" pitchFamily="66" charset="0"/>
              </a:rPr>
              <a:t>	</a:t>
            </a:r>
          </a:p>
          <a:p>
            <a:pPr>
              <a:buFontTx/>
              <a:buNone/>
            </a:pPr>
            <a:endParaRPr lang="da-DK" altLang="en-US" sz="2400" b="1" dirty="0" smtClean="0">
              <a:latin typeface="Comic Sans MS" panose="030F0702030302020204" pitchFamily="66" charset="0"/>
            </a:endParaRPr>
          </a:p>
        </p:txBody>
      </p:sp>
      <p:sp>
        <p:nvSpPr>
          <p:cNvPr id="80900" name="Pladsholder til indhold 3"/>
          <p:cNvSpPr>
            <a:spLocks noGrp="1"/>
          </p:cNvSpPr>
          <p:nvPr>
            <p:ph sz="half" idx="2"/>
          </p:nvPr>
        </p:nvSpPr>
        <p:spPr>
          <a:xfrm>
            <a:off x="4648200" y="981075"/>
            <a:ext cx="4316288" cy="5876925"/>
          </a:xfrm>
        </p:spPr>
        <p:txBody>
          <a:bodyPr>
            <a:normAutofit fontScale="40000" lnSpcReduction="20000"/>
          </a:bodyPr>
          <a:lstStyle/>
          <a:p>
            <a:pPr>
              <a:buFontTx/>
              <a:buNone/>
            </a:pPr>
            <a:r>
              <a:rPr lang="da-DK" altLang="en-US" sz="2000" b="1" dirty="0" smtClean="0">
                <a:solidFill>
                  <a:srgbClr val="000000"/>
                </a:solidFill>
                <a:latin typeface="Comic Sans MS" panose="030F0702030302020204" pitchFamily="66" charset="0"/>
                <a:cs typeface="Times New Roman" panose="02020603050405020304" pitchFamily="18" charset="0"/>
              </a:rPr>
              <a:t>	</a:t>
            </a: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r>
              <a:rPr lang="da-DK" altLang="en-US" sz="2000" b="1" dirty="0" smtClean="0">
                <a:solidFill>
                  <a:srgbClr val="000000"/>
                </a:solidFill>
                <a:latin typeface="Comic Sans MS" panose="030F0702030302020204" pitchFamily="66" charset="0"/>
                <a:cs typeface="Times New Roman" panose="02020603050405020304" pitchFamily="18" charset="0"/>
              </a:rPr>
              <a:t>	</a:t>
            </a:r>
          </a:p>
          <a:p>
            <a:pPr>
              <a:buFontTx/>
              <a:buNone/>
            </a:pPr>
            <a:endParaRPr lang="da-DK" altLang="en-US" sz="2000" b="1" dirty="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2000" b="1" dirty="0" smtClean="0">
              <a:solidFill>
                <a:srgbClr val="000000"/>
              </a:solidFill>
              <a:latin typeface="Comic Sans MS" panose="030F0702030302020204" pitchFamily="66" charset="0"/>
              <a:cs typeface="Times New Roman" panose="02020603050405020304" pitchFamily="18" charset="0"/>
            </a:endParaRPr>
          </a:p>
          <a:p>
            <a:pPr>
              <a:buFontTx/>
              <a:buNone/>
            </a:pPr>
            <a:endParaRPr lang="da-DK" altLang="en-US" sz="4600" b="1" dirty="0">
              <a:latin typeface="Calibri" panose="020F0502020204030204" pitchFamily="34" charset="0"/>
              <a:cs typeface="Calibri" panose="020F0502020204030204" pitchFamily="34" charset="0"/>
            </a:endParaRPr>
          </a:p>
          <a:p>
            <a:pPr>
              <a:buFontTx/>
              <a:buNone/>
            </a:pPr>
            <a:endParaRPr lang="da-DK" altLang="en-US" sz="4600" b="1" dirty="0" smtClean="0">
              <a:latin typeface="Calibri" panose="020F0502020204030204" pitchFamily="34" charset="0"/>
              <a:cs typeface="Calibri" panose="020F0502020204030204" pitchFamily="34" charset="0"/>
            </a:endParaRPr>
          </a:p>
          <a:p>
            <a:pPr>
              <a:buFontTx/>
              <a:buNone/>
            </a:pPr>
            <a:r>
              <a:rPr lang="da-DK" altLang="en-US" sz="4600" b="1" dirty="0" smtClean="0">
                <a:latin typeface="Calibri" panose="020F0502020204030204" pitchFamily="34" charset="0"/>
                <a:cs typeface="Calibri" panose="020F0502020204030204" pitchFamily="34" charset="0"/>
              </a:rPr>
              <a:t>	</a:t>
            </a:r>
          </a:p>
          <a:p>
            <a:pPr>
              <a:buFontTx/>
              <a:buNone/>
            </a:pPr>
            <a:endParaRPr lang="da-DK" altLang="en-US" sz="4600" b="1" dirty="0" smtClean="0">
              <a:latin typeface="Calibri" panose="020F0502020204030204" pitchFamily="34" charset="0"/>
              <a:cs typeface="Calibri" panose="020F0502020204030204" pitchFamily="34" charset="0"/>
            </a:endParaRPr>
          </a:p>
          <a:p>
            <a:pPr>
              <a:buFontTx/>
              <a:buNone/>
            </a:pPr>
            <a:r>
              <a:rPr lang="da-DK" altLang="en-US" sz="5900" b="1" dirty="0" smtClean="0">
                <a:latin typeface="Calibri" panose="020F0502020204030204" pitchFamily="34" charset="0"/>
                <a:cs typeface="Calibri" panose="020F0502020204030204" pitchFamily="34" charset="0"/>
              </a:rPr>
              <a:t>	</a:t>
            </a:r>
          </a:p>
          <a:p>
            <a:pPr>
              <a:buFontTx/>
              <a:buNone/>
            </a:pPr>
            <a:r>
              <a:rPr lang="da-DK" altLang="en-US" sz="5900" b="1" dirty="0" smtClean="0">
                <a:latin typeface="Calibri" panose="020F0502020204030204" pitchFamily="34" charset="0"/>
                <a:cs typeface="Calibri" panose="020F0502020204030204" pitchFamily="34" charset="0"/>
              </a:rPr>
              <a:t>	Dagtilbud skal give børn medbestemmelse, medansvar, forståelse for demokrati … udvikle selvstændighed og evner til at indgå i forpligtende fællesskaber</a:t>
            </a:r>
          </a:p>
          <a:p>
            <a:pPr>
              <a:buFontTx/>
              <a:buNone/>
            </a:pPr>
            <a:endParaRPr lang="da-DK" altLang="en-US" dirty="0" smtClean="0"/>
          </a:p>
        </p:txBody>
      </p:sp>
      <p:pic>
        <p:nvPicPr>
          <p:cNvPr id="6"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3412" y="1412776"/>
            <a:ext cx="3725863"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5454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3375"/>
            <a:ext cx="7772400" cy="863600"/>
          </a:xfrm>
        </p:spPr>
        <p:txBody>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Dannelse</a:t>
            </a:r>
            <a:endPar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Pladsholder til indhold 2"/>
          <p:cNvSpPr>
            <a:spLocks noGrp="1"/>
          </p:cNvSpPr>
          <p:nvPr>
            <p:ph sz="half" idx="1"/>
          </p:nvPr>
        </p:nvSpPr>
        <p:spPr>
          <a:xfrm>
            <a:off x="395536" y="1403134"/>
            <a:ext cx="6120680" cy="5454865"/>
          </a:xfrm>
        </p:spPr>
        <p:txBody>
          <a:bodyPr>
            <a:normAutofit fontScale="92500" lnSpcReduction="10000"/>
          </a:bodyPr>
          <a:lstStyle/>
          <a:p>
            <a:pPr marL="0" indent="0">
              <a:buFontTx/>
              <a:buNone/>
              <a:defRPr/>
            </a:pPr>
            <a:r>
              <a:rPr lang="da-DK" altLang="da-DK" sz="3900" b="1" dirty="0" smtClean="0">
                <a:latin typeface="Calibri" panose="020F0502020204030204" pitchFamily="34" charset="0"/>
                <a:cs typeface="Calibri" panose="020F0502020204030204" pitchFamily="34" charset="0"/>
              </a:rPr>
              <a:t>Et modigt dannelsesbegreb</a:t>
            </a:r>
          </a:p>
          <a:p>
            <a:pPr marL="0" indent="0">
              <a:buFontTx/>
              <a:buNone/>
              <a:defRPr/>
            </a:pPr>
            <a:endParaRPr lang="da-DK" altLang="da-DK" sz="2900" b="1" dirty="0" smtClean="0">
              <a:latin typeface="Calibri" panose="020F0502020204030204" pitchFamily="34" charset="0"/>
              <a:cs typeface="Calibri" panose="020F0502020204030204" pitchFamily="34" charset="0"/>
            </a:endParaRPr>
          </a:p>
          <a:p>
            <a:pPr>
              <a:defRPr/>
            </a:pPr>
            <a:r>
              <a:rPr lang="da-DK" sz="2900" b="1" dirty="0">
                <a:latin typeface="Calibri" panose="020F0502020204030204" pitchFamily="34" charset="0"/>
                <a:cs typeface="Calibri" panose="020F0502020204030204" pitchFamily="34" charset="0"/>
              </a:rPr>
              <a:t>Dybde og faglighed, der bygger på klassiske kundskaber og indsigter, diskussioner og benhård kritik. </a:t>
            </a:r>
            <a:r>
              <a:rPr lang="da-DK" sz="2900" b="1" dirty="0" smtClean="0">
                <a:latin typeface="Calibri" panose="020F0502020204030204" pitchFamily="34" charset="0"/>
                <a:cs typeface="Calibri" panose="020F0502020204030204" pitchFamily="34" charset="0"/>
              </a:rPr>
              <a:t>Kombineret </a:t>
            </a:r>
            <a:r>
              <a:rPr lang="da-DK" sz="2900" b="1" dirty="0">
                <a:latin typeface="Calibri" panose="020F0502020204030204" pitchFamily="34" charset="0"/>
                <a:cs typeface="Calibri" panose="020F0502020204030204" pitchFamily="34" charset="0"/>
              </a:rPr>
              <a:t>med åbenhed, </a:t>
            </a:r>
            <a:r>
              <a:rPr lang="da-DK" sz="2900" b="1" dirty="0">
                <a:solidFill>
                  <a:srgbClr val="FF0000"/>
                </a:solidFill>
                <a:latin typeface="Calibri" panose="020F0502020204030204" pitchFamily="34" charset="0"/>
                <a:cs typeface="Calibri" panose="020F0502020204030204" pitchFamily="34" charset="0"/>
              </a:rPr>
              <a:t>nysgerrighed</a:t>
            </a:r>
            <a:r>
              <a:rPr lang="da-DK" sz="2900" b="1" dirty="0">
                <a:latin typeface="Calibri" panose="020F0502020204030204" pitchFamily="34" charset="0"/>
                <a:cs typeface="Calibri" panose="020F0502020204030204" pitchFamily="34" charset="0"/>
              </a:rPr>
              <a:t> og kritisk refleksion, og risikovillighed.</a:t>
            </a:r>
          </a:p>
          <a:p>
            <a:pPr>
              <a:defRPr/>
            </a:pPr>
            <a:r>
              <a:rPr lang="da-DK" sz="2900" b="1" dirty="0">
                <a:solidFill>
                  <a:srgbClr val="FF0000"/>
                </a:solidFill>
                <a:latin typeface="Calibri" panose="020F0502020204030204" pitchFamily="34" charset="0"/>
                <a:cs typeface="Calibri" panose="020F0502020204030204" pitchFamily="34" charset="0"/>
              </a:rPr>
              <a:t>Nysgerrighed</a:t>
            </a:r>
            <a:r>
              <a:rPr lang="da-DK" sz="2900" b="1" dirty="0">
                <a:latin typeface="Calibri" panose="020F0502020204030204" pitchFamily="34" charset="0"/>
                <a:cs typeface="Calibri" panose="020F0502020204030204" pitchFamily="34" charset="0"/>
              </a:rPr>
              <a:t> og åbenhed overfor ny </a:t>
            </a:r>
            <a:r>
              <a:rPr lang="da-DK" sz="2900" b="1" dirty="0" smtClean="0">
                <a:latin typeface="Calibri" panose="020F0502020204030204" pitchFamily="34" charset="0"/>
                <a:cs typeface="Calibri" panose="020F0502020204030204" pitchFamily="34" charset="0"/>
              </a:rPr>
              <a:t>og </a:t>
            </a:r>
            <a:r>
              <a:rPr lang="da-DK" sz="2900" b="1" dirty="0">
                <a:latin typeface="Calibri" panose="020F0502020204030204" pitchFamily="34" charset="0"/>
                <a:cs typeface="Calibri" panose="020F0502020204030204" pitchFamily="34" charset="0"/>
              </a:rPr>
              <a:t>ukonventionel viden </a:t>
            </a:r>
            <a:endParaRPr lang="da-DK" sz="2900" b="1" dirty="0" smtClean="0">
              <a:latin typeface="Calibri" panose="020F0502020204030204" pitchFamily="34" charset="0"/>
              <a:cs typeface="Calibri" panose="020F0502020204030204" pitchFamily="34" charset="0"/>
            </a:endParaRPr>
          </a:p>
          <a:p>
            <a:pPr>
              <a:defRPr/>
            </a:pPr>
            <a:r>
              <a:rPr lang="da-DK" sz="2900" b="1" dirty="0" smtClean="0">
                <a:latin typeface="Calibri" panose="020F0502020204030204" pitchFamily="34" charset="0"/>
                <a:cs typeface="Calibri" panose="020F0502020204030204" pitchFamily="34" charset="0"/>
              </a:rPr>
              <a:t>Dannelse forudsætter </a:t>
            </a:r>
            <a:r>
              <a:rPr lang="da-DK" sz="2900" b="1" dirty="0">
                <a:latin typeface="Calibri" panose="020F0502020204030204" pitchFamily="34" charset="0"/>
                <a:cs typeface="Calibri" panose="020F0502020204030204" pitchFamily="34" charset="0"/>
              </a:rPr>
              <a:t>mod. </a:t>
            </a:r>
            <a:r>
              <a:rPr lang="da-DK" sz="2900" b="1" dirty="0" smtClean="0">
                <a:latin typeface="Calibri" panose="020F0502020204030204" pitchFamily="34" charset="0"/>
                <a:cs typeface="Calibri" panose="020F0502020204030204" pitchFamily="34" charset="0"/>
              </a:rPr>
              <a:t>Mod til at lege </a:t>
            </a:r>
            <a:r>
              <a:rPr lang="da-DK" sz="2900" b="1" dirty="0">
                <a:latin typeface="Calibri" panose="020F0502020204030204" pitchFamily="34" charset="0"/>
                <a:cs typeface="Calibri" panose="020F0502020204030204" pitchFamily="34" charset="0"/>
              </a:rPr>
              <a:t>med </a:t>
            </a:r>
            <a:r>
              <a:rPr lang="da-DK" sz="2900" b="1" dirty="0" smtClean="0">
                <a:latin typeface="Calibri" panose="020F0502020204030204" pitchFamily="34" charset="0"/>
                <a:cs typeface="Calibri" panose="020F0502020204030204" pitchFamily="34" charset="0"/>
              </a:rPr>
              <a:t>viden</a:t>
            </a:r>
            <a:r>
              <a:rPr lang="da-DK" sz="2900" b="1" dirty="0">
                <a:latin typeface="Calibri" panose="020F0502020204030204" pitchFamily="34" charset="0"/>
                <a:cs typeface="Calibri" panose="020F0502020204030204" pitchFamily="34" charset="0"/>
              </a:rPr>
              <a:t> </a:t>
            </a:r>
            <a:r>
              <a:rPr lang="da-DK" sz="2900" b="1" dirty="0" smtClean="0">
                <a:latin typeface="Calibri" panose="020F0502020204030204" pitchFamily="34" charset="0"/>
                <a:cs typeface="Calibri" panose="020F0502020204030204" pitchFamily="34" charset="0"/>
              </a:rPr>
              <a:t>og </a:t>
            </a:r>
            <a:r>
              <a:rPr lang="da-DK" sz="2900" b="1" dirty="0">
                <a:latin typeface="Calibri" panose="020F0502020204030204" pitchFamily="34" charset="0"/>
                <a:cs typeface="Calibri" panose="020F0502020204030204" pitchFamily="34" charset="0"/>
              </a:rPr>
              <a:t>bevare </a:t>
            </a:r>
            <a:r>
              <a:rPr lang="da-DK" sz="2900" b="1" dirty="0">
                <a:solidFill>
                  <a:srgbClr val="FF0000"/>
                </a:solidFill>
                <a:latin typeface="Calibri" panose="020F0502020204030204" pitchFamily="34" charset="0"/>
                <a:cs typeface="Calibri" panose="020F0502020204030204" pitchFamily="34" charset="0"/>
              </a:rPr>
              <a:t>modet</a:t>
            </a:r>
            <a:r>
              <a:rPr lang="da-DK" sz="2900" b="1" dirty="0">
                <a:latin typeface="Calibri" panose="020F0502020204030204" pitchFamily="34" charset="0"/>
                <a:cs typeface="Calibri" panose="020F0502020204030204" pitchFamily="34" charset="0"/>
              </a:rPr>
              <a:t> og visdommen til </a:t>
            </a:r>
            <a:r>
              <a:rPr lang="da-DK" sz="2900" b="1" dirty="0" smtClean="0">
                <a:latin typeface="Calibri" panose="020F0502020204030204" pitchFamily="34" charset="0"/>
                <a:cs typeface="Calibri" panose="020F0502020204030204" pitchFamily="34" charset="0"/>
              </a:rPr>
              <a:t>at </a:t>
            </a:r>
            <a:r>
              <a:rPr lang="da-DK" sz="2900" b="1" dirty="0">
                <a:latin typeface="Calibri" panose="020F0502020204030204" pitchFamily="34" charset="0"/>
                <a:cs typeface="Calibri" panose="020F0502020204030204" pitchFamily="34" charset="0"/>
              </a:rPr>
              <a:t>dumme sig</a:t>
            </a:r>
          </a:p>
          <a:p>
            <a:pPr>
              <a:defRPr/>
            </a:pPr>
            <a:endParaRPr lang="da-DK" b="1" dirty="0">
              <a:latin typeface="Calibri" panose="020F0502020204030204" pitchFamily="34" charset="0"/>
              <a:cs typeface="Calibri" panose="020F0502020204030204" pitchFamily="34" charset="0"/>
            </a:endParaRPr>
          </a:p>
          <a:p>
            <a:pPr>
              <a:defRPr/>
            </a:pPr>
            <a:endParaRPr lang="da-DK" altLang="da-DK" b="1" dirty="0">
              <a:latin typeface="Calibri" panose="020F0502020204030204" pitchFamily="34" charset="0"/>
              <a:cs typeface="Calibri" panose="020F0502020204030204" pitchFamily="34" charset="0"/>
            </a:endParaRPr>
          </a:p>
          <a:p>
            <a:pPr marL="0" indent="0">
              <a:buFontTx/>
              <a:buNone/>
              <a:defRPr/>
            </a:pPr>
            <a:endParaRPr lang="da-DK" dirty="0"/>
          </a:p>
        </p:txBody>
      </p:sp>
      <p:sp>
        <p:nvSpPr>
          <p:cNvPr id="7" name="Pladsholder til indhold 6"/>
          <p:cNvSpPr>
            <a:spLocks noGrp="1"/>
          </p:cNvSpPr>
          <p:nvPr>
            <p:ph sz="half" idx="2"/>
          </p:nvPr>
        </p:nvSpPr>
        <p:spPr>
          <a:xfrm>
            <a:off x="6732588" y="1773238"/>
            <a:ext cx="2303462" cy="4608512"/>
          </a:xfrm>
        </p:spPr>
        <p:txBody>
          <a:bodyPr>
            <a:normAutofit fontScale="92500" lnSpcReduction="10000"/>
          </a:bodyPr>
          <a:lstStyle/>
          <a:p>
            <a:pPr>
              <a:defRPr/>
            </a:pPr>
            <a:endParaRPr lang="da-DK" dirty="0" smtClean="0"/>
          </a:p>
          <a:p>
            <a:pPr marL="0" indent="0">
              <a:buNone/>
              <a:defRPr/>
            </a:pPr>
            <a:endParaRPr lang="da-DK" dirty="0" smtClean="0"/>
          </a:p>
          <a:p>
            <a:pPr>
              <a:defRPr/>
            </a:pPr>
            <a:endParaRPr lang="da-DK" dirty="0"/>
          </a:p>
          <a:p>
            <a:pPr>
              <a:defRPr/>
            </a:pPr>
            <a:endParaRPr lang="da-DK" dirty="0" smtClean="0"/>
          </a:p>
          <a:p>
            <a:pPr>
              <a:defRPr/>
            </a:pPr>
            <a:endParaRPr lang="da-DK" dirty="0"/>
          </a:p>
          <a:p>
            <a:pPr marL="0" indent="0">
              <a:buFontTx/>
              <a:buNone/>
              <a:defRPr/>
            </a:pPr>
            <a:endParaRPr lang="da-DK" dirty="0"/>
          </a:p>
          <a:p>
            <a:pPr marL="0" indent="0">
              <a:buFontTx/>
              <a:buNone/>
              <a:defRPr/>
            </a:pPr>
            <a:r>
              <a:rPr lang="da-DK" sz="2400" b="1" dirty="0" smtClean="0">
                <a:latin typeface="Calibri" panose="020F0502020204030204" pitchFamily="34" charset="0"/>
                <a:cs typeface="Calibri" panose="020F0502020204030204" pitchFamily="34" charset="0"/>
              </a:rPr>
              <a:t>Rane Willerslev</a:t>
            </a:r>
          </a:p>
          <a:p>
            <a:pPr marL="0" indent="0">
              <a:buFontTx/>
              <a:buNone/>
              <a:defRPr/>
            </a:pPr>
            <a:r>
              <a:rPr lang="da-DK" sz="2400" b="1" dirty="0" smtClean="0">
                <a:latin typeface="Calibri" panose="020F0502020204030204" pitchFamily="34" charset="0"/>
                <a:cs typeface="Calibri" panose="020F0502020204030204" pitchFamily="34" charset="0"/>
              </a:rPr>
              <a:t>1971-</a:t>
            </a:r>
          </a:p>
          <a:p>
            <a:pPr marL="0" indent="0">
              <a:buFontTx/>
              <a:buNone/>
              <a:defRPr/>
            </a:pPr>
            <a:r>
              <a:rPr lang="da-DK" sz="2400" b="1" i="1" dirty="0" smtClean="0">
                <a:latin typeface="Calibri" panose="020F0502020204030204" pitchFamily="34" charset="0"/>
                <a:cs typeface="Calibri" panose="020F0502020204030204" pitchFamily="34" charset="0"/>
              </a:rPr>
              <a:t>Rygrad og rummelighed</a:t>
            </a:r>
            <a:r>
              <a:rPr lang="da-DK" sz="2400" b="1" dirty="0" smtClean="0">
                <a:latin typeface="Calibri" panose="020F0502020204030204" pitchFamily="34" charset="0"/>
                <a:cs typeface="Calibri" panose="020F0502020204030204" pitchFamily="34" charset="0"/>
              </a:rPr>
              <a:t>, 2019</a:t>
            </a:r>
            <a:endParaRPr lang="da-DK" sz="2400" b="1" i="1" dirty="0">
              <a:latin typeface="Calibri" panose="020F0502020204030204" pitchFamily="34" charset="0"/>
              <a:cs typeface="Calibri" panose="020F0502020204030204" pitchFamily="34" charset="0"/>
            </a:endParaRPr>
          </a:p>
        </p:txBody>
      </p:sp>
      <p:pic>
        <p:nvPicPr>
          <p:cNvPr id="17413" name="Picture 14" descr="https://www.altinget.dk/images/article/156370/30790.jpg"/>
          <p:cNvPicPr>
            <a:picLocks noChangeAspect="1" noChangeArrowheads="1"/>
          </p:cNvPicPr>
          <p:nvPr/>
        </p:nvPicPr>
        <p:blipFill>
          <a:blip r:embed="rId3">
            <a:extLst>
              <a:ext uri="{28A0092B-C50C-407E-A947-70E740481C1C}">
                <a14:useLocalDpi xmlns:a14="http://schemas.microsoft.com/office/drawing/2010/main" val="0"/>
              </a:ext>
            </a:extLst>
          </a:blip>
          <a:srcRect l="24786" r="30598"/>
          <a:stretch>
            <a:fillRect/>
          </a:stretch>
        </p:blipFill>
        <p:spPr bwMode="auto">
          <a:xfrm>
            <a:off x="6830219" y="1403135"/>
            <a:ext cx="21082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6013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188913"/>
            <a:ext cx="7772400" cy="863600"/>
          </a:xfrm>
        </p:spPr>
        <p:txBody>
          <a:bodyPr/>
          <a:lstStyle/>
          <a:p>
            <a:pPr eaLnBrk="1" hangingPunct="1">
              <a:defRPr/>
            </a:pPr>
            <a:r>
              <a:rPr lang="da-DK" b="1" dirty="0" smtClean="0">
                <a:solidFill>
                  <a:schemeClr val="tx1"/>
                </a:solidFill>
                <a:effectLst>
                  <a:outerShdw blurRad="38100" dist="38100" dir="2700000" algn="tl">
                    <a:srgbClr val="C0C0C0"/>
                  </a:outerShdw>
                </a:effectLst>
                <a:latin typeface="+mn-lt"/>
              </a:rPr>
              <a:t>Tre dimensioner ved dannelse</a:t>
            </a:r>
          </a:p>
        </p:txBody>
      </p:sp>
      <p:sp>
        <p:nvSpPr>
          <p:cNvPr id="26627" name="Rectangle 3"/>
          <p:cNvSpPr>
            <a:spLocks noGrp="1" noChangeArrowheads="1"/>
          </p:cNvSpPr>
          <p:nvPr>
            <p:ph type="body" idx="1"/>
          </p:nvPr>
        </p:nvSpPr>
        <p:spPr>
          <a:xfrm>
            <a:off x="323850" y="1052513"/>
            <a:ext cx="8496300" cy="5616575"/>
          </a:xfrm>
        </p:spPr>
        <p:txBody>
          <a:bodyPr>
            <a:normAutofit lnSpcReduction="10000"/>
          </a:bodyPr>
          <a:lstStyle/>
          <a:p>
            <a:pPr marL="0" indent="0" eaLnBrk="1" hangingPunct="1">
              <a:buFontTx/>
              <a:buNone/>
              <a:defRPr/>
            </a:pPr>
            <a:r>
              <a:rPr lang="da-DK" b="1" dirty="0"/>
              <a:t>Dannelsen udtrykkes på tre niveauer. </a:t>
            </a:r>
          </a:p>
          <a:p>
            <a:pPr eaLnBrk="1" hangingPunct="1">
              <a:defRPr/>
            </a:pPr>
            <a:r>
              <a:rPr lang="da-DK" b="1" dirty="0" smtClean="0"/>
              <a:t>I </a:t>
            </a:r>
            <a:r>
              <a:rPr lang="da-DK" b="1" i="1" dirty="0"/>
              <a:t>formålet</a:t>
            </a:r>
            <a:r>
              <a:rPr lang="da-DK" b="1" dirty="0"/>
              <a:t>, dannelsesidealet, der rummer en beskrivelse af fremtidens </a:t>
            </a:r>
            <a:r>
              <a:rPr lang="da-DK" b="1" dirty="0" smtClean="0"/>
              <a:t>menneske</a:t>
            </a:r>
            <a:r>
              <a:rPr lang="da-DK" b="1" dirty="0"/>
              <a:t> </a:t>
            </a:r>
            <a:r>
              <a:rPr lang="da-DK" b="1" dirty="0" smtClean="0"/>
              <a:t>i fremtidens samfund (børne- og samfundssyn)</a:t>
            </a:r>
          </a:p>
          <a:p>
            <a:pPr eaLnBrk="1" hangingPunct="1">
              <a:defRPr/>
            </a:pPr>
            <a:r>
              <a:rPr lang="da-DK" b="1" dirty="0" smtClean="0"/>
              <a:t>Et </a:t>
            </a:r>
            <a:r>
              <a:rPr lang="da-DK" b="1" dirty="0"/>
              <a:t>dannende </a:t>
            </a:r>
            <a:r>
              <a:rPr lang="da-DK" b="1" i="1" dirty="0"/>
              <a:t>indhold</a:t>
            </a:r>
            <a:r>
              <a:rPr lang="da-DK" b="1" dirty="0"/>
              <a:t>, der ’ryster og lyksaliggør’ barnet i den betydning, at indholdet dels rækker ind i fremtiden og dels skaber glæde og motivation i </a:t>
            </a:r>
            <a:r>
              <a:rPr lang="da-DK" b="1" dirty="0" smtClean="0"/>
              <a:t>barnet</a:t>
            </a:r>
            <a:r>
              <a:rPr lang="da-DK" b="1" dirty="0"/>
              <a:t> </a:t>
            </a:r>
            <a:r>
              <a:rPr lang="da-DK" b="1" dirty="0" smtClean="0"/>
              <a:t>– epoketypiske temaer</a:t>
            </a:r>
            <a:endParaRPr lang="da-DK" b="1" dirty="0"/>
          </a:p>
          <a:p>
            <a:pPr eaLnBrk="1" hangingPunct="1">
              <a:defRPr/>
            </a:pPr>
            <a:r>
              <a:rPr lang="da-DK" b="1" dirty="0" smtClean="0"/>
              <a:t>En dannende </a:t>
            </a:r>
            <a:r>
              <a:rPr lang="da-DK" b="1" i="1" dirty="0" smtClean="0"/>
              <a:t>virksomhed</a:t>
            </a:r>
            <a:r>
              <a:rPr lang="da-DK" b="1" dirty="0" smtClean="0"/>
              <a:t> i </a:t>
            </a:r>
            <a:r>
              <a:rPr lang="da-DK" b="1" dirty="0"/>
              <a:t>form af, at barnet handler som et aktiv, deltagende og udforskende menneske. </a:t>
            </a:r>
          </a:p>
          <a:p>
            <a:pPr marL="0" indent="0" eaLnBrk="1" hangingPunct="1">
              <a:buFontTx/>
              <a:buNone/>
              <a:defRPr/>
            </a:pPr>
            <a:endParaRPr lang="da-DK" sz="2800" dirty="0" smtClean="0"/>
          </a:p>
        </p:txBody>
      </p:sp>
    </p:spTree>
    <p:extLst>
      <p:ext uri="{BB962C8B-B14F-4D97-AF65-F5344CB8AC3E}">
        <p14:creationId xmlns:p14="http://schemas.microsoft.com/office/powerpoint/2010/main" val="36975738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0" y="0"/>
            <a:ext cx="9144000" cy="1052513"/>
          </a:xfrm>
        </p:spPr>
        <p:txBody>
          <a:bodyPr>
            <a:normAutofit/>
          </a:bodyPr>
          <a:lstStyle/>
          <a:p>
            <a:pPr>
              <a:defRPr/>
            </a:pPr>
            <a:r>
              <a:rPr lang="da-DK" sz="4000" b="1" dirty="0" smtClean="0">
                <a:effectLst>
                  <a:outerShdw blurRad="38100" dist="38100" dir="2700000" algn="tl">
                    <a:srgbClr val="C0C0C0"/>
                  </a:outerShdw>
                </a:effectLst>
                <a:latin typeface="Calibri" panose="020F0502020204030204" pitchFamily="34" charset="0"/>
                <a:cs typeface="Calibri" panose="020F0502020204030204" pitchFamily="34" charset="0"/>
              </a:rPr>
              <a:t>Børnehaven som demokratisk mødeplads</a:t>
            </a:r>
          </a:p>
        </p:txBody>
      </p:sp>
      <p:sp>
        <p:nvSpPr>
          <p:cNvPr id="18435" name="Rectangle 3"/>
          <p:cNvSpPr>
            <a:spLocks noGrp="1" noChangeArrowheads="1"/>
          </p:cNvSpPr>
          <p:nvPr>
            <p:ph sz="half" idx="1"/>
          </p:nvPr>
        </p:nvSpPr>
        <p:spPr>
          <a:xfrm>
            <a:off x="0" y="1196752"/>
            <a:ext cx="4495800" cy="6336704"/>
          </a:xfrm>
        </p:spPr>
        <p:txBody>
          <a:bodyPr>
            <a:normAutofit fontScale="77500" lnSpcReduction="20000"/>
          </a:bodyPr>
          <a:lstStyle/>
          <a:p>
            <a:pPr>
              <a:lnSpc>
                <a:spcPct val="80000"/>
              </a:lnSpc>
              <a:buFontTx/>
              <a:buNone/>
            </a:pPr>
            <a:r>
              <a:rPr lang="da-DK" altLang="da-DK" sz="3000" b="1" dirty="0" smtClean="0">
                <a:latin typeface="Calibri" panose="020F0502020204030204" pitchFamily="34" charset="0"/>
                <a:cs typeface="Calibri" panose="020F0502020204030204" pitchFamily="34" charset="0"/>
              </a:rPr>
              <a:t>	</a:t>
            </a:r>
            <a:r>
              <a:rPr lang="da-DK" altLang="da-DK" sz="3800" b="1" dirty="0" smtClean="0">
                <a:latin typeface="Calibri" panose="020F0502020204030204" pitchFamily="34" charset="0"/>
                <a:cs typeface="Calibri" panose="020F0502020204030204" pitchFamily="34" charset="0"/>
              </a:rPr>
              <a:t>Børnehaven er en demokratisk mødeplads</a:t>
            </a:r>
          </a:p>
          <a:p>
            <a:pPr>
              <a:lnSpc>
                <a:spcPct val="80000"/>
              </a:lnSpc>
              <a:buFontTx/>
              <a:buNone/>
            </a:pPr>
            <a:endParaRPr lang="da-DK" altLang="da-DK" sz="3800" b="1" dirty="0" smtClean="0">
              <a:latin typeface="Calibri" panose="020F0502020204030204" pitchFamily="34" charset="0"/>
              <a:cs typeface="Calibri" panose="020F0502020204030204" pitchFamily="34" charset="0"/>
            </a:endParaRPr>
          </a:p>
          <a:p>
            <a:pPr>
              <a:lnSpc>
                <a:spcPct val="80000"/>
              </a:lnSpc>
              <a:buFontTx/>
              <a:buNone/>
            </a:pPr>
            <a:r>
              <a:rPr lang="da-DK" altLang="da-DK" sz="3800" b="1" dirty="0" smtClean="0">
                <a:latin typeface="Calibri" panose="020F0502020204030204" pitchFamily="34" charset="0"/>
                <a:cs typeface="Calibri" panose="020F0502020204030204" pitchFamily="34" charset="0"/>
              </a:rPr>
              <a:t>	Her får børnene mulighed for at lære om verden og etablerer et grundlag for på længere sigt at kunne tænke kritisk </a:t>
            </a:r>
          </a:p>
          <a:p>
            <a:pPr>
              <a:lnSpc>
                <a:spcPct val="80000"/>
              </a:lnSpc>
              <a:buFontTx/>
              <a:buNone/>
            </a:pPr>
            <a:endParaRPr lang="da-DK" altLang="da-DK" sz="3800" b="1" dirty="0" smtClean="0">
              <a:latin typeface="Calibri" panose="020F0502020204030204" pitchFamily="34" charset="0"/>
              <a:cs typeface="Calibri" panose="020F0502020204030204" pitchFamily="34" charset="0"/>
            </a:endParaRPr>
          </a:p>
          <a:p>
            <a:pPr>
              <a:lnSpc>
                <a:spcPct val="80000"/>
              </a:lnSpc>
              <a:buFontTx/>
              <a:buNone/>
            </a:pPr>
            <a:r>
              <a:rPr lang="da-DK" altLang="da-DK" sz="3800" b="1" dirty="0" smtClean="0">
                <a:latin typeface="Calibri" panose="020F0502020204030204" pitchFamily="34" charset="0"/>
                <a:cs typeface="Calibri" panose="020F0502020204030204" pitchFamily="34" charset="0"/>
              </a:rPr>
              <a:t>	De er deltagere i hverdagslivet, de får indflydelse - jf. </a:t>
            </a:r>
            <a:r>
              <a:rPr lang="da-DK" altLang="da-DK" sz="3800" b="1" dirty="0" err="1" smtClean="0">
                <a:latin typeface="Calibri" panose="020F0502020204030204" pitchFamily="34" charset="0"/>
                <a:cs typeface="Calibri" panose="020F0502020204030204" pitchFamily="34" charset="0"/>
              </a:rPr>
              <a:t>FNs</a:t>
            </a:r>
            <a:r>
              <a:rPr lang="da-DK" altLang="da-DK" sz="3800" b="1" dirty="0" smtClean="0">
                <a:latin typeface="Calibri" panose="020F0502020204030204" pitchFamily="34" charset="0"/>
                <a:cs typeface="Calibri" panose="020F0502020204030204" pitchFamily="34" charset="0"/>
              </a:rPr>
              <a:t> konvention om børns rettigheder</a:t>
            </a:r>
          </a:p>
          <a:p>
            <a:pPr>
              <a:lnSpc>
                <a:spcPct val="80000"/>
              </a:lnSpc>
              <a:buFontTx/>
              <a:buNone/>
            </a:pPr>
            <a:r>
              <a:rPr lang="da-DK" altLang="da-DK" sz="3800" b="1" dirty="0" smtClean="0">
                <a:latin typeface="Calibri" panose="020F0502020204030204" pitchFamily="34" charset="0"/>
                <a:cs typeface="Calibri" panose="020F0502020204030204" pitchFamily="34" charset="0"/>
              </a:rPr>
              <a:t>	</a:t>
            </a:r>
          </a:p>
          <a:p>
            <a:pPr>
              <a:lnSpc>
                <a:spcPct val="80000"/>
              </a:lnSpc>
              <a:buFontTx/>
              <a:buNone/>
            </a:pPr>
            <a:r>
              <a:rPr lang="da-DK" altLang="da-DK" sz="3800" b="1" dirty="0" smtClean="0">
                <a:latin typeface="Calibri" panose="020F0502020204030204" pitchFamily="34" charset="0"/>
                <a:cs typeface="Calibri" panose="020F0502020204030204" pitchFamily="34" charset="0"/>
              </a:rPr>
              <a:t>	Et aktivt dannelsesbegreb støtter disse kvaliteter</a:t>
            </a:r>
          </a:p>
          <a:p>
            <a:pPr>
              <a:lnSpc>
                <a:spcPct val="80000"/>
              </a:lnSpc>
              <a:buFontTx/>
              <a:buNone/>
            </a:pPr>
            <a:endParaRPr lang="da-DK" altLang="da-DK" b="1" dirty="0" smtClean="0">
              <a:latin typeface="Comic Sans MS" panose="030F0702030302020204" pitchFamily="66" charset="0"/>
            </a:endParaRPr>
          </a:p>
          <a:p>
            <a:pPr>
              <a:lnSpc>
                <a:spcPct val="80000"/>
              </a:lnSpc>
              <a:buFontTx/>
              <a:buNone/>
            </a:pPr>
            <a:r>
              <a:rPr lang="da-DK" altLang="da-DK" b="1" dirty="0" smtClean="0">
                <a:latin typeface="Comic Sans MS" panose="030F0702030302020204" pitchFamily="66" charset="0"/>
              </a:rPr>
              <a:t>	</a:t>
            </a:r>
          </a:p>
          <a:p>
            <a:pPr>
              <a:lnSpc>
                <a:spcPct val="80000"/>
              </a:lnSpc>
              <a:buFontTx/>
              <a:buNone/>
            </a:pPr>
            <a:r>
              <a:rPr lang="da-DK" altLang="da-DK" b="1" dirty="0" smtClean="0">
                <a:latin typeface="Comic Sans MS" panose="030F0702030302020204" pitchFamily="66" charset="0"/>
              </a:rPr>
              <a:t>	</a:t>
            </a:r>
            <a:endParaRPr lang="da-DK" altLang="da-DK" sz="2000" b="1" dirty="0" smtClean="0">
              <a:latin typeface="Comic Sans MS" panose="030F0702030302020204" pitchFamily="66" charset="0"/>
            </a:endParaRPr>
          </a:p>
        </p:txBody>
      </p:sp>
      <p:pic>
        <p:nvPicPr>
          <p:cNvPr id="18436" name="Pladsholder til indhold 4" descr="hyldemosen piger i rundkreds.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3482" r="3217"/>
          <a:stretch>
            <a:fillRect/>
          </a:stretch>
        </p:blipFill>
        <p:spPr>
          <a:xfrm>
            <a:off x="4768946" y="1196752"/>
            <a:ext cx="4121054" cy="3311748"/>
          </a:xfrm>
        </p:spPr>
      </p:pic>
      <p:sp>
        <p:nvSpPr>
          <p:cNvPr id="18437" name="Rektangel 4"/>
          <p:cNvSpPr>
            <a:spLocks noChangeArrowheads="1"/>
          </p:cNvSpPr>
          <p:nvPr/>
        </p:nvSpPr>
        <p:spPr bwMode="auto">
          <a:xfrm>
            <a:off x="4643438" y="4652963"/>
            <a:ext cx="4249737"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a-DK" altLang="da-DK" b="1" dirty="0">
                <a:latin typeface="Calibri" panose="020F0502020204030204" pitchFamily="34" charset="0"/>
                <a:cs typeface="Calibri" panose="020F0502020204030204" pitchFamily="34" charset="0"/>
              </a:rPr>
              <a:t>Hannah </a:t>
            </a:r>
            <a:r>
              <a:rPr lang="da-DK" altLang="da-DK" b="1" dirty="0" err="1">
                <a:latin typeface="Calibri" panose="020F0502020204030204" pitchFamily="34" charset="0"/>
                <a:cs typeface="Calibri" panose="020F0502020204030204" pitchFamily="34" charset="0"/>
              </a:rPr>
              <a:t>Arend</a:t>
            </a:r>
            <a:r>
              <a:rPr lang="da-DK" altLang="da-DK" b="1" dirty="0">
                <a:latin typeface="Calibri" panose="020F0502020204030204" pitchFamily="34" charset="0"/>
                <a:cs typeface="Calibri" panose="020F0502020204030204" pitchFamily="34" charset="0"/>
              </a:rPr>
              <a:t>: Her ”kommer de sammen for at tale, føre dialoger, for at fortælle deres historier i kampen for at styrke mulighederne for et aktivt medborgerskab</a:t>
            </a:r>
            <a:r>
              <a:rPr lang="da-DK" altLang="da-DK" b="1" dirty="0" smtClean="0">
                <a:latin typeface="Calibri" panose="020F0502020204030204" pitchFamily="34" charset="0"/>
                <a:cs typeface="Calibri" panose="020F0502020204030204" pitchFamily="34" charset="0"/>
              </a:rPr>
              <a:t>”</a:t>
            </a:r>
          </a:p>
          <a:p>
            <a:endParaRPr lang="da-DK" altLang="da-DK" sz="2000" b="1" dirty="0">
              <a:latin typeface="Calibri" panose="020F0502020204030204" pitchFamily="34" charset="0"/>
              <a:cs typeface="Calibri" panose="020F0502020204030204" pitchFamily="34" charset="0"/>
            </a:endParaRPr>
          </a:p>
          <a:p>
            <a:endParaRPr lang="da-DK" altLang="da-DK"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638446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323850" y="0"/>
            <a:ext cx="8496300" cy="1125538"/>
          </a:xfrm>
          <a:prstGeom prst="rect">
            <a:avLst/>
          </a:prstGeom>
          <a:noFill/>
          <a:ln w="9525">
            <a:noFill/>
            <a:miter lim="800000"/>
            <a:headEnd/>
            <a:tailEnd/>
          </a:ln>
          <a:effectLst/>
        </p:spPr>
        <p:txBody>
          <a:bodyPr lIns="92075" tIns="46038" rIns="92075" bIns="46038" anchor="ctr"/>
          <a:lstStyle/>
          <a:p>
            <a:pPr algn="ctr">
              <a:defRPr/>
            </a:pP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En dynamisk og situationsorienteret </a:t>
            </a:r>
            <a:b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didaktisk model – nærhedsdidaktik</a:t>
            </a:r>
          </a:p>
        </p:txBody>
      </p:sp>
      <p:sp>
        <p:nvSpPr>
          <p:cNvPr id="14339" name="Oval 3"/>
          <p:cNvSpPr>
            <a:spLocks noChangeArrowheads="1"/>
          </p:cNvSpPr>
          <p:nvPr/>
        </p:nvSpPr>
        <p:spPr bwMode="auto">
          <a:xfrm>
            <a:off x="2465388" y="1360488"/>
            <a:ext cx="4267200" cy="3746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p:txBody>
      </p:sp>
      <p:sp>
        <p:nvSpPr>
          <p:cNvPr id="78852" name="Text Box 4"/>
          <p:cNvSpPr txBox="1">
            <a:spLocks noChangeArrowheads="1"/>
          </p:cNvSpPr>
          <p:nvPr/>
        </p:nvSpPr>
        <p:spPr bwMode="auto">
          <a:xfrm>
            <a:off x="971550" y="2133600"/>
            <a:ext cx="259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Situationsanalyse</a:t>
            </a:r>
            <a:endParaRPr lang="da-DK" altLang="da-DK" sz="2400" b="1" dirty="0">
              <a:latin typeface="+mn-lt"/>
            </a:endParaRPr>
          </a:p>
        </p:txBody>
      </p:sp>
      <p:sp>
        <p:nvSpPr>
          <p:cNvPr id="78853" name="Rectangle 5"/>
          <p:cNvSpPr>
            <a:spLocks noChangeArrowheads="1"/>
          </p:cNvSpPr>
          <p:nvPr/>
        </p:nvSpPr>
        <p:spPr bwMode="auto">
          <a:xfrm>
            <a:off x="5003800" y="1412875"/>
            <a:ext cx="3744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solidFill>
                  <a:srgbClr val="FF0000"/>
                </a:solidFill>
                <a:latin typeface="+mn-lt"/>
              </a:rPr>
              <a:t> </a:t>
            </a:r>
            <a:r>
              <a:rPr lang="da-DK" altLang="da-DK" sz="2400" b="1" dirty="0" smtClean="0">
                <a:solidFill>
                  <a:srgbClr val="FF0000"/>
                </a:solidFill>
                <a:latin typeface="+mn-lt"/>
              </a:rPr>
              <a:t>              </a:t>
            </a:r>
            <a:r>
              <a:rPr lang="da-DK" altLang="da-DK" sz="2400" b="1" dirty="0" smtClean="0">
                <a:latin typeface="+mn-lt"/>
              </a:rPr>
              <a:t>Mål – Fælles Mål</a:t>
            </a:r>
            <a:endParaRPr lang="da-DK" altLang="da-DK" sz="2400" b="1" dirty="0">
              <a:latin typeface="+mn-lt"/>
            </a:endParaRPr>
          </a:p>
        </p:txBody>
      </p:sp>
      <p:sp>
        <p:nvSpPr>
          <p:cNvPr id="78854" name="Rectangle 6"/>
          <p:cNvSpPr>
            <a:spLocks noChangeArrowheads="1"/>
          </p:cNvSpPr>
          <p:nvPr/>
        </p:nvSpPr>
        <p:spPr bwMode="auto">
          <a:xfrm>
            <a:off x="6854825" y="2573338"/>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solidFill>
                  <a:srgbClr val="FF0000"/>
                </a:solidFill>
                <a:effectLst>
                  <a:outerShdw blurRad="38100" dist="38100" dir="2700000" algn="tl">
                    <a:srgbClr val="000000">
                      <a:alpha val="43137"/>
                    </a:srgbClr>
                  </a:outerShdw>
                </a:effectLst>
                <a:latin typeface="+mn-lt"/>
              </a:rPr>
              <a:t>Det dannende indhold</a:t>
            </a:r>
          </a:p>
        </p:txBody>
      </p:sp>
      <p:sp>
        <p:nvSpPr>
          <p:cNvPr id="78855" name="Text Box 7"/>
          <p:cNvSpPr txBox="1">
            <a:spLocks noChangeArrowheads="1"/>
          </p:cNvSpPr>
          <p:nvPr/>
        </p:nvSpPr>
        <p:spPr bwMode="auto">
          <a:xfrm>
            <a:off x="6273800" y="4208463"/>
            <a:ext cx="281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Læringsmiljøet</a:t>
            </a:r>
          </a:p>
          <a:p>
            <a:pPr eaLnBrk="1" hangingPunct="1">
              <a:spcBef>
                <a:spcPct val="0"/>
              </a:spcBef>
              <a:buFontTx/>
              <a:buNone/>
              <a:defRPr/>
            </a:pPr>
            <a:r>
              <a:rPr lang="da-DK" altLang="da-DK" sz="2400" b="1" dirty="0" smtClean="0">
                <a:latin typeface="+mn-lt"/>
              </a:rPr>
              <a:t>Metoder</a:t>
            </a:r>
            <a:r>
              <a:rPr lang="da-DK" altLang="da-DK" sz="2400" b="1" dirty="0">
                <a:latin typeface="+mn-lt"/>
              </a:rPr>
              <a:t>, principper</a:t>
            </a:r>
          </a:p>
        </p:txBody>
      </p:sp>
      <p:sp>
        <p:nvSpPr>
          <p:cNvPr id="78856" name="Text Box 8"/>
          <p:cNvSpPr txBox="1">
            <a:spLocks noChangeArrowheads="1"/>
          </p:cNvSpPr>
          <p:nvPr/>
        </p:nvSpPr>
        <p:spPr bwMode="auto">
          <a:xfrm>
            <a:off x="4702175" y="5013325"/>
            <a:ext cx="1982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cs typeface="Calibri" panose="020F0502020204030204" pitchFamily="34" charset="0"/>
              </a:rPr>
              <a:t>Praksis</a:t>
            </a:r>
          </a:p>
          <a:p>
            <a:pPr eaLnBrk="1" hangingPunct="1">
              <a:spcBef>
                <a:spcPct val="0"/>
              </a:spcBef>
              <a:buFontTx/>
              <a:buNone/>
              <a:defRPr/>
            </a:pPr>
            <a:r>
              <a:rPr lang="da-DK" altLang="da-DK" sz="2400" b="1" dirty="0" smtClean="0">
                <a:latin typeface="+mn-lt"/>
              </a:rPr>
              <a:t>Den dannende virksomhed</a:t>
            </a:r>
          </a:p>
        </p:txBody>
      </p:sp>
      <p:sp>
        <p:nvSpPr>
          <p:cNvPr id="78857" name="Text Box 9"/>
          <p:cNvSpPr txBox="1">
            <a:spLocks noChangeArrowheads="1"/>
          </p:cNvSpPr>
          <p:nvPr/>
        </p:nvSpPr>
        <p:spPr bwMode="auto">
          <a:xfrm>
            <a:off x="1758950" y="4562475"/>
            <a:ext cx="2943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Dokumentation</a:t>
            </a:r>
          </a:p>
          <a:p>
            <a:pPr eaLnBrk="1" hangingPunct="1">
              <a:spcBef>
                <a:spcPct val="0"/>
              </a:spcBef>
              <a:buFontTx/>
              <a:buNone/>
              <a:defRPr/>
            </a:pPr>
            <a:r>
              <a:rPr lang="da-DK" altLang="da-DK" sz="2400" b="1" dirty="0">
                <a:latin typeface="+mn-lt"/>
              </a:rPr>
              <a:t>og evaluering </a:t>
            </a:r>
          </a:p>
        </p:txBody>
      </p:sp>
      <p:sp>
        <p:nvSpPr>
          <p:cNvPr id="78858" name="Text Box 10"/>
          <p:cNvSpPr txBox="1">
            <a:spLocks noChangeArrowheads="1"/>
          </p:cNvSpPr>
          <p:nvPr/>
        </p:nvSpPr>
        <p:spPr bwMode="auto">
          <a:xfrm>
            <a:off x="684213" y="3446463"/>
            <a:ext cx="6170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Rekonstruktion </a:t>
            </a:r>
          </a:p>
          <a:p>
            <a:pPr eaLnBrk="1" hangingPunct="1">
              <a:spcBef>
                <a:spcPct val="0"/>
              </a:spcBef>
              <a:buFontTx/>
              <a:buNone/>
              <a:defRPr/>
            </a:pPr>
            <a:r>
              <a:rPr lang="da-DK" altLang="da-DK" sz="2400" b="1" dirty="0">
                <a:latin typeface="+mn-lt"/>
              </a:rPr>
              <a:t>af pædagogikken</a:t>
            </a:r>
          </a:p>
        </p:txBody>
      </p:sp>
      <p:sp>
        <p:nvSpPr>
          <p:cNvPr id="78861" name="Text Box 13"/>
          <p:cNvSpPr txBox="1">
            <a:spLocks noChangeArrowheads="1"/>
          </p:cNvSpPr>
          <p:nvPr/>
        </p:nvSpPr>
        <p:spPr bwMode="auto">
          <a:xfrm>
            <a:off x="1403350" y="1392238"/>
            <a:ext cx="4619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da-DK" altLang="da-DK" sz="2400" b="1" dirty="0">
                <a:latin typeface="+mn-lt"/>
              </a:rPr>
              <a:t>Dannelsesideal </a:t>
            </a:r>
          </a:p>
          <a:p>
            <a:pPr>
              <a:spcBef>
                <a:spcPct val="0"/>
              </a:spcBef>
              <a:buFontTx/>
              <a:buNone/>
              <a:defRPr/>
            </a:pPr>
            <a:r>
              <a:rPr lang="da-DK" altLang="da-DK" sz="2400" b="1" dirty="0" smtClean="0">
                <a:latin typeface="+mn-lt"/>
              </a:rPr>
              <a:t>Formål</a:t>
            </a:r>
            <a:endParaRPr lang="da-DK" altLang="da-DK" sz="2400" b="1" dirty="0">
              <a:solidFill>
                <a:srgbClr val="FF0000"/>
              </a:solidFill>
              <a:latin typeface="+mn-lt"/>
            </a:endParaRPr>
          </a:p>
        </p:txBody>
      </p:sp>
      <p:sp>
        <p:nvSpPr>
          <p:cNvPr id="14348" name="Line 14"/>
          <p:cNvSpPr>
            <a:spLocks noChangeShapeType="1"/>
          </p:cNvSpPr>
          <p:nvPr/>
        </p:nvSpPr>
        <p:spPr bwMode="auto">
          <a:xfrm flipH="1">
            <a:off x="3492500" y="1773238"/>
            <a:ext cx="2303463"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49" name="Line 15"/>
          <p:cNvSpPr>
            <a:spLocks noChangeShapeType="1"/>
          </p:cNvSpPr>
          <p:nvPr/>
        </p:nvSpPr>
        <p:spPr bwMode="auto">
          <a:xfrm>
            <a:off x="3563938" y="4797425"/>
            <a:ext cx="16557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0" name="Line 16"/>
          <p:cNvSpPr>
            <a:spLocks noChangeShapeType="1"/>
          </p:cNvSpPr>
          <p:nvPr/>
        </p:nvSpPr>
        <p:spPr bwMode="auto">
          <a:xfrm flipV="1">
            <a:off x="5219700" y="1700213"/>
            <a:ext cx="576263" cy="3313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1" name="Line 17"/>
          <p:cNvSpPr>
            <a:spLocks noChangeShapeType="1"/>
          </p:cNvSpPr>
          <p:nvPr/>
        </p:nvSpPr>
        <p:spPr bwMode="auto">
          <a:xfrm>
            <a:off x="3563938" y="1700213"/>
            <a:ext cx="3168650" cy="165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2" name="Line 18"/>
          <p:cNvSpPr>
            <a:spLocks noChangeShapeType="1"/>
          </p:cNvSpPr>
          <p:nvPr/>
        </p:nvSpPr>
        <p:spPr bwMode="auto">
          <a:xfrm flipH="1">
            <a:off x="5148263" y="3357563"/>
            <a:ext cx="1511300" cy="1655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3" name="Line 19"/>
          <p:cNvSpPr>
            <a:spLocks noChangeShapeType="1"/>
          </p:cNvSpPr>
          <p:nvPr/>
        </p:nvSpPr>
        <p:spPr bwMode="auto">
          <a:xfrm flipH="1">
            <a:off x="2484438" y="1700213"/>
            <a:ext cx="1008062"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4" name="Line 20"/>
          <p:cNvSpPr>
            <a:spLocks noChangeShapeType="1"/>
          </p:cNvSpPr>
          <p:nvPr/>
        </p:nvSpPr>
        <p:spPr bwMode="auto">
          <a:xfrm flipV="1">
            <a:off x="2484438" y="1773238"/>
            <a:ext cx="3311525" cy="1943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5" name="Line 21"/>
          <p:cNvSpPr>
            <a:spLocks noChangeShapeType="1"/>
          </p:cNvSpPr>
          <p:nvPr/>
        </p:nvSpPr>
        <p:spPr bwMode="auto">
          <a:xfrm flipV="1">
            <a:off x="2411413" y="3357563"/>
            <a:ext cx="432117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6" name="Line 22"/>
          <p:cNvSpPr>
            <a:spLocks noChangeShapeType="1"/>
          </p:cNvSpPr>
          <p:nvPr/>
        </p:nvSpPr>
        <p:spPr bwMode="auto">
          <a:xfrm>
            <a:off x="2555875" y="3716338"/>
            <a:ext cx="86360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7" name="Line 23"/>
          <p:cNvSpPr>
            <a:spLocks noChangeShapeType="1"/>
          </p:cNvSpPr>
          <p:nvPr/>
        </p:nvSpPr>
        <p:spPr bwMode="auto">
          <a:xfrm>
            <a:off x="3635375" y="1628775"/>
            <a:ext cx="2160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8" name="Line 24"/>
          <p:cNvSpPr>
            <a:spLocks noChangeShapeType="1"/>
          </p:cNvSpPr>
          <p:nvPr/>
        </p:nvSpPr>
        <p:spPr bwMode="auto">
          <a:xfrm>
            <a:off x="5795963" y="1773238"/>
            <a:ext cx="936625"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9" name="Line 25"/>
          <p:cNvSpPr>
            <a:spLocks noChangeShapeType="1"/>
          </p:cNvSpPr>
          <p:nvPr/>
        </p:nvSpPr>
        <p:spPr bwMode="auto">
          <a:xfrm flipH="1" flipV="1">
            <a:off x="2700338" y="2276475"/>
            <a:ext cx="3600450" cy="2016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0" name="Line 26"/>
          <p:cNvSpPr>
            <a:spLocks noChangeShapeType="1"/>
          </p:cNvSpPr>
          <p:nvPr/>
        </p:nvSpPr>
        <p:spPr bwMode="auto">
          <a:xfrm flipH="1">
            <a:off x="6372225" y="3357563"/>
            <a:ext cx="360363" cy="935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1" name="Line 27"/>
          <p:cNvSpPr>
            <a:spLocks noChangeShapeType="1"/>
          </p:cNvSpPr>
          <p:nvPr/>
        </p:nvSpPr>
        <p:spPr bwMode="auto">
          <a:xfrm flipH="1">
            <a:off x="5148263" y="4292600"/>
            <a:ext cx="1152525"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2" name="Line 28"/>
          <p:cNvSpPr>
            <a:spLocks noChangeShapeType="1"/>
          </p:cNvSpPr>
          <p:nvPr/>
        </p:nvSpPr>
        <p:spPr bwMode="auto">
          <a:xfrm flipH="1">
            <a:off x="2771775" y="1557338"/>
            <a:ext cx="863600"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3" name="Line 29"/>
          <p:cNvSpPr>
            <a:spLocks noChangeShapeType="1"/>
          </p:cNvSpPr>
          <p:nvPr/>
        </p:nvSpPr>
        <p:spPr bwMode="auto">
          <a:xfrm flipV="1">
            <a:off x="2516188" y="2359025"/>
            <a:ext cx="287337"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4" name="Line 30"/>
          <p:cNvSpPr>
            <a:spLocks noChangeShapeType="1"/>
          </p:cNvSpPr>
          <p:nvPr/>
        </p:nvSpPr>
        <p:spPr bwMode="auto">
          <a:xfrm flipH="1">
            <a:off x="2771775" y="1700213"/>
            <a:ext cx="3024188"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5" name="Line 31"/>
          <p:cNvSpPr>
            <a:spLocks noChangeShapeType="1"/>
          </p:cNvSpPr>
          <p:nvPr/>
        </p:nvSpPr>
        <p:spPr bwMode="auto">
          <a:xfrm flipH="1" flipV="1">
            <a:off x="2771775" y="2349500"/>
            <a:ext cx="2447925" cy="266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6" name="Line 32"/>
          <p:cNvSpPr>
            <a:spLocks noChangeShapeType="1"/>
          </p:cNvSpPr>
          <p:nvPr/>
        </p:nvSpPr>
        <p:spPr bwMode="auto">
          <a:xfrm>
            <a:off x="2771775" y="2349500"/>
            <a:ext cx="4032250" cy="1008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cxnSp>
        <p:nvCxnSpPr>
          <p:cNvPr id="14367" name="Lige forbindelse 38"/>
          <p:cNvCxnSpPr>
            <a:cxnSpLocks noChangeShapeType="1"/>
            <a:stCxn id="14366" idx="1"/>
            <a:endCxn id="14356" idx="1"/>
          </p:cNvCxnSpPr>
          <p:nvPr/>
        </p:nvCxnSpPr>
        <p:spPr bwMode="auto">
          <a:xfrm rot="-5400000" flipH="1" flipV="1">
            <a:off x="4391819" y="2385219"/>
            <a:ext cx="1439862" cy="33845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8" name="Lige forbindelse 40"/>
          <p:cNvCxnSpPr>
            <a:cxnSpLocks noChangeShapeType="1"/>
            <a:endCxn id="14349" idx="0"/>
          </p:cNvCxnSpPr>
          <p:nvPr/>
        </p:nvCxnSpPr>
        <p:spPr bwMode="auto">
          <a:xfrm rot="5400000">
            <a:off x="1979613" y="3141663"/>
            <a:ext cx="3240087" cy="714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9" name="Lige forbindelse 42"/>
          <p:cNvCxnSpPr>
            <a:cxnSpLocks noChangeShapeType="1"/>
            <a:stCxn id="14357" idx="0"/>
            <a:endCxn id="14365" idx="0"/>
          </p:cNvCxnSpPr>
          <p:nvPr/>
        </p:nvCxnSpPr>
        <p:spPr bwMode="auto">
          <a:xfrm rot="16200000" flipH="1">
            <a:off x="2735263" y="2528887"/>
            <a:ext cx="3384550" cy="15843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0" name="Lige forbindelse 44"/>
          <p:cNvCxnSpPr>
            <a:cxnSpLocks noChangeShapeType="1"/>
            <a:stCxn id="14348" idx="1"/>
          </p:cNvCxnSpPr>
          <p:nvPr/>
        </p:nvCxnSpPr>
        <p:spPr bwMode="auto">
          <a:xfrm rot="5400000" flipH="1" flipV="1">
            <a:off x="4644231" y="3140869"/>
            <a:ext cx="504825" cy="28082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1" name="Lige forbindelse 46"/>
          <p:cNvCxnSpPr>
            <a:cxnSpLocks noChangeShapeType="1"/>
            <a:stCxn id="14362" idx="0"/>
          </p:cNvCxnSpPr>
          <p:nvPr/>
        </p:nvCxnSpPr>
        <p:spPr bwMode="auto">
          <a:xfrm rot="16200000" flipH="1">
            <a:off x="3528219" y="1664494"/>
            <a:ext cx="2879725" cy="26654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757911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1763713" y="1125538"/>
            <a:ext cx="5981700" cy="4343400"/>
            <a:chOff x="1008" y="1059"/>
            <a:chExt cx="3768" cy="2733"/>
          </a:xfrm>
        </p:grpSpPr>
        <p:sp>
          <p:nvSpPr>
            <p:cNvPr id="43019" name="AutoShape 3"/>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a-DK" altLang="da-DK" sz="2400"/>
            </a:p>
          </p:txBody>
        </p:sp>
        <p:sp>
          <p:nvSpPr>
            <p:cNvPr id="43020" name="Oval 4"/>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da-DK" sz="1800" b="1" dirty="0" smtClean="0">
                  <a:latin typeface="Calibri" panose="020F0502020204030204" pitchFamily="34" charset="0"/>
                  <a:cs typeface="Calibri" panose="020F0502020204030204" pitchFamily="34" charset="0"/>
                </a:rPr>
                <a:t>    BARN</a:t>
              </a:r>
              <a:endParaRPr lang="da-DK" altLang="da-DK" sz="1800" b="1" dirty="0">
                <a:latin typeface="Calibri" panose="020F0502020204030204" pitchFamily="34" charset="0"/>
                <a:cs typeface="Calibri" panose="020F0502020204030204" pitchFamily="34" charset="0"/>
              </a:endParaRPr>
            </a:p>
          </p:txBody>
        </p:sp>
        <p:sp>
          <p:nvSpPr>
            <p:cNvPr id="43021" name="Oval 5"/>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da-DK" sz="2000" b="1" dirty="0">
                  <a:latin typeface="Calibri" panose="020F0502020204030204" pitchFamily="34" charset="0"/>
                  <a:cs typeface="Calibri" panose="020F0502020204030204" pitchFamily="34" charset="0"/>
                </a:rPr>
                <a:t>INDHOLD</a:t>
              </a:r>
            </a:p>
          </p:txBody>
        </p:sp>
        <p:sp>
          <p:nvSpPr>
            <p:cNvPr id="43022" name="Oval 6"/>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a-DK" altLang="da-DK" sz="1800" b="1" dirty="0" smtClean="0">
                  <a:latin typeface="Calibri" panose="020F0502020204030204" pitchFamily="34" charset="0"/>
                  <a:cs typeface="Calibri" panose="020F0502020204030204" pitchFamily="34" charset="0"/>
                </a:rPr>
                <a:t>PÆDAGOG</a:t>
              </a:r>
              <a:endParaRPr lang="da-DK" altLang="da-DK" sz="1800" b="1" dirty="0">
                <a:latin typeface="Calibri" panose="020F0502020204030204" pitchFamily="34" charset="0"/>
                <a:cs typeface="Calibri" panose="020F0502020204030204" pitchFamily="34" charset="0"/>
              </a:endParaRPr>
            </a:p>
            <a:p>
              <a:pPr eaLnBrk="1" hangingPunct="1">
                <a:spcBef>
                  <a:spcPct val="0"/>
                </a:spcBef>
                <a:buFontTx/>
                <a:buNone/>
              </a:pPr>
              <a:endParaRPr lang="da-DK" altLang="da-DK" sz="2000" b="1" dirty="0">
                <a:latin typeface="Comic Sans MS" panose="030F0702030302020204" pitchFamily="66" charset="0"/>
              </a:endParaRPr>
            </a:p>
          </p:txBody>
        </p:sp>
      </p:grpSp>
      <p:sp>
        <p:nvSpPr>
          <p:cNvPr id="43011" name="Text Box 7"/>
          <p:cNvSpPr txBox="1">
            <a:spLocks noChangeArrowheads="1"/>
          </p:cNvSpPr>
          <p:nvPr/>
        </p:nvSpPr>
        <p:spPr bwMode="auto">
          <a:xfrm rot="10800000" flipV="1">
            <a:off x="5773738" y="184914"/>
            <a:ext cx="3211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da-DK" altLang="da-DK" sz="1800" b="1" dirty="0">
              <a:latin typeface="Comic Sans MS" panose="030F0702030302020204" pitchFamily="66" charset="0"/>
            </a:endParaRPr>
          </a:p>
          <a:p>
            <a:pPr eaLnBrk="1" hangingPunct="1">
              <a:spcBef>
                <a:spcPct val="50000"/>
              </a:spcBef>
              <a:buFontTx/>
              <a:buNone/>
            </a:pPr>
            <a:endParaRPr lang="da-DK" altLang="da-DK" sz="1800" b="1" dirty="0">
              <a:latin typeface="Comic Sans MS" panose="030F0702030302020204" pitchFamily="66" charset="0"/>
            </a:endParaRPr>
          </a:p>
          <a:p>
            <a:pPr eaLnBrk="1" hangingPunct="1">
              <a:spcBef>
                <a:spcPct val="0"/>
              </a:spcBef>
              <a:buFontTx/>
              <a:buNone/>
            </a:pPr>
            <a:endParaRPr lang="da-DK" altLang="da-DK" sz="1800" b="1" dirty="0">
              <a:latin typeface="Comic Sans MS" panose="030F0702030302020204" pitchFamily="66" charset="0"/>
            </a:endParaRPr>
          </a:p>
          <a:p>
            <a:pPr eaLnBrk="1" hangingPunct="1">
              <a:spcBef>
                <a:spcPct val="0"/>
              </a:spcBef>
              <a:buFontTx/>
              <a:buNone/>
            </a:pPr>
            <a:endParaRPr lang="da-DK" altLang="da-DK" sz="1800" b="1" dirty="0">
              <a:latin typeface="Comic Sans MS" panose="030F0702030302020204" pitchFamily="66" charset="0"/>
            </a:endParaRPr>
          </a:p>
          <a:p>
            <a:pPr eaLnBrk="1" hangingPunct="1">
              <a:spcBef>
                <a:spcPct val="0"/>
              </a:spcBef>
              <a:buFontTx/>
              <a:buNone/>
            </a:pPr>
            <a:r>
              <a:rPr lang="da-DK" altLang="da-DK" sz="2400" b="1" dirty="0" smtClean="0">
                <a:latin typeface="Calibri" panose="020F0502020204030204" pitchFamily="34" charset="0"/>
                <a:cs typeface="Calibri" panose="020F0502020204030204" pitchFamily="34" charset="0"/>
              </a:rPr>
              <a:t>Læreplanens temaer </a:t>
            </a:r>
            <a:endParaRPr lang="da-DK" altLang="da-DK" sz="2400" b="1" dirty="0">
              <a:latin typeface="Calibri" panose="020F0502020204030204" pitchFamily="34" charset="0"/>
              <a:cs typeface="Calibri" panose="020F0502020204030204" pitchFamily="34" charset="0"/>
            </a:endParaRPr>
          </a:p>
          <a:p>
            <a:pPr eaLnBrk="1" hangingPunct="1">
              <a:spcBef>
                <a:spcPct val="0"/>
              </a:spcBef>
              <a:buFontTx/>
              <a:buNone/>
            </a:pPr>
            <a:r>
              <a:rPr lang="da-DK" altLang="da-DK" sz="2400" b="1" dirty="0">
                <a:latin typeface="Calibri" panose="020F0502020204030204" pitchFamily="34" charset="0"/>
                <a:cs typeface="Calibri" panose="020F0502020204030204" pitchFamily="34" charset="0"/>
              </a:rPr>
              <a:t>Emner og epoketypiske temaer</a:t>
            </a:r>
          </a:p>
          <a:p>
            <a:pPr eaLnBrk="1" hangingPunct="1">
              <a:spcBef>
                <a:spcPct val="50000"/>
              </a:spcBef>
              <a:buFontTx/>
              <a:buNone/>
            </a:pPr>
            <a:endParaRPr lang="da-DK" altLang="da-DK" sz="1800" b="1" dirty="0">
              <a:latin typeface="Comic Sans MS" panose="030F0702030302020204" pitchFamily="66" charset="0"/>
            </a:endParaRPr>
          </a:p>
        </p:txBody>
      </p:sp>
      <p:sp>
        <p:nvSpPr>
          <p:cNvPr id="43012" name="Text Box 8"/>
          <p:cNvSpPr txBox="1">
            <a:spLocks noChangeArrowheads="1"/>
          </p:cNvSpPr>
          <p:nvPr/>
        </p:nvSpPr>
        <p:spPr bwMode="auto">
          <a:xfrm>
            <a:off x="179388" y="6165850"/>
            <a:ext cx="91805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a-DK" altLang="da-DK" sz="1800" b="1">
              <a:latin typeface="Comic Sans MS" panose="030F0702030302020204" pitchFamily="66" charset="0"/>
            </a:endParaRPr>
          </a:p>
          <a:p>
            <a:pPr eaLnBrk="1" hangingPunct="1">
              <a:spcBef>
                <a:spcPct val="0"/>
              </a:spcBef>
              <a:buFontTx/>
              <a:buNone/>
            </a:pPr>
            <a:r>
              <a:rPr lang="da-DK" altLang="da-DK" sz="2000" b="1">
                <a:latin typeface="Calibri" panose="020F0502020204030204" pitchFamily="34" charset="0"/>
                <a:cs typeface="Calibri" panose="020F0502020204030204" pitchFamily="34" charset="0"/>
              </a:rPr>
              <a:t>Se fx Hopmann, s. 201, I: Uljens, 1997</a:t>
            </a:r>
          </a:p>
        </p:txBody>
      </p:sp>
      <p:sp>
        <p:nvSpPr>
          <p:cNvPr id="43013" name="Text Box 9"/>
          <p:cNvSpPr txBox="1">
            <a:spLocks noChangeArrowheads="1"/>
          </p:cNvSpPr>
          <p:nvPr/>
        </p:nvSpPr>
        <p:spPr bwMode="auto">
          <a:xfrm>
            <a:off x="1455738" y="136525"/>
            <a:ext cx="657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a-DK" altLang="da-DK" sz="2400"/>
          </a:p>
        </p:txBody>
      </p:sp>
      <p:sp>
        <p:nvSpPr>
          <p:cNvPr id="322570" name="Text Box 10"/>
          <p:cNvSpPr txBox="1">
            <a:spLocks noChangeArrowheads="1"/>
          </p:cNvSpPr>
          <p:nvPr/>
        </p:nvSpPr>
        <p:spPr bwMode="auto">
          <a:xfrm>
            <a:off x="179388" y="390525"/>
            <a:ext cx="8770937" cy="769441"/>
          </a:xfrm>
          <a:prstGeom prst="rect">
            <a:avLst/>
          </a:prstGeom>
          <a:noFill/>
          <a:ln w="9525">
            <a:noFill/>
            <a:miter lim="800000"/>
            <a:headEnd/>
            <a:tailEnd/>
          </a:ln>
          <a:effectLst/>
        </p:spPr>
        <p:txBody>
          <a:bodyPr>
            <a:spAutoFit/>
          </a:bodyPr>
          <a:lstStyle/>
          <a:p>
            <a:pPr algn="ctr">
              <a:defRPr/>
            </a:pPr>
            <a:r>
              <a:rPr lang="da-DK" sz="4400" b="1" dirty="0">
                <a:effectLst>
                  <a:outerShdw blurRad="38100" dist="38100" dir="2700000" algn="tl">
                    <a:srgbClr val="C0C0C0"/>
                  </a:outerShdw>
                </a:effectLst>
                <a:latin typeface="Calibri" panose="020F0502020204030204" pitchFamily="34" charset="0"/>
                <a:cs typeface="Calibri" panose="020F0502020204030204" pitchFamily="34" charset="0"/>
              </a:rPr>
              <a:t>Den didaktiske trekant</a:t>
            </a:r>
            <a:endParaRPr lang="da-DK" sz="4400" b="1" dirty="0">
              <a:effectLst>
                <a:outerShdw blurRad="38100" dist="38100" dir="2700000" algn="tl">
                  <a:srgbClr val="C0C0C0"/>
                </a:outerShdw>
              </a:effectLst>
              <a:latin typeface="+mj-lt"/>
            </a:endParaRPr>
          </a:p>
        </p:txBody>
      </p:sp>
      <p:sp>
        <p:nvSpPr>
          <p:cNvPr id="43016" name="Text Box 12"/>
          <p:cNvSpPr txBox="1">
            <a:spLocks noChangeArrowheads="1"/>
          </p:cNvSpPr>
          <p:nvPr/>
        </p:nvSpPr>
        <p:spPr bwMode="auto">
          <a:xfrm>
            <a:off x="3708400" y="4918075"/>
            <a:ext cx="2227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a-DK" altLang="da-DK" sz="2400" b="1">
                <a:latin typeface="Calibri" panose="020F0502020204030204" pitchFamily="34" charset="0"/>
                <a:cs typeface="Calibri" panose="020F0502020204030204" pitchFamily="34" charset="0"/>
              </a:rPr>
              <a:t>Omsorg og en</a:t>
            </a:r>
          </a:p>
          <a:p>
            <a:pPr>
              <a:spcBef>
                <a:spcPct val="0"/>
              </a:spcBef>
              <a:buFontTx/>
              <a:buNone/>
            </a:pPr>
            <a:r>
              <a:rPr lang="da-DK" altLang="da-DK" sz="2400" b="1">
                <a:latin typeface="Calibri" panose="020F0502020204030204" pitchFamily="34" charset="0"/>
                <a:cs typeface="Calibri" panose="020F0502020204030204" pitchFamily="34" charset="0"/>
              </a:rPr>
              <a:t>anerkendende</a:t>
            </a:r>
          </a:p>
          <a:p>
            <a:pPr>
              <a:spcBef>
                <a:spcPct val="0"/>
              </a:spcBef>
              <a:buFontTx/>
              <a:buNone/>
            </a:pPr>
            <a:r>
              <a:rPr lang="da-DK" altLang="da-DK" sz="2400" b="1">
                <a:latin typeface="Calibri" panose="020F0502020204030204" pitchFamily="34" charset="0"/>
                <a:cs typeface="Calibri" panose="020F0502020204030204" pitchFamily="34" charset="0"/>
              </a:rPr>
              <a:t>Relation - </a:t>
            </a:r>
            <a:r>
              <a:rPr lang="da-DK" altLang="da-DK" sz="2400" b="1">
                <a:solidFill>
                  <a:srgbClr val="FF0000"/>
                </a:solidFill>
                <a:latin typeface="Calibri" panose="020F0502020204030204" pitchFamily="34" charset="0"/>
                <a:cs typeface="Calibri" panose="020F0502020204030204" pitchFamily="34" charset="0"/>
              </a:rPr>
              <a:t>care</a:t>
            </a:r>
            <a:endParaRPr lang="da-DK" altLang="da-DK" sz="2400" b="1">
              <a:latin typeface="Calibri" panose="020F0502020204030204" pitchFamily="34" charset="0"/>
              <a:cs typeface="Calibri" panose="020F0502020204030204" pitchFamily="34" charset="0"/>
            </a:endParaRPr>
          </a:p>
        </p:txBody>
      </p:sp>
      <p:sp>
        <p:nvSpPr>
          <p:cNvPr id="43017" name="Tekstboks 14"/>
          <p:cNvSpPr txBox="1">
            <a:spLocks noChangeArrowheads="1"/>
          </p:cNvSpPr>
          <p:nvPr/>
        </p:nvSpPr>
        <p:spPr bwMode="auto">
          <a:xfrm>
            <a:off x="5867400" y="2781300"/>
            <a:ext cx="3397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da-DK" altLang="da-DK" sz="2400" b="1">
              <a:latin typeface="Calibri" panose="020F0502020204030204" pitchFamily="34" charset="0"/>
              <a:cs typeface="Calibri" panose="020F0502020204030204" pitchFamily="34" charset="0"/>
            </a:endParaRPr>
          </a:p>
          <a:p>
            <a:pPr>
              <a:spcBef>
                <a:spcPct val="0"/>
              </a:spcBef>
              <a:buFontTx/>
              <a:buNone/>
            </a:pPr>
            <a:r>
              <a:rPr lang="da-DK" altLang="da-DK" sz="2400" b="1">
                <a:latin typeface="Calibri" panose="020F0502020204030204" pitchFamily="34" charset="0"/>
                <a:cs typeface="Calibri" panose="020F0502020204030204" pitchFamily="34" charset="0"/>
              </a:rPr>
              <a:t>Fremstilling af det faglige</a:t>
            </a:r>
          </a:p>
          <a:p>
            <a:pPr>
              <a:spcBef>
                <a:spcPct val="0"/>
              </a:spcBef>
              <a:buFontTx/>
              <a:buNone/>
            </a:pPr>
            <a:r>
              <a:rPr lang="da-DK" altLang="da-DK" sz="2400" b="1">
                <a:latin typeface="Calibri" panose="020F0502020204030204" pitchFamily="34" charset="0"/>
                <a:cs typeface="Calibri" panose="020F0502020204030204" pitchFamily="34" charset="0"/>
              </a:rPr>
              <a:t>indhold - </a:t>
            </a:r>
            <a:r>
              <a:rPr lang="da-DK" altLang="da-DK" sz="2400" b="1">
                <a:solidFill>
                  <a:srgbClr val="FF0000"/>
                </a:solidFill>
                <a:latin typeface="Calibri" panose="020F0502020204030204" pitchFamily="34" charset="0"/>
                <a:cs typeface="Calibri" panose="020F0502020204030204" pitchFamily="34" charset="0"/>
              </a:rPr>
              <a:t>education</a:t>
            </a:r>
            <a:r>
              <a:rPr lang="da-DK" altLang="da-DK" sz="2400" b="1">
                <a:latin typeface="Calibri" panose="020F0502020204030204" pitchFamily="34" charset="0"/>
                <a:cs typeface="Calibri" panose="020F0502020204030204" pitchFamily="34" charset="0"/>
              </a:rPr>
              <a:t> </a:t>
            </a:r>
          </a:p>
        </p:txBody>
      </p:sp>
      <p:sp>
        <p:nvSpPr>
          <p:cNvPr id="43018" name="Tekstboks 15"/>
          <p:cNvSpPr txBox="1">
            <a:spLocks noChangeArrowheads="1"/>
          </p:cNvSpPr>
          <p:nvPr/>
        </p:nvSpPr>
        <p:spPr bwMode="auto">
          <a:xfrm>
            <a:off x="827088" y="2708275"/>
            <a:ext cx="2376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a-DK" altLang="da-DK" sz="2400" b="1">
                <a:latin typeface="Calibri" panose="020F0502020204030204" pitchFamily="34" charset="0"/>
                <a:cs typeface="Calibri" panose="020F0502020204030204" pitchFamily="34" charset="0"/>
              </a:rPr>
              <a:t>Barnets aktive lege- og lærevirksomhed </a:t>
            </a:r>
          </a:p>
        </p:txBody>
      </p:sp>
    </p:spTree>
    <p:extLst>
      <p:ext uri="{BB962C8B-B14F-4D97-AF65-F5344CB8AC3E}">
        <p14:creationId xmlns:p14="http://schemas.microsoft.com/office/powerpoint/2010/main" val="18902778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935038" y="333375"/>
            <a:ext cx="7275512" cy="431800"/>
          </a:xfrm>
        </p:spPr>
        <p:txBody>
          <a:bodyPr>
            <a:noAutofit/>
          </a:bodyPr>
          <a:lstStyle/>
          <a:p>
            <a:pPr>
              <a:defRPr/>
            </a:pPr>
            <a:r>
              <a:rPr lang="da-DK" b="1" dirty="0" smtClean="0">
                <a:effectLst>
                  <a:outerShdw blurRad="38100" dist="38100" dir="2700000" algn="tl">
                    <a:srgbClr val="C0C0C0"/>
                  </a:outerShdw>
                </a:effectLst>
                <a:latin typeface="Calibri" panose="020F0502020204030204" pitchFamily="34" charset="0"/>
                <a:cs typeface="Calibri" panose="020F0502020204030204" pitchFamily="34" charset="0"/>
              </a:rPr>
              <a:t>Den danske læreplan</a:t>
            </a:r>
            <a:endParaRPr lang="da-DK" b="1" dirty="0">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2291" name="Rectangle 3"/>
          <p:cNvSpPr>
            <a:spLocks noGrp="1" noChangeArrowheads="1"/>
          </p:cNvSpPr>
          <p:nvPr>
            <p:ph type="body" idx="1"/>
          </p:nvPr>
        </p:nvSpPr>
        <p:spPr>
          <a:xfrm>
            <a:off x="179388" y="981075"/>
            <a:ext cx="8785225" cy="5876925"/>
          </a:xfrm>
        </p:spPr>
        <p:txBody>
          <a:bodyPr>
            <a:normAutofit/>
          </a:bodyPr>
          <a:lstStyle/>
          <a:p>
            <a:r>
              <a:rPr lang="da-DK" altLang="en-US" b="1" dirty="0" smtClean="0">
                <a:latin typeface="Calibri" panose="020F0502020204030204" pitchFamily="34" charset="0"/>
                <a:cs typeface="Calibri" panose="020F0502020204030204" pitchFamily="34" charset="0"/>
              </a:rPr>
              <a:t>Lov om pædagogiske læreplaner 2004 rummer  6 temaer som pædagogerne skal arbejde med</a:t>
            </a:r>
          </a:p>
          <a:p>
            <a:r>
              <a:rPr lang="da-DK" b="1" dirty="0"/>
              <a:t>Alsidig personlig udvikling</a:t>
            </a:r>
            <a:endParaRPr lang="da-DK" dirty="0"/>
          </a:p>
          <a:p>
            <a:r>
              <a:rPr lang="da-DK" b="1" dirty="0"/>
              <a:t>Kommunikation og sprog</a:t>
            </a:r>
            <a:endParaRPr lang="da-DK" dirty="0"/>
          </a:p>
          <a:p>
            <a:r>
              <a:rPr lang="da-DK" b="1" dirty="0"/>
              <a:t>Krop, sanser og bevægelse</a:t>
            </a:r>
            <a:endParaRPr lang="da-DK" dirty="0"/>
          </a:p>
          <a:p>
            <a:r>
              <a:rPr lang="da-DK" b="1" dirty="0"/>
              <a:t>Kultur, æstetik og fællesskab</a:t>
            </a:r>
            <a:endParaRPr lang="da-DK" dirty="0"/>
          </a:p>
          <a:p>
            <a:r>
              <a:rPr lang="da-DK" b="1" dirty="0"/>
              <a:t>Natur, </a:t>
            </a:r>
            <a:r>
              <a:rPr lang="da-DK" b="1" dirty="0" err="1"/>
              <a:t>udeliv</a:t>
            </a:r>
            <a:r>
              <a:rPr lang="da-DK" b="1" dirty="0"/>
              <a:t> og science	</a:t>
            </a:r>
            <a:endParaRPr lang="da-DK" dirty="0"/>
          </a:p>
          <a:p>
            <a:r>
              <a:rPr lang="da-DK" b="1" dirty="0"/>
              <a:t>Social udvikling</a:t>
            </a:r>
            <a:endParaRPr lang="da-DK" dirty="0"/>
          </a:p>
          <a:p>
            <a:pPr>
              <a:buFontTx/>
              <a:buNone/>
            </a:pPr>
            <a:r>
              <a:rPr lang="da-DK" altLang="en-US" b="1" dirty="0" smtClean="0">
                <a:latin typeface="Calibri" panose="020F0502020204030204" pitchFamily="34" charset="0"/>
                <a:cs typeface="Calibri" panose="020F0502020204030204" pitchFamily="34" charset="0"/>
              </a:rPr>
              <a:t>	</a:t>
            </a:r>
          </a:p>
          <a:p>
            <a:pPr>
              <a:buFontTx/>
              <a:buNone/>
            </a:pPr>
            <a:r>
              <a:rPr lang="da-DK" b="1" dirty="0">
                <a:latin typeface="Calibri" panose="020F0502020204030204" pitchFamily="34" charset="0"/>
                <a:cs typeface="Calibri" panose="020F0502020204030204" pitchFamily="34" charset="0"/>
              </a:rPr>
              <a:t>	</a:t>
            </a:r>
            <a:r>
              <a:rPr lang="en-US" b="1" dirty="0" err="1" smtClean="0">
                <a:solidFill>
                  <a:srgbClr val="FF0000"/>
                </a:solidFill>
                <a:latin typeface="Calibri" panose="020F0502020204030204" pitchFamily="34" charset="0"/>
                <a:cs typeface="Calibri" panose="020F0502020204030204" pitchFamily="34" charset="0"/>
              </a:rPr>
              <a:t>Skapanarevni</a:t>
            </a:r>
            <a:r>
              <a:rPr lang="en-US" b="1" dirty="0" smtClean="0">
                <a:solidFill>
                  <a:srgbClr val="FF0000"/>
                </a:solidFill>
                <a:latin typeface="Calibri" panose="020F0502020204030204" pitchFamily="34" charset="0"/>
                <a:cs typeface="Calibri" panose="020F0502020204030204" pitchFamily="34" charset="0"/>
              </a:rPr>
              <a:t> - </a:t>
            </a:r>
            <a:r>
              <a:rPr lang="en-US" b="1" dirty="0">
                <a:solidFill>
                  <a:srgbClr val="FF0000"/>
                </a:solidFill>
                <a:latin typeface="Calibri" panose="020F0502020204030204" pitchFamily="34" charset="0"/>
                <a:cs typeface="Calibri" panose="020F0502020204030204" pitchFamily="34" charset="0"/>
              </a:rPr>
              <a:t>“</a:t>
            </a:r>
            <a:r>
              <a:rPr lang="en-US" b="1" dirty="0" err="1">
                <a:solidFill>
                  <a:srgbClr val="FF0000"/>
                </a:solidFill>
                <a:latin typeface="Calibri" panose="020F0502020204030204" pitchFamily="34" charset="0"/>
                <a:cs typeface="Calibri" panose="020F0502020204030204" pitchFamily="34" charset="0"/>
              </a:rPr>
              <a:t>kreativitet</a:t>
            </a:r>
            <a:r>
              <a:rPr lang="en-US" b="1" dirty="0" smtClean="0">
                <a:solidFill>
                  <a:srgbClr val="FF0000"/>
                </a:solidFill>
                <a:latin typeface="Calibri" panose="020F0502020204030204" pitchFamily="34" charset="0"/>
                <a:cs typeface="Calibri" panose="020F0502020204030204" pitchFamily="34" charset="0"/>
              </a:rPr>
              <a:t>”</a:t>
            </a:r>
            <a:endParaRPr lang="da-DK" altLang="en-US" b="1" dirty="0" smtClean="0">
              <a:solidFill>
                <a:srgbClr val="FF0000"/>
              </a:solidFill>
              <a:latin typeface="Calibri" panose="020F0502020204030204" pitchFamily="34" charset="0"/>
              <a:cs typeface="Calibri" panose="020F0502020204030204" pitchFamily="34" charset="0"/>
            </a:endParaRPr>
          </a:p>
        </p:txBody>
      </p:sp>
      <p:pic>
        <p:nvPicPr>
          <p:cNvPr id="12292" name="Billede 3" descr="sommerferie 2006 149.jpg"/>
          <p:cNvPicPr>
            <a:picLocks noChangeAspect="1"/>
          </p:cNvPicPr>
          <p:nvPr/>
        </p:nvPicPr>
        <p:blipFill>
          <a:blip r:embed="rId3">
            <a:extLst>
              <a:ext uri="{28A0092B-C50C-407E-A947-70E740481C1C}">
                <a14:useLocalDpi xmlns:a14="http://schemas.microsoft.com/office/drawing/2010/main" val="0"/>
              </a:ext>
            </a:extLst>
          </a:blip>
          <a:srcRect l="11365"/>
          <a:stretch>
            <a:fillRect/>
          </a:stretch>
        </p:blipFill>
        <p:spPr bwMode="auto">
          <a:xfrm>
            <a:off x="5556250" y="3716338"/>
            <a:ext cx="34607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116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0" y="333374"/>
            <a:ext cx="9144000" cy="1079401"/>
          </a:xfrm>
        </p:spPr>
        <p:txBody>
          <a:bodyPr>
            <a:noAutofit/>
          </a:bodyPr>
          <a:lstStyle/>
          <a:p>
            <a:pPr>
              <a:defRPr/>
            </a:pPr>
            <a:r>
              <a:rPr lang="da-DK" sz="4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Færøernes ”</a:t>
            </a:r>
            <a:r>
              <a:rPr lang="en-US" sz="4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Pædagogiske</a:t>
            </a:r>
            <a:r>
              <a:rPr lang="en-US" sz="4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planer”</a:t>
            </a:r>
            <a:br>
              <a:rPr lang="en-US" sz="4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8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Námsætlan</a:t>
            </a: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da-DK"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291" name="Rectangle 3"/>
          <p:cNvSpPr>
            <a:spLocks noGrp="1" noChangeArrowheads="1"/>
          </p:cNvSpPr>
          <p:nvPr>
            <p:ph type="body" idx="1"/>
          </p:nvPr>
        </p:nvSpPr>
        <p:spPr>
          <a:xfrm>
            <a:off x="179388" y="1628800"/>
            <a:ext cx="8785225" cy="5229200"/>
          </a:xfrm>
        </p:spPr>
        <p:txBody>
          <a:bodyPr>
            <a:normAutofit/>
          </a:bodyPr>
          <a:lstStyle/>
          <a:p>
            <a:pPr marL="0" indent="0">
              <a:buNone/>
            </a:pPr>
            <a:endParaRPr lang="en-US" sz="2800" dirty="0" smtClean="0"/>
          </a:p>
          <a:p>
            <a:pPr marL="0" indent="0">
              <a:buNone/>
            </a:pPr>
            <a:endParaRPr lang="da-DK" altLang="en-US" sz="2800" b="1" dirty="0" smtClean="0">
              <a:latin typeface="Comic Sans MS" pitchFamily="66"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9" y="1484784"/>
            <a:ext cx="1066048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5571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07950" y="-12700"/>
            <a:ext cx="9036050" cy="1492250"/>
          </a:xfrm>
        </p:spPr>
        <p:txBody>
          <a:bodyPr>
            <a:normAutofit/>
          </a:bodyPr>
          <a:lstStyle/>
          <a:p>
            <a:pPr>
              <a:defRPr/>
            </a:pPr>
            <a:r>
              <a:rPr lang="da-DK" sz="4000" b="1" dirty="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Enhed af </a:t>
            </a:r>
            <a:r>
              <a:rPr lang="da-DK" sz="4000"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form og indhold</a:t>
            </a:r>
            <a:endParaRPr lang="da-DK" sz="4000" b="1" dirty="0" smtClean="0">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3315" name="Rectangle 3"/>
          <p:cNvSpPr>
            <a:spLocks noGrp="1" noChangeArrowheads="1"/>
          </p:cNvSpPr>
          <p:nvPr>
            <p:ph sz="half" idx="1"/>
          </p:nvPr>
        </p:nvSpPr>
        <p:spPr>
          <a:xfrm>
            <a:off x="107950" y="1125538"/>
            <a:ext cx="8856663" cy="5661025"/>
          </a:xfrm>
        </p:spPr>
        <p:txBody>
          <a:bodyPr>
            <a:normAutofit/>
          </a:bodyPr>
          <a:lstStyle/>
          <a:p>
            <a:pPr marL="457200" lvl="1" indent="0">
              <a:lnSpc>
                <a:spcPct val="80000"/>
              </a:lnSpc>
              <a:buFontTx/>
              <a:buNone/>
              <a:defRPr/>
            </a:pPr>
            <a:endParaRPr lang="da-DK" sz="1100"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altLang="da-DK" sz="3600" b="1" dirty="0" smtClean="0">
                <a:latin typeface="Calibri" panose="020F0502020204030204" pitchFamily="34" charset="0"/>
                <a:cs typeface="Calibri" panose="020F0502020204030204" pitchFamily="34" charset="0"/>
              </a:rPr>
              <a:t>	Fokus </a:t>
            </a:r>
            <a:r>
              <a:rPr lang="da-DK" altLang="da-DK" sz="3600" b="1" dirty="0">
                <a:latin typeface="Calibri" panose="020F0502020204030204" pitchFamily="34" charset="0"/>
                <a:cs typeface="Calibri" panose="020F0502020204030204" pitchFamily="34" charset="0"/>
              </a:rPr>
              <a:t>på form 	     Fokus på indhold</a:t>
            </a:r>
          </a:p>
          <a:p>
            <a:pPr marL="457200" lvl="1" indent="0">
              <a:lnSpc>
                <a:spcPct val="80000"/>
              </a:lnSpc>
              <a:buFontTx/>
              <a:buNone/>
              <a:defRPr/>
            </a:pPr>
            <a:endParaRPr lang="da-DK" sz="1100" b="1" dirty="0">
              <a:latin typeface="Calibri" panose="020F0502020204030204" pitchFamily="34" charset="0"/>
              <a:cs typeface="Calibri" panose="020F0502020204030204" pitchFamily="34" charset="0"/>
            </a:endParaRPr>
          </a:p>
          <a:p>
            <a:pPr marL="0" indent="0">
              <a:lnSpc>
                <a:spcPct val="80000"/>
              </a:lnSpc>
              <a:buFontTx/>
              <a:buNone/>
              <a:defRPr/>
            </a:pPr>
            <a:r>
              <a:rPr lang="da-DK" sz="3600" b="1" dirty="0">
                <a:latin typeface="Calibri" panose="020F0502020204030204" pitchFamily="34" charset="0"/>
                <a:cs typeface="Calibri" panose="020F0502020204030204" pitchFamily="34" charset="0"/>
              </a:rPr>
              <a:t>Formal dannelse		</a:t>
            </a:r>
            <a:r>
              <a:rPr lang="da-DK" sz="3600" b="1" dirty="0" err="1">
                <a:latin typeface="Calibri" panose="020F0502020204030204" pitchFamily="34" charset="0"/>
                <a:cs typeface="Calibri" panose="020F0502020204030204" pitchFamily="34" charset="0"/>
              </a:rPr>
              <a:t>Material</a:t>
            </a:r>
            <a:r>
              <a:rPr lang="da-DK" sz="3600" b="1" dirty="0">
                <a:latin typeface="Calibri" panose="020F0502020204030204" pitchFamily="34" charset="0"/>
                <a:cs typeface="Calibri" panose="020F0502020204030204" pitchFamily="34" charset="0"/>
              </a:rPr>
              <a:t> </a:t>
            </a:r>
            <a:r>
              <a:rPr lang="da-DK" sz="3600" b="1" dirty="0" smtClean="0">
                <a:latin typeface="Calibri" panose="020F0502020204030204" pitchFamily="34" charset="0"/>
                <a:cs typeface="Calibri" panose="020F0502020204030204" pitchFamily="34" charset="0"/>
              </a:rPr>
              <a:t>dannelse</a:t>
            </a:r>
          </a:p>
          <a:p>
            <a:pPr marL="0" indent="0">
              <a:lnSpc>
                <a:spcPct val="80000"/>
              </a:lnSpc>
              <a:buFontTx/>
              <a:buNone/>
              <a:defRPr/>
            </a:pPr>
            <a:r>
              <a:rPr lang="da-DK" sz="3600" b="1" dirty="0" smtClean="0">
                <a:latin typeface="Calibri" panose="020F0502020204030204" pitchFamily="34" charset="0"/>
                <a:cs typeface="Calibri" panose="020F0502020204030204" pitchFamily="34" charset="0"/>
              </a:rPr>
              <a:t>Det subjektive			Det objektive</a:t>
            </a:r>
            <a:endParaRPr lang="da-DK" sz="1800" b="1" dirty="0" smtClean="0">
              <a:latin typeface="Comic Sans MS" pitchFamily="66" charset="0"/>
            </a:endParaRPr>
          </a:p>
          <a:p>
            <a:pPr>
              <a:lnSpc>
                <a:spcPct val="80000"/>
              </a:lnSpc>
              <a:defRPr/>
            </a:pPr>
            <a:r>
              <a:rPr lang="da-DK" sz="3200" b="1" dirty="0" smtClean="0">
                <a:latin typeface="Calibri" panose="020F0502020204030204" pitchFamily="34" charset="0"/>
                <a:cs typeface="Calibri" panose="020F0502020204030204" pitchFamily="34" charset="0"/>
              </a:rPr>
              <a:t>Iboende evner		Et bestemt indhold</a:t>
            </a:r>
          </a:p>
          <a:p>
            <a:pPr>
              <a:lnSpc>
                <a:spcPct val="80000"/>
              </a:lnSpc>
              <a:defRPr/>
            </a:pPr>
            <a:r>
              <a:rPr lang="da-DK" sz="3200" b="1" dirty="0" smtClean="0">
                <a:latin typeface="Calibri" panose="020F0502020204030204" pitchFamily="34" charset="0"/>
                <a:cs typeface="Calibri" panose="020F0502020204030204" pitchFamily="34" charset="0"/>
              </a:rPr>
              <a:t>Lære metoder			Materie</a:t>
            </a:r>
          </a:p>
          <a:p>
            <a:pPr>
              <a:lnSpc>
                <a:spcPct val="80000"/>
              </a:lnSpc>
              <a:defRPr/>
            </a:pPr>
            <a:endParaRPr lang="da-DK" b="1" dirty="0" smtClean="0">
              <a:latin typeface="Comic Sans MS" pitchFamily="66" charset="0"/>
            </a:endParaRPr>
          </a:p>
          <a:p>
            <a:pPr marL="0" indent="0" algn="ctr">
              <a:lnSpc>
                <a:spcPct val="80000"/>
              </a:lnSpc>
              <a:buFontTx/>
              <a:buNone/>
              <a:defRPr/>
            </a:pPr>
            <a:r>
              <a:rPr lang="da-DK" sz="3200" b="1" dirty="0" smtClean="0">
                <a:latin typeface="Calibri" panose="020F0502020204030204" pitchFamily="34" charset="0"/>
                <a:cs typeface="Calibri" panose="020F0502020204030204" pitchFamily="34" charset="0"/>
              </a:rPr>
              <a:t>Syntese – kategorial dannelse</a:t>
            </a:r>
          </a:p>
          <a:p>
            <a:pPr marL="0" indent="0" algn="ctr">
              <a:lnSpc>
                <a:spcPct val="80000"/>
              </a:lnSpc>
              <a:buFontTx/>
              <a:buNone/>
              <a:defRPr/>
            </a:pPr>
            <a:r>
              <a:rPr lang="da-DK" sz="3200" b="1" dirty="0" smtClean="0">
                <a:latin typeface="Calibri" panose="020F0502020204030204" pitchFamily="34" charset="0"/>
                <a:cs typeface="Calibri" panose="020F0502020204030204" pitchFamily="34" charset="0"/>
              </a:rPr>
              <a:t>Grundlæggende kategorier med en dobbelt åbning</a:t>
            </a:r>
          </a:p>
          <a:p>
            <a:pPr marL="0" indent="0" algn="ctr">
              <a:lnSpc>
                <a:spcPct val="80000"/>
              </a:lnSpc>
              <a:buFontTx/>
              <a:buNone/>
              <a:defRPr/>
            </a:pPr>
            <a:r>
              <a:rPr lang="da-DK" b="1" dirty="0" smtClean="0">
                <a:latin typeface="Calibri" panose="020F0502020204030204" pitchFamily="34" charset="0"/>
                <a:cs typeface="Calibri" panose="020F0502020204030204" pitchFamily="34" charset="0"/>
              </a:rPr>
              <a:t>Wolfgang </a:t>
            </a:r>
            <a:r>
              <a:rPr lang="da-DK" b="1" dirty="0" err="1" smtClean="0">
                <a:latin typeface="Calibri" panose="020F0502020204030204" pitchFamily="34" charset="0"/>
                <a:cs typeface="Calibri" panose="020F0502020204030204" pitchFamily="34" charset="0"/>
              </a:rPr>
              <a:t>Klafki</a:t>
            </a:r>
            <a:endParaRPr lang="da-DK" b="1" dirty="0" smtClean="0">
              <a:latin typeface="Calibri" panose="020F0502020204030204" pitchFamily="34" charset="0"/>
              <a:cs typeface="Calibri" panose="020F0502020204030204" pitchFamily="34" charset="0"/>
            </a:endParaRPr>
          </a:p>
          <a:p>
            <a:pPr>
              <a:lnSpc>
                <a:spcPct val="80000"/>
              </a:lnSpc>
              <a:defRPr/>
            </a:pPr>
            <a:endParaRPr lang="da-DK" b="1" dirty="0" smtClean="0">
              <a:latin typeface="Comic Sans MS" pitchFamily="66" charset="0"/>
            </a:endParaRPr>
          </a:p>
          <a:p>
            <a:pPr>
              <a:lnSpc>
                <a:spcPct val="80000"/>
              </a:lnSpc>
              <a:defRPr/>
            </a:pPr>
            <a:endParaRPr lang="da-DK" sz="2400" b="1" dirty="0" smtClean="0">
              <a:latin typeface="Comic Sans MS" pitchFamily="66" charset="0"/>
            </a:endParaRPr>
          </a:p>
          <a:p>
            <a:pPr>
              <a:lnSpc>
                <a:spcPct val="80000"/>
              </a:lnSpc>
              <a:buFontTx/>
              <a:buNone/>
              <a:defRPr/>
            </a:pPr>
            <a:endParaRPr lang="da-DK" b="1" dirty="0" smtClean="0">
              <a:latin typeface="Comic Sans MS" pitchFamily="66" charset="0"/>
            </a:endParaRPr>
          </a:p>
          <a:p>
            <a:pPr>
              <a:lnSpc>
                <a:spcPct val="80000"/>
              </a:lnSpc>
              <a:defRPr/>
            </a:pPr>
            <a:endParaRPr lang="da-DK" b="1" dirty="0" smtClean="0">
              <a:latin typeface="Comic Sans MS" pitchFamily="66" charset="0"/>
            </a:endParaRPr>
          </a:p>
        </p:txBody>
      </p:sp>
      <p:sp>
        <p:nvSpPr>
          <p:cNvPr id="5" name="Højre-venstrepil 4"/>
          <p:cNvSpPr/>
          <p:nvPr/>
        </p:nvSpPr>
        <p:spPr>
          <a:xfrm>
            <a:off x="4302125" y="1557338"/>
            <a:ext cx="647700" cy="2206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extLst>
      <p:ext uri="{BB962C8B-B14F-4D97-AF65-F5344CB8AC3E}">
        <p14:creationId xmlns:p14="http://schemas.microsoft.com/office/powerpoint/2010/main" val="3038610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79388" y="620713"/>
            <a:ext cx="8785225" cy="720725"/>
          </a:xfrm>
        </p:spPr>
        <p:txBody>
          <a:bodyPr>
            <a:normAutofit fontScale="90000"/>
          </a:bodyPr>
          <a:lstStyle/>
          <a:p>
            <a:pPr eaLnBrk="1" hangingPunct="1">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Epoketypiske temaer</a:t>
            </a:r>
          </a:p>
        </p:txBody>
      </p:sp>
      <p:sp>
        <p:nvSpPr>
          <p:cNvPr id="16387" name="Rectangle 3"/>
          <p:cNvSpPr>
            <a:spLocks noGrp="1" noChangeArrowheads="1"/>
          </p:cNvSpPr>
          <p:nvPr>
            <p:ph type="body" idx="1"/>
          </p:nvPr>
        </p:nvSpPr>
        <p:spPr>
          <a:xfrm>
            <a:off x="468313" y="1484313"/>
            <a:ext cx="8064500" cy="4897437"/>
          </a:xfrm>
        </p:spPr>
        <p:txBody>
          <a:bodyPr>
            <a:normAutofit lnSpcReduction="10000"/>
          </a:bodyPr>
          <a:lstStyle/>
          <a:p>
            <a:pPr marL="0" indent="0" eaLnBrk="1" hangingPunct="1">
              <a:lnSpc>
                <a:spcPct val="90000"/>
              </a:lnSpc>
              <a:buFontTx/>
              <a:buNone/>
              <a:defRPr/>
            </a:pPr>
            <a:r>
              <a:rPr lang="da-DK" altLang="da-DK" sz="3600" b="1" dirty="0" smtClean="0">
                <a:latin typeface="Calibri" panose="020F0502020204030204" pitchFamily="34" charset="0"/>
                <a:cs typeface="Calibri" panose="020F0502020204030204" pitchFamily="34" charset="0"/>
              </a:rPr>
              <a:t>Formal og </a:t>
            </a:r>
            <a:r>
              <a:rPr lang="da-DK" altLang="da-DK" sz="3600" b="1" dirty="0" err="1" smtClean="0">
                <a:latin typeface="Calibri" panose="020F0502020204030204" pitchFamily="34" charset="0"/>
                <a:cs typeface="Calibri" panose="020F0502020204030204" pitchFamily="34" charset="0"/>
              </a:rPr>
              <a:t>material</a:t>
            </a:r>
            <a:r>
              <a:rPr lang="da-DK" altLang="da-DK" sz="3600" b="1" dirty="0" smtClean="0">
                <a:latin typeface="Calibri" panose="020F0502020204030204" pitchFamily="34" charset="0"/>
                <a:cs typeface="Calibri" panose="020F0502020204030204" pitchFamily="34" charset="0"/>
              </a:rPr>
              <a:t> dannelse</a:t>
            </a:r>
          </a:p>
          <a:p>
            <a:pPr marL="0" indent="0" eaLnBrk="1" hangingPunct="1">
              <a:lnSpc>
                <a:spcPct val="90000"/>
              </a:lnSpc>
              <a:buFontTx/>
              <a:buNone/>
              <a:defRPr/>
            </a:pPr>
            <a:r>
              <a:rPr lang="da-DK" altLang="da-DK" sz="3600" b="1" dirty="0" smtClean="0">
                <a:latin typeface="Calibri" panose="020F0502020204030204" pitchFamily="34" charset="0"/>
                <a:cs typeface="Calibri" panose="020F0502020204030204" pitchFamily="34" charset="0"/>
              </a:rPr>
              <a:t>Syntese: Kategorial dannelse, ex epoketypiske problemer </a:t>
            </a:r>
            <a:r>
              <a:rPr lang="da-DK" altLang="da-DK" sz="2400" b="1" dirty="0" smtClean="0">
                <a:latin typeface="Calibri" panose="020F0502020204030204" pitchFamily="34" charset="0"/>
                <a:cs typeface="Calibri" panose="020F0502020204030204" pitchFamily="34" charset="0"/>
              </a:rPr>
              <a:t>Wolfgang </a:t>
            </a:r>
            <a:r>
              <a:rPr lang="da-DK" altLang="da-DK" sz="2400" b="1" dirty="0" err="1" smtClean="0">
                <a:latin typeface="Calibri" panose="020F0502020204030204" pitchFamily="34" charset="0"/>
                <a:cs typeface="Calibri" panose="020F0502020204030204" pitchFamily="34" charset="0"/>
              </a:rPr>
              <a:t>Klafki</a:t>
            </a:r>
            <a:r>
              <a:rPr lang="da-DK" altLang="da-DK" sz="2400" b="1" dirty="0" smtClean="0">
                <a:latin typeface="Calibri" panose="020F0502020204030204" pitchFamily="34" charset="0"/>
                <a:cs typeface="Calibri" panose="020F0502020204030204" pitchFamily="34" charset="0"/>
              </a:rPr>
              <a:t>, 2001</a:t>
            </a:r>
          </a:p>
          <a:p>
            <a:pPr marL="0" indent="0" eaLnBrk="1" hangingPunct="1">
              <a:lnSpc>
                <a:spcPct val="90000"/>
              </a:lnSpc>
              <a:buFontTx/>
              <a:buNone/>
              <a:defRPr/>
            </a:pPr>
            <a:endParaRPr lang="da-DK" altLang="da-DK" sz="2400" b="1" dirty="0" smtClean="0">
              <a:latin typeface="Calibri" panose="020F0502020204030204" pitchFamily="34" charset="0"/>
              <a:cs typeface="Calibri" panose="020F0502020204030204" pitchFamily="34" charset="0"/>
            </a:endParaRPr>
          </a:p>
          <a:p>
            <a:pPr>
              <a:lnSpc>
                <a:spcPct val="90000"/>
              </a:lnSpc>
              <a:defRPr/>
            </a:pPr>
            <a:r>
              <a:rPr lang="da-DK" altLang="en-US" sz="2800" b="1" dirty="0" smtClean="0">
                <a:latin typeface="Calibri" panose="020F0502020204030204" pitchFamily="34" charset="0"/>
                <a:cs typeface="Calibri" panose="020F0502020204030204" pitchFamily="34" charset="0"/>
              </a:rPr>
              <a:t>Spørgsmålet om krig og fred</a:t>
            </a:r>
          </a:p>
          <a:p>
            <a:pPr>
              <a:lnSpc>
                <a:spcPct val="90000"/>
              </a:lnSpc>
              <a:defRPr/>
            </a:pPr>
            <a:r>
              <a:rPr lang="da-DK" altLang="en-US" sz="2800" b="1" dirty="0" smtClean="0">
                <a:latin typeface="Calibri" panose="020F0502020204030204" pitchFamily="34" charset="0"/>
                <a:cs typeface="Calibri" panose="020F0502020204030204" pitchFamily="34" charset="0"/>
              </a:rPr>
              <a:t>Den samfundsmæssigt producerede ulighed</a:t>
            </a:r>
          </a:p>
          <a:p>
            <a:pPr>
              <a:lnSpc>
                <a:spcPct val="90000"/>
              </a:lnSpc>
              <a:defRPr/>
            </a:pPr>
            <a:r>
              <a:rPr lang="da-DK" altLang="en-US" sz="2800" b="1" dirty="0" smtClean="0">
                <a:latin typeface="Calibri" panose="020F0502020204030204" pitchFamily="34" charset="0"/>
                <a:cs typeface="Calibri" panose="020F0502020204030204" pitchFamily="34" charset="0"/>
              </a:rPr>
              <a:t>Nord-syd konflikten</a:t>
            </a:r>
          </a:p>
          <a:p>
            <a:pPr>
              <a:lnSpc>
                <a:spcPct val="90000"/>
              </a:lnSpc>
              <a:defRPr/>
            </a:pPr>
            <a:r>
              <a:rPr lang="da-DK" altLang="en-US" sz="2800" b="1" dirty="0" smtClean="0">
                <a:latin typeface="Calibri" panose="020F0502020204030204" pitchFamily="34" charset="0"/>
                <a:cs typeface="Calibri" panose="020F0502020204030204" pitchFamily="34" charset="0"/>
              </a:rPr>
              <a:t>Verdens sultproblemer</a:t>
            </a:r>
          </a:p>
          <a:p>
            <a:pPr>
              <a:lnSpc>
                <a:spcPct val="90000"/>
              </a:lnSpc>
              <a:defRPr/>
            </a:pPr>
            <a:r>
              <a:rPr lang="da-DK" altLang="en-US" sz="2800" b="1" dirty="0" smtClean="0">
                <a:latin typeface="Calibri" panose="020F0502020204030204" pitchFamily="34" charset="0"/>
                <a:cs typeface="Calibri" panose="020F0502020204030204" pitchFamily="34" charset="0"/>
              </a:rPr>
              <a:t>Nationalisme, fremmedhad</a:t>
            </a:r>
          </a:p>
          <a:p>
            <a:pPr>
              <a:lnSpc>
                <a:spcPct val="90000"/>
              </a:lnSpc>
              <a:defRPr/>
            </a:pPr>
            <a:r>
              <a:rPr lang="da-DK" altLang="en-US" sz="2800" b="1" dirty="0" smtClean="0">
                <a:latin typeface="Calibri" panose="020F0502020204030204" pitchFamily="34" charset="0"/>
                <a:cs typeface="Calibri" panose="020F0502020204030204" pitchFamily="34" charset="0"/>
              </a:rPr>
              <a:t>Krænkelse af menneskerettigheder</a:t>
            </a:r>
          </a:p>
          <a:p>
            <a:pPr>
              <a:lnSpc>
                <a:spcPct val="90000"/>
              </a:lnSpc>
              <a:defRPr/>
            </a:pPr>
            <a:r>
              <a:rPr lang="da-DK" altLang="en-US" sz="2800" b="1" dirty="0" smtClean="0">
                <a:latin typeface="Calibri" panose="020F0502020204030204" pitchFamily="34" charset="0"/>
                <a:cs typeface="Calibri" panose="020F0502020204030204" pitchFamily="34" charset="0"/>
              </a:rPr>
              <a:t>Det økologiske problem, miljø, bæredygtighed </a:t>
            </a:r>
          </a:p>
          <a:p>
            <a:pPr>
              <a:lnSpc>
                <a:spcPct val="90000"/>
              </a:lnSpc>
              <a:defRPr/>
            </a:pPr>
            <a:endParaRPr lang="da-DK" altLang="en-US" sz="2800"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endParaRPr lang="da-DK" altLang="da-DK" sz="3600" b="1" dirty="0" smtClean="0">
              <a:latin typeface="Calibri" panose="020F0502020204030204" pitchFamily="34" charset="0"/>
              <a:cs typeface="Calibri" panose="020F0502020204030204" pitchFamily="34" charset="0"/>
            </a:endParaRPr>
          </a:p>
          <a:p>
            <a:pPr eaLnBrk="1" hangingPunct="1">
              <a:lnSpc>
                <a:spcPct val="90000"/>
              </a:lnSpc>
              <a:buFontTx/>
              <a:buNone/>
              <a:defRPr/>
            </a:pPr>
            <a:endParaRPr lang="da-DK" altLang="da-DK" sz="2800" dirty="0" smtClean="0">
              <a:latin typeface="Comic Sans MS" panose="030F0702030302020204" pitchFamily="66" charset="0"/>
            </a:endParaRPr>
          </a:p>
          <a:p>
            <a:pPr eaLnBrk="1" hangingPunct="1">
              <a:lnSpc>
                <a:spcPct val="90000"/>
              </a:lnSpc>
              <a:buFontTx/>
              <a:buNone/>
              <a:defRPr/>
            </a:pPr>
            <a:endParaRPr lang="en-GB" altLang="da-DK" sz="1800" b="1" dirty="0" smtClean="0">
              <a:latin typeface="Comic Sans MS" panose="030F0702030302020204" pitchFamily="66" charset="0"/>
            </a:endParaRPr>
          </a:p>
        </p:txBody>
      </p:sp>
      <p:sp>
        <p:nvSpPr>
          <p:cNvPr id="3" name="Højrepil 2"/>
          <p:cNvSpPr/>
          <p:nvPr/>
        </p:nvSpPr>
        <p:spPr>
          <a:xfrm>
            <a:off x="7956550" y="6092825"/>
            <a:ext cx="731838"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extLst>
      <p:ext uri="{BB962C8B-B14F-4D97-AF65-F5344CB8AC3E}">
        <p14:creationId xmlns:p14="http://schemas.microsoft.com/office/powerpoint/2010/main" val="23918432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323850" y="0"/>
            <a:ext cx="8496300" cy="1125538"/>
          </a:xfrm>
          <a:prstGeom prst="rect">
            <a:avLst/>
          </a:prstGeom>
          <a:noFill/>
          <a:ln w="9525">
            <a:noFill/>
            <a:miter lim="800000"/>
            <a:headEnd/>
            <a:tailEnd/>
          </a:ln>
          <a:effectLst/>
        </p:spPr>
        <p:txBody>
          <a:bodyPr lIns="92075" tIns="46038" rIns="92075" bIns="46038" anchor="ctr"/>
          <a:lstStyle/>
          <a:p>
            <a:pPr algn="ctr">
              <a:defRPr/>
            </a:pP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En dynamisk og situationsorienteret </a:t>
            </a:r>
            <a:b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br>
            <a:r>
              <a:rPr lang="da-DK" sz="4000" b="1" dirty="0">
                <a:effectLst>
                  <a:outerShdw blurRad="38100" dist="38100" dir="2700000" algn="tl">
                    <a:srgbClr val="C0C0C0"/>
                  </a:outerShdw>
                </a:effectLst>
                <a:latin typeface="Calibri" panose="020F0502020204030204" pitchFamily="34" charset="0"/>
                <a:cs typeface="Calibri" panose="020F0502020204030204" pitchFamily="34" charset="0"/>
              </a:rPr>
              <a:t>didaktisk model – nærhedsdidaktik</a:t>
            </a:r>
          </a:p>
        </p:txBody>
      </p:sp>
      <p:sp>
        <p:nvSpPr>
          <p:cNvPr id="14339" name="Oval 3"/>
          <p:cNvSpPr>
            <a:spLocks noChangeArrowheads="1"/>
          </p:cNvSpPr>
          <p:nvPr/>
        </p:nvSpPr>
        <p:spPr bwMode="auto">
          <a:xfrm>
            <a:off x="2465388" y="1360488"/>
            <a:ext cx="4267200" cy="3746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a:p>
            <a:pPr algn="ctr" eaLnBrk="1" hangingPunct="1">
              <a:spcBef>
                <a:spcPct val="0"/>
              </a:spcBef>
              <a:buFontTx/>
              <a:buNone/>
            </a:pPr>
            <a:endParaRPr lang="da-DK" altLang="da-DK" sz="2000" b="1">
              <a:solidFill>
                <a:schemeClr val="bg1">
                  <a:lumMod val="50000"/>
                </a:schemeClr>
              </a:solidFill>
            </a:endParaRPr>
          </a:p>
        </p:txBody>
      </p:sp>
      <p:sp>
        <p:nvSpPr>
          <p:cNvPr id="78852" name="Text Box 4"/>
          <p:cNvSpPr txBox="1">
            <a:spLocks noChangeArrowheads="1"/>
          </p:cNvSpPr>
          <p:nvPr/>
        </p:nvSpPr>
        <p:spPr bwMode="auto">
          <a:xfrm>
            <a:off x="971550" y="2133600"/>
            <a:ext cx="2592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Situationsanalyse</a:t>
            </a:r>
            <a:endParaRPr lang="da-DK" altLang="da-DK" sz="2400" b="1" dirty="0">
              <a:latin typeface="+mn-lt"/>
            </a:endParaRPr>
          </a:p>
        </p:txBody>
      </p:sp>
      <p:sp>
        <p:nvSpPr>
          <p:cNvPr id="78853" name="Rectangle 5"/>
          <p:cNvSpPr>
            <a:spLocks noChangeArrowheads="1"/>
          </p:cNvSpPr>
          <p:nvPr/>
        </p:nvSpPr>
        <p:spPr bwMode="auto">
          <a:xfrm>
            <a:off x="5003800" y="1412875"/>
            <a:ext cx="3744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solidFill>
                  <a:srgbClr val="FF0000"/>
                </a:solidFill>
                <a:latin typeface="+mn-lt"/>
              </a:rPr>
              <a:t> </a:t>
            </a:r>
            <a:r>
              <a:rPr lang="da-DK" altLang="da-DK" sz="2400" b="1" dirty="0" smtClean="0">
                <a:solidFill>
                  <a:srgbClr val="FF0000"/>
                </a:solidFill>
                <a:latin typeface="+mn-lt"/>
              </a:rPr>
              <a:t>              </a:t>
            </a:r>
            <a:r>
              <a:rPr lang="da-DK" altLang="da-DK" sz="2400" b="1" dirty="0" smtClean="0">
                <a:latin typeface="+mn-lt"/>
              </a:rPr>
              <a:t>Mål – Fælles Mål</a:t>
            </a:r>
            <a:endParaRPr lang="da-DK" altLang="da-DK" sz="2400" b="1" dirty="0">
              <a:latin typeface="+mn-lt"/>
            </a:endParaRPr>
          </a:p>
        </p:txBody>
      </p:sp>
      <p:sp>
        <p:nvSpPr>
          <p:cNvPr id="78854" name="Rectangle 6"/>
          <p:cNvSpPr>
            <a:spLocks noChangeArrowheads="1"/>
          </p:cNvSpPr>
          <p:nvPr/>
        </p:nvSpPr>
        <p:spPr bwMode="auto">
          <a:xfrm>
            <a:off x="6854825" y="2573338"/>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rPr>
              <a:t>Det dannende indhold</a:t>
            </a:r>
          </a:p>
        </p:txBody>
      </p:sp>
      <p:sp>
        <p:nvSpPr>
          <p:cNvPr id="78855" name="Text Box 7"/>
          <p:cNvSpPr txBox="1">
            <a:spLocks noChangeArrowheads="1"/>
          </p:cNvSpPr>
          <p:nvPr/>
        </p:nvSpPr>
        <p:spPr bwMode="auto">
          <a:xfrm>
            <a:off x="6273800" y="4208463"/>
            <a:ext cx="2813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solidFill>
                  <a:srgbClr val="FF0000"/>
                </a:solidFill>
                <a:latin typeface="+mn-lt"/>
              </a:rPr>
              <a:t>Læringsmiljøet</a:t>
            </a:r>
          </a:p>
          <a:p>
            <a:pPr eaLnBrk="1" hangingPunct="1">
              <a:spcBef>
                <a:spcPct val="0"/>
              </a:spcBef>
              <a:buFontTx/>
              <a:buNone/>
              <a:defRPr/>
            </a:pPr>
            <a:r>
              <a:rPr lang="da-DK" altLang="da-DK" sz="2400" b="1" dirty="0" smtClean="0">
                <a:latin typeface="+mn-lt"/>
              </a:rPr>
              <a:t>Metoder</a:t>
            </a:r>
            <a:r>
              <a:rPr lang="da-DK" altLang="da-DK" sz="2400" b="1" dirty="0">
                <a:latin typeface="+mn-lt"/>
              </a:rPr>
              <a:t>, principper</a:t>
            </a:r>
          </a:p>
        </p:txBody>
      </p:sp>
      <p:sp>
        <p:nvSpPr>
          <p:cNvPr id="78856" name="Text Box 8"/>
          <p:cNvSpPr txBox="1">
            <a:spLocks noChangeArrowheads="1"/>
          </p:cNvSpPr>
          <p:nvPr/>
        </p:nvSpPr>
        <p:spPr bwMode="auto">
          <a:xfrm>
            <a:off x="4702175" y="5013325"/>
            <a:ext cx="1982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smtClean="0">
                <a:latin typeface="+mn-lt"/>
                <a:cs typeface="Calibri" panose="020F0502020204030204" pitchFamily="34" charset="0"/>
              </a:rPr>
              <a:t>Praksis</a:t>
            </a:r>
          </a:p>
          <a:p>
            <a:pPr eaLnBrk="1" hangingPunct="1">
              <a:spcBef>
                <a:spcPct val="0"/>
              </a:spcBef>
              <a:buFontTx/>
              <a:buNone/>
              <a:defRPr/>
            </a:pPr>
            <a:r>
              <a:rPr lang="da-DK" altLang="da-DK" sz="2400" b="1" dirty="0" smtClean="0">
                <a:latin typeface="+mn-lt"/>
              </a:rPr>
              <a:t>Den dannende virksomhed</a:t>
            </a:r>
          </a:p>
        </p:txBody>
      </p:sp>
      <p:sp>
        <p:nvSpPr>
          <p:cNvPr id="78857" name="Text Box 9"/>
          <p:cNvSpPr txBox="1">
            <a:spLocks noChangeArrowheads="1"/>
          </p:cNvSpPr>
          <p:nvPr/>
        </p:nvSpPr>
        <p:spPr bwMode="auto">
          <a:xfrm>
            <a:off x="1758950" y="4562475"/>
            <a:ext cx="2943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Dokumentation</a:t>
            </a:r>
          </a:p>
          <a:p>
            <a:pPr eaLnBrk="1" hangingPunct="1">
              <a:spcBef>
                <a:spcPct val="0"/>
              </a:spcBef>
              <a:buFontTx/>
              <a:buNone/>
              <a:defRPr/>
            </a:pPr>
            <a:r>
              <a:rPr lang="da-DK" altLang="da-DK" sz="2400" b="1" dirty="0">
                <a:latin typeface="+mn-lt"/>
              </a:rPr>
              <a:t>og evaluering </a:t>
            </a:r>
          </a:p>
        </p:txBody>
      </p:sp>
      <p:sp>
        <p:nvSpPr>
          <p:cNvPr id="78858" name="Text Box 10"/>
          <p:cNvSpPr txBox="1">
            <a:spLocks noChangeArrowheads="1"/>
          </p:cNvSpPr>
          <p:nvPr/>
        </p:nvSpPr>
        <p:spPr bwMode="auto">
          <a:xfrm>
            <a:off x="684213" y="3446463"/>
            <a:ext cx="6170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da-DK" altLang="da-DK" sz="2400" b="1" dirty="0">
                <a:latin typeface="+mn-lt"/>
              </a:rPr>
              <a:t>Rekonstruktion </a:t>
            </a:r>
          </a:p>
          <a:p>
            <a:pPr eaLnBrk="1" hangingPunct="1">
              <a:spcBef>
                <a:spcPct val="0"/>
              </a:spcBef>
              <a:buFontTx/>
              <a:buNone/>
              <a:defRPr/>
            </a:pPr>
            <a:r>
              <a:rPr lang="da-DK" altLang="da-DK" sz="2400" b="1" dirty="0">
                <a:latin typeface="+mn-lt"/>
              </a:rPr>
              <a:t>af pædagogikken</a:t>
            </a:r>
          </a:p>
        </p:txBody>
      </p:sp>
      <p:sp>
        <p:nvSpPr>
          <p:cNvPr id="78861" name="Text Box 13"/>
          <p:cNvSpPr txBox="1">
            <a:spLocks noChangeArrowheads="1"/>
          </p:cNvSpPr>
          <p:nvPr/>
        </p:nvSpPr>
        <p:spPr bwMode="auto">
          <a:xfrm>
            <a:off x="1403350" y="1392238"/>
            <a:ext cx="4619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da-DK" altLang="da-DK" sz="2400" b="1" dirty="0">
                <a:latin typeface="+mn-lt"/>
              </a:rPr>
              <a:t>Dannelsesideal </a:t>
            </a:r>
          </a:p>
          <a:p>
            <a:pPr>
              <a:spcBef>
                <a:spcPct val="0"/>
              </a:spcBef>
              <a:buFontTx/>
              <a:buNone/>
              <a:defRPr/>
            </a:pPr>
            <a:r>
              <a:rPr lang="da-DK" altLang="da-DK" sz="2400" b="1" dirty="0" smtClean="0">
                <a:latin typeface="+mn-lt"/>
              </a:rPr>
              <a:t>Formål</a:t>
            </a:r>
            <a:endParaRPr lang="da-DK" altLang="da-DK" sz="2400" b="1" dirty="0">
              <a:solidFill>
                <a:srgbClr val="FF0000"/>
              </a:solidFill>
              <a:latin typeface="+mn-lt"/>
            </a:endParaRPr>
          </a:p>
        </p:txBody>
      </p:sp>
      <p:sp>
        <p:nvSpPr>
          <p:cNvPr id="14348" name="Line 14"/>
          <p:cNvSpPr>
            <a:spLocks noChangeShapeType="1"/>
          </p:cNvSpPr>
          <p:nvPr/>
        </p:nvSpPr>
        <p:spPr bwMode="auto">
          <a:xfrm flipH="1">
            <a:off x="3492500" y="1773238"/>
            <a:ext cx="2303463"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49" name="Line 15"/>
          <p:cNvSpPr>
            <a:spLocks noChangeShapeType="1"/>
          </p:cNvSpPr>
          <p:nvPr/>
        </p:nvSpPr>
        <p:spPr bwMode="auto">
          <a:xfrm>
            <a:off x="3563938" y="4797425"/>
            <a:ext cx="16557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0" name="Line 16"/>
          <p:cNvSpPr>
            <a:spLocks noChangeShapeType="1"/>
          </p:cNvSpPr>
          <p:nvPr/>
        </p:nvSpPr>
        <p:spPr bwMode="auto">
          <a:xfrm flipV="1">
            <a:off x="5219700" y="1700213"/>
            <a:ext cx="576263" cy="3313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1" name="Line 17"/>
          <p:cNvSpPr>
            <a:spLocks noChangeShapeType="1"/>
          </p:cNvSpPr>
          <p:nvPr/>
        </p:nvSpPr>
        <p:spPr bwMode="auto">
          <a:xfrm>
            <a:off x="3563938" y="1700213"/>
            <a:ext cx="3168650" cy="165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2" name="Line 18"/>
          <p:cNvSpPr>
            <a:spLocks noChangeShapeType="1"/>
          </p:cNvSpPr>
          <p:nvPr/>
        </p:nvSpPr>
        <p:spPr bwMode="auto">
          <a:xfrm flipH="1">
            <a:off x="5148263" y="3357563"/>
            <a:ext cx="1511300" cy="1655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3" name="Line 19"/>
          <p:cNvSpPr>
            <a:spLocks noChangeShapeType="1"/>
          </p:cNvSpPr>
          <p:nvPr/>
        </p:nvSpPr>
        <p:spPr bwMode="auto">
          <a:xfrm flipH="1">
            <a:off x="2484438" y="1700213"/>
            <a:ext cx="1008062"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4" name="Line 20"/>
          <p:cNvSpPr>
            <a:spLocks noChangeShapeType="1"/>
          </p:cNvSpPr>
          <p:nvPr/>
        </p:nvSpPr>
        <p:spPr bwMode="auto">
          <a:xfrm flipV="1">
            <a:off x="2484438" y="1773238"/>
            <a:ext cx="3311525" cy="1943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5" name="Line 21"/>
          <p:cNvSpPr>
            <a:spLocks noChangeShapeType="1"/>
          </p:cNvSpPr>
          <p:nvPr/>
        </p:nvSpPr>
        <p:spPr bwMode="auto">
          <a:xfrm flipV="1">
            <a:off x="2411413" y="3357563"/>
            <a:ext cx="432117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6" name="Line 22"/>
          <p:cNvSpPr>
            <a:spLocks noChangeShapeType="1"/>
          </p:cNvSpPr>
          <p:nvPr/>
        </p:nvSpPr>
        <p:spPr bwMode="auto">
          <a:xfrm>
            <a:off x="2555875" y="3716338"/>
            <a:ext cx="863600" cy="1081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7" name="Line 23"/>
          <p:cNvSpPr>
            <a:spLocks noChangeShapeType="1"/>
          </p:cNvSpPr>
          <p:nvPr/>
        </p:nvSpPr>
        <p:spPr bwMode="auto">
          <a:xfrm>
            <a:off x="3635375" y="1628775"/>
            <a:ext cx="216058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8" name="Line 24"/>
          <p:cNvSpPr>
            <a:spLocks noChangeShapeType="1"/>
          </p:cNvSpPr>
          <p:nvPr/>
        </p:nvSpPr>
        <p:spPr bwMode="auto">
          <a:xfrm>
            <a:off x="5795963" y="1773238"/>
            <a:ext cx="936625"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59" name="Line 25"/>
          <p:cNvSpPr>
            <a:spLocks noChangeShapeType="1"/>
          </p:cNvSpPr>
          <p:nvPr/>
        </p:nvSpPr>
        <p:spPr bwMode="auto">
          <a:xfrm flipH="1" flipV="1">
            <a:off x="2700338" y="2276475"/>
            <a:ext cx="3600450" cy="2016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0" name="Line 26"/>
          <p:cNvSpPr>
            <a:spLocks noChangeShapeType="1"/>
          </p:cNvSpPr>
          <p:nvPr/>
        </p:nvSpPr>
        <p:spPr bwMode="auto">
          <a:xfrm flipH="1">
            <a:off x="6372225" y="3357563"/>
            <a:ext cx="360363" cy="935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1" name="Line 27"/>
          <p:cNvSpPr>
            <a:spLocks noChangeShapeType="1"/>
          </p:cNvSpPr>
          <p:nvPr/>
        </p:nvSpPr>
        <p:spPr bwMode="auto">
          <a:xfrm flipH="1">
            <a:off x="5148263" y="4292600"/>
            <a:ext cx="1152525"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2" name="Line 28"/>
          <p:cNvSpPr>
            <a:spLocks noChangeShapeType="1"/>
          </p:cNvSpPr>
          <p:nvPr/>
        </p:nvSpPr>
        <p:spPr bwMode="auto">
          <a:xfrm flipH="1">
            <a:off x="2771775" y="1557338"/>
            <a:ext cx="863600"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3" name="Line 29"/>
          <p:cNvSpPr>
            <a:spLocks noChangeShapeType="1"/>
          </p:cNvSpPr>
          <p:nvPr/>
        </p:nvSpPr>
        <p:spPr bwMode="auto">
          <a:xfrm flipV="1">
            <a:off x="2516188" y="2359025"/>
            <a:ext cx="287337"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4" name="Line 30"/>
          <p:cNvSpPr>
            <a:spLocks noChangeShapeType="1"/>
          </p:cNvSpPr>
          <p:nvPr/>
        </p:nvSpPr>
        <p:spPr bwMode="auto">
          <a:xfrm flipH="1">
            <a:off x="2771775" y="1700213"/>
            <a:ext cx="3024188"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5" name="Line 31"/>
          <p:cNvSpPr>
            <a:spLocks noChangeShapeType="1"/>
          </p:cNvSpPr>
          <p:nvPr/>
        </p:nvSpPr>
        <p:spPr bwMode="auto">
          <a:xfrm flipH="1" flipV="1">
            <a:off x="2771775" y="2349500"/>
            <a:ext cx="2447925" cy="266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sp>
        <p:nvSpPr>
          <p:cNvPr id="14366" name="Line 32"/>
          <p:cNvSpPr>
            <a:spLocks noChangeShapeType="1"/>
          </p:cNvSpPr>
          <p:nvPr/>
        </p:nvSpPr>
        <p:spPr bwMode="auto">
          <a:xfrm>
            <a:off x="2771775" y="2349500"/>
            <a:ext cx="4032250" cy="1008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a-DK"/>
          </a:p>
        </p:txBody>
      </p:sp>
      <p:cxnSp>
        <p:nvCxnSpPr>
          <p:cNvPr id="14367" name="Lige forbindelse 38"/>
          <p:cNvCxnSpPr>
            <a:cxnSpLocks noChangeShapeType="1"/>
            <a:stCxn id="14366" idx="1"/>
            <a:endCxn id="14356" idx="1"/>
          </p:cNvCxnSpPr>
          <p:nvPr/>
        </p:nvCxnSpPr>
        <p:spPr bwMode="auto">
          <a:xfrm rot="-5400000" flipH="1" flipV="1">
            <a:off x="4391819" y="2385219"/>
            <a:ext cx="1439862" cy="33845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8" name="Lige forbindelse 40"/>
          <p:cNvCxnSpPr>
            <a:cxnSpLocks noChangeShapeType="1"/>
            <a:endCxn id="14349" idx="0"/>
          </p:cNvCxnSpPr>
          <p:nvPr/>
        </p:nvCxnSpPr>
        <p:spPr bwMode="auto">
          <a:xfrm rot="5400000">
            <a:off x="1979613" y="3141663"/>
            <a:ext cx="3240087" cy="714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69" name="Lige forbindelse 42"/>
          <p:cNvCxnSpPr>
            <a:cxnSpLocks noChangeShapeType="1"/>
            <a:stCxn id="14357" idx="0"/>
            <a:endCxn id="14365" idx="0"/>
          </p:cNvCxnSpPr>
          <p:nvPr/>
        </p:nvCxnSpPr>
        <p:spPr bwMode="auto">
          <a:xfrm rot="16200000" flipH="1">
            <a:off x="2735263" y="2528887"/>
            <a:ext cx="3384550" cy="15843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0" name="Lige forbindelse 44"/>
          <p:cNvCxnSpPr>
            <a:cxnSpLocks noChangeShapeType="1"/>
            <a:stCxn id="14348" idx="1"/>
          </p:cNvCxnSpPr>
          <p:nvPr/>
        </p:nvCxnSpPr>
        <p:spPr bwMode="auto">
          <a:xfrm rot="5400000" flipH="1" flipV="1">
            <a:off x="4644231" y="3140869"/>
            <a:ext cx="504825" cy="28082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71" name="Lige forbindelse 46"/>
          <p:cNvCxnSpPr>
            <a:cxnSpLocks noChangeShapeType="1"/>
            <a:stCxn id="14362" idx="0"/>
          </p:cNvCxnSpPr>
          <p:nvPr/>
        </p:nvCxnSpPr>
        <p:spPr bwMode="auto">
          <a:xfrm rot="16200000" flipH="1">
            <a:off x="3528219" y="1664494"/>
            <a:ext cx="2879725" cy="26654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173840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731838"/>
          </a:xfrm>
        </p:spPr>
        <p:txBody>
          <a:bodyPr>
            <a:normAutofit fontScale="90000"/>
          </a:bodyPr>
          <a:lstStyle/>
          <a:p>
            <a:pPr>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Læringsmiljø </a:t>
            </a:r>
            <a:endParaRPr lang="da-DK"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339" name="Pladsholder til indhold 2"/>
          <p:cNvSpPr>
            <a:spLocks noGrp="1"/>
          </p:cNvSpPr>
          <p:nvPr>
            <p:ph idx="1"/>
          </p:nvPr>
        </p:nvSpPr>
        <p:spPr>
          <a:xfrm>
            <a:off x="685800" y="1557338"/>
            <a:ext cx="8062664" cy="5184030"/>
          </a:xfrm>
        </p:spPr>
        <p:txBody>
          <a:bodyPr>
            <a:normAutofit/>
          </a:bodyPr>
          <a:lstStyle/>
          <a:p>
            <a:pPr marL="0" indent="0">
              <a:buFontTx/>
              <a:buNone/>
            </a:pPr>
            <a:endParaRPr lang="da-DK" altLang="da-DK" sz="1100" b="1" dirty="0">
              <a:latin typeface="Calibri" panose="020F0502020204030204" pitchFamily="34" charset="0"/>
              <a:cs typeface="Calibri" panose="020F0502020204030204" pitchFamily="34" charset="0"/>
            </a:endParaRPr>
          </a:p>
          <a:p>
            <a:pPr marL="0" indent="0">
              <a:buFontTx/>
              <a:buNone/>
            </a:pPr>
            <a:r>
              <a:rPr lang="da-DK" altLang="da-DK" sz="2800" b="1" dirty="0" smtClean="0">
                <a:latin typeface="Calibri" panose="020F0502020204030204" pitchFamily="34" charset="0"/>
                <a:cs typeface="Calibri" panose="020F0502020204030204" pitchFamily="34" charset="0"/>
              </a:rPr>
              <a:t>”Lærings­miljøet i dagtilbud består af alle de mulig­heder for udvikling, trivsel og læring, som dagtilbuddet giver børnene. Læringsmiljøet handler blandt andet om, hvordan dagen og aktiviteterne bliver rammesat, organiseret og tilrettelagt” </a:t>
            </a:r>
          </a:p>
          <a:p>
            <a:pPr marL="0" indent="0">
              <a:buFontTx/>
              <a:buNone/>
            </a:pPr>
            <a:r>
              <a:rPr lang="da-DK" altLang="da-DK" sz="2000" b="1" dirty="0" smtClean="0">
                <a:latin typeface="Calibri" panose="020F0502020204030204" pitchFamily="34" charset="0"/>
                <a:cs typeface="Calibri" panose="020F0502020204030204" pitchFamily="34" charset="0"/>
              </a:rPr>
              <a:t>Børne- og socialministeriets hjemmeside</a:t>
            </a:r>
          </a:p>
          <a:p>
            <a:pPr marL="0" indent="0">
              <a:buFontTx/>
              <a:buNone/>
            </a:pPr>
            <a:endParaRPr lang="da-DK" altLang="da-DK" sz="800" b="1" dirty="0" smtClean="0">
              <a:latin typeface="Calibri" panose="020F0502020204030204" pitchFamily="34" charset="0"/>
              <a:cs typeface="Calibri" panose="020F0502020204030204" pitchFamily="34" charset="0"/>
            </a:endParaRPr>
          </a:p>
          <a:p>
            <a:pPr marL="0" indent="0">
              <a:buFontTx/>
              <a:buNone/>
            </a:pPr>
            <a:r>
              <a:rPr lang="da-DK" altLang="da-DK" sz="2800" b="1" dirty="0" smtClean="0">
                <a:latin typeface="Calibri" panose="020F0502020204030204" pitchFamily="34" charset="0"/>
                <a:cs typeface="Calibri" panose="020F0502020204030204" pitchFamily="34" charset="0"/>
              </a:rPr>
              <a:t>”Det pædagogiske læringsmiljø er til stede hele dagen”</a:t>
            </a:r>
            <a:endParaRPr lang="da-DK" altLang="da-DK" sz="2000" b="1" dirty="0" smtClean="0">
              <a:latin typeface="Calibri" panose="020F0502020204030204" pitchFamily="34" charset="0"/>
              <a:cs typeface="Calibri" panose="020F0502020204030204" pitchFamily="34" charset="0"/>
            </a:endParaRPr>
          </a:p>
          <a:p>
            <a:pPr marL="0" indent="0">
              <a:buFontTx/>
              <a:buNone/>
            </a:pPr>
            <a:r>
              <a:rPr lang="da-DK" altLang="da-DK" sz="2000" b="1" dirty="0" smtClean="0">
                <a:latin typeface="Calibri" panose="020F0502020204030204" pitchFamily="34" charset="0"/>
                <a:cs typeface="Calibri" panose="020F0502020204030204" pitchFamily="34" charset="0"/>
              </a:rPr>
              <a:t>De styrkede pædagogiske læreplan, rammer og indhold, Børne- og Socialministeriet, 2018, s. 22</a:t>
            </a:r>
          </a:p>
          <a:p>
            <a:pPr marL="0" indent="0">
              <a:buFontTx/>
              <a:buNone/>
            </a:pPr>
            <a:endParaRPr lang="da-DK" altLang="da-DK"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8615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611188" y="188913"/>
            <a:ext cx="7772400" cy="692150"/>
          </a:xfrm>
        </p:spPr>
        <p:txBody>
          <a:bodyPr>
            <a:noAutofit/>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Et dannelsesbegreb for alle</a:t>
            </a:r>
          </a:p>
        </p:txBody>
      </p:sp>
      <p:sp>
        <p:nvSpPr>
          <p:cNvPr id="27651" name="Rectangle 3"/>
          <p:cNvSpPr>
            <a:spLocks noGrp="1" noChangeArrowheads="1"/>
          </p:cNvSpPr>
          <p:nvPr>
            <p:ph type="body" idx="1"/>
          </p:nvPr>
        </p:nvSpPr>
        <p:spPr>
          <a:xfrm>
            <a:off x="611188" y="1196975"/>
            <a:ext cx="8064500" cy="5661025"/>
          </a:xfrm>
        </p:spPr>
        <p:txBody>
          <a:bodyPr/>
          <a:lstStyle/>
          <a:p>
            <a:pPr marL="0" indent="0">
              <a:lnSpc>
                <a:spcPct val="90000"/>
              </a:lnSpc>
              <a:buFontTx/>
              <a:buNone/>
              <a:defRPr/>
            </a:pPr>
            <a:r>
              <a:rPr lang="da-DK" altLang="da-DK" b="1" dirty="0" smtClean="0">
                <a:latin typeface="Calibri" panose="020F0502020204030204" pitchFamily="34" charset="0"/>
                <a:cs typeface="Calibri" panose="020F0502020204030204" pitchFamily="34" charset="0"/>
              </a:rPr>
              <a:t>Et alment dannede menneske er et menneske, som forholder sig </a:t>
            </a:r>
            <a:r>
              <a:rPr lang="da-DK" altLang="da-DK" b="1" dirty="0" smtClean="0">
                <a:solidFill>
                  <a:srgbClr val="FF0000"/>
                </a:solidFill>
                <a:latin typeface="Calibri" panose="020F0502020204030204" pitchFamily="34" charset="0"/>
                <a:cs typeface="Calibri" panose="020F0502020204030204" pitchFamily="34" charset="0"/>
              </a:rPr>
              <a:t>nysgerrigt,</a:t>
            </a:r>
            <a:r>
              <a:rPr lang="da-DK" altLang="da-DK" b="1" dirty="0" smtClean="0">
                <a:latin typeface="Calibri" panose="020F0502020204030204" pitchFamily="34" charset="0"/>
                <a:cs typeface="Calibri" panose="020F0502020204030204" pitchFamily="34" charset="0"/>
              </a:rPr>
              <a:t> </a:t>
            </a:r>
            <a:r>
              <a:rPr lang="da-DK" altLang="da-DK" b="1" dirty="0" smtClean="0">
                <a:solidFill>
                  <a:srgbClr val="FF0000"/>
                </a:solidFill>
                <a:latin typeface="Calibri" panose="020F0502020204030204" pitchFamily="34" charset="0"/>
                <a:cs typeface="Calibri" panose="020F0502020204030204" pitchFamily="34" charset="0"/>
              </a:rPr>
              <a:t>modigt</a:t>
            </a:r>
            <a:r>
              <a:rPr lang="da-DK" altLang="da-DK" b="1" dirty="0" smtClean="0">
                <a:latin typeface="Calibri" panose="020F0502020204030204" pitchFamily="34" charset="0"/>
                <a:cs typeface="Calibri" panose="020F0502020204030204" pitchFamily="34" charset="0"/>
              </a:rPr>
              <a:t> og aktivt til tilværelsens og samfundets problemer og udfordringer, åbent, fordomsfrit, undersøgende, kreativt og kritisk, ud fra en helhedsopfattelse, en positiv miljøbevidsthed og historisk forståelse og med en utopi om det gode liv, og som erkender sine handlemuligheder i den aktuelle situation, og som føler sig forpligtet og er villig til at bruge sine handlekompetencer i samspil med andre for at forbedre egne og andres livsvilkår</a:t>
            </a:r>
            <a:endParaRPr lang="da-DK" altLang="da-DK" sz="1800" b="1" dirty="0" smtClean="0">
              <a:latin typeface="Calibri" panose="020F0502020204030204" pitchFamily="34" charset="0"/>
              <a:cs typeface="Calibri" panose="020F0502020204030204" pitchFamily="34" charset="0"/>
            </a:endParaRPr>
          </a:p>
          <a:p>
            <a:pPr>
              <a:lnSpc>
                <a:spcPct val="90000"/>
              </a:lnSpc>
              <a:buFontTx/>
              <a:buNone/>
              <a:defRPr/>
            </a:pPr>
            <a:endParaRPr lang="da-DK" altLang="da-DK" sz="1800" b="1" dirty="0" smtClean="0">
              <a:latin typeface="Comic Sans MS" panose="030F0702030302020204" pitchFamily="66" charset="0"/>
            </a:endParaRPr>
          </a:p>
        </p:txBody>
      </p:sp>
    </p:spTree>
    <p:extLst>
      <p:ext uri="{BB962C8B-B14F-4D97-AF65-F5344CB8AC3E}">
        <p14:creationId xmlns:p14="http://schemas.microsoft.com/office/powerpoint/2010/main" val="22013425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76250"/>
            <a:ext cx="7772400" cy="1081088"/>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God kvalitet i læringsmiljøet</a:t>
            </a:r>
            <a:endParaRPr lang="da-DK" dirty="0" smtClean="0">
              <a:solidFill>
                <a:schemeClr val="tx1"/>
              </a:solidFill>
              <a:latin typeface="Calibri" panose="020F0502020204030204" pitchFamily="34" charset="0"/>
              <a:cs typeface="Calibri" panose="020F0502020204030204" pitchFamily="34" charset="0"/>
            </a:endParaRPr>
          </a:p>
        </p:txBody>
      </p:sp>
      <p:sp>
        <p:nvSpPr>
          <p:cNvPr id="2" name="Pladsholder til indhold 1"/>
          <p:cNvSpPr>
            <a:spLocks noGrp="1"/>
          </p:cNvSpPr>
          <p:nvPr>
            <p:ph idx="1"/>
          </p:nvPr>
        </p:nvSpPr>
        <p:spPr>
          <a:xfrm>
            <a:off x="539750" y="1700213"/>
            <a:ext cx="8353425" cy="4330700"/>
          </a:xfrm>
        </p:spPr>
        <p:txBody>
          <a:bodyPr>
            <a:normAutofit/>
          </a:bodyPr>
          <a:lstStyle/>
          <a:p>
            <a:pPr marL="0" indent="0">
              <a:buNone/>
              <a:defRPr/>
            </a:pPr>
            <a:r>
              <a:rPr lang="da-DK" sz="3600" b="1" dirty="0">
                <a:latin typeface="Calibri" panose="020F0502020204030204" pitchFamily="34" charset="0"/>
                <a:cs typeface="Calibri" panose="020F0502020204030204" pitchFamily="34" charset="0"/>
              </a:rPr>
              <a:t> </a:t>
            </a:r>
            <a:r>
              <a:rPr lang="da-DK" sz="3600" b="1" dirty="0" smtClean="0">
                <a:latin typeface="Calibri" panose="020F0502020204030204" pitchFamily="34" charset="0"/>
                <a:cs typeface="Calibri" panose="020F0502020204030204" pitchFamily="34" charset="0"/>
              </a:rPr>
              <a:t>Læringsmiljøets fire dimensioner</a:t>
            </a:r>
          </a:p>
          <a:p>
            <a:pPr marL="0" indent="0">
              <a:buNone/>
              <a:defRPr/>
            </a:pPr>
            <a:endParaRPr lang="da-DK" b="1" dirty="0" smtClean="0">
              <a:latin typeface="Calibri" panose="020F0502020204030204" pitchFamily="34" charset="0"/>
              <a:cs typeface="Calibri" panose="020F0502020204030204" pitchFamily="34" charset="0"/>
            </a:endParaRPr>
          </a:p>
          <a:p>
            <a:pPr lvl="1">
              <a:defRPr/>
            </a:pPr>
            <a:r>
              <a:rPr lang="da-DK" b="1" dirty="0" smtClean="0">
                <a:latin typeface="Calibri" panose="020F0502020204030204" pitchFamily="34" charset="0"/>
                <a:cs typeface="Calibri" panose="020F0502020204030204" pitchFamily="34" charset="0"/>
              </a:rPr>
              <a:t>Det fysiske læringsmiljø</a:t>
            </a:r>
          </a:p>
          <a:p>
            <a:pPr lvl="1">
              <a:defRPr/>
            </a:pPr>
            <a:r>
              <a:rPr lang="da-DK" b="1" dirty="0" smtClean="0">
                <a:latin typeface="Calibri" panose="020F0502020204030204" pitchFamily="34" charset="0"/>
                <a:cs typeface="Calibri" panose="020F0502020204030204" pitchFamily="34" charset="0"/>
              </a:rPr>
              <a:t>Det didaktiske læringsmiljø</a:t>
            </a:r>
          </a:p>
          <a:p>
            <a:pPr lvl="1">
              <a:defRPr/>
            </a:pPr>
            <a:r>
              <a:rPr lang="da-DK" b="1" dirty="0" smtClean="0">
                <a:latin typeface="Calibri" panose="020F0502020204030204" pitchFamily="34" charset="0"/>
                <a:cs typeface="Calibri" panose="020F0502020204030204" pitchFamily="34" charset="0"/>
              </a:rPr>
              <a:t>Det æstetiske læringsmiljø</a:t>
            </a:r>
          </a:p>
          <a:p>
            <a:pPr lvl="1">
              <a:defRPr/>
            </a:pPr>
            <a:r>
              <a:rPr lang="da-DK" b="1" dirty="0" smtClean="0">
                <a:latin typeface="Calibri" panose="020F0502020204030204" pitchFamily="34" charset="0"/>
                <a:cs typeface="Calibri" panose="020F0502020204030204" pitchFamily="34" charset="0"/>
              </a:rPr>
              <a:t>Det mentale eller psykologiske læringsmiljø</a:t>
            </a:r>
          </a:p>
          <a:p>
            <a:pPr lvl="1">
              <a:defRPr/>
            </a:pPr>
            <a:endParaRPr lang="da-DK" b="1" dirty="0" smtClean="0"/>
          </a:p>
          <a:p>
            <a:pPr>
              <a:defRPr/>
            </a:pPr>
            <a:endParaRPr lang="da-DK" b="1" dirty="0"/>
          </a:p>
        </p:txBody>
      </p:sp>
    </p:spTree>
    <p:extLst>
      <p:ext uri="{BB962C8B-B14F-4D97-AF65-F5344CB8AC3E}">
        <p14:creationId xmlns:p14="http://schemas.microsoft.com/office/powerpoint/2010/main" val="315761440"/>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04813"/>
            <a:ext cx="7772400" cy="879475"/>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Det fysiske læringsmiljø</a:t>
            </a:r>
            <a:endParaRPr lang="da-DK" dirty="0" smtClean="0">
              <a:solidFill>
                <a:schemeClr val="tx1"/>
              </a:solidFill>
              <a:latin typeface="Calibri" panose="020F0502020204030204" pitchFamily="34" charset="0"/>
              <a:cs typeface="Calibri" panose="020F0502020204030204" pitchFamily="34" charset="0"/>
            </a:endParaRPr>
          </a:p>
        </p:txBody>
      </p:sp>
      <p:sp>
        <p:nvSpPr>
          <p:cNvPr id="22531" name="Pladsholder til indhold 1"/>
          <p:cNvSpPr>
            <a:spLocks noGrp="1"/>
          </p:cNvSpPr>
          <p:nvPr>
            <p:ph sz="half" idx="1"/>
          </p:nvPr>
        </p:nvSpPr>
        <p:spPr>
          <a:xfrm>
            <a:off x="179388" y="1403350"/>
            <a:ext cx="5256212" cy="5305425"/>
          </a:xfrm>
        </p:spPr>
        <p:txBody>
          <a:bodyPr/>
          <a:lstStyle/>
          <a:p>
            <a:r>
              <a:rPr lang="da-DK" altLang="da-DK" sz="2600" b="1" dirty="0" smtClean="0">
                <a:latin typeface="Calibri" panose="020F0502020204030204" pitchFamily="34" charset="0"/>
                <a:cs typeface="Calibri" panose="020F0502020204030204" pitchFamily="34" charset="0"/>
              </a:rPr>
              <a:t>Det fysiske læringsmiljø som de ‘tredje pædagog’</a:t>
            </a:r>
          </a:p>
          <a:p>
            <a:r>
              <a:rPr lang="da-DK" altLang="da-DK" sz="2600" b="1" dirty="0" smtClean="0">
                <a:latin typeface="Calibri" panose="020F0502020204030204" pitchFamily="34" charset="0"/>
                <a:cs typeface="Calibri" panose="020F0502020204030204" pitchFamily="34" charset="0"/>
              </a:rPr>
              <a:t>Et inspirerende, smukt, sanseligt og udfordrende miljø</a:t>
            </a:r>
          </a:p>
          <a:p>
            <a:r>
              <a:rPr lang="da-DK" altLang="da-DK" sz="2600" b="1" dirty="0" smtClean="0">
                <a:latin typeface="Calibri" panose="020F0502020204030204" pitchFamily="34" charset="0"/>
                <a:cs typeface="Calibri" panose="020F0502020204030204" pitchFamily="34" charset="0"/>
              </a:rPr>
              <a:t>Opdelinger, rum i rummet, huler m.v.</a:t>
            </a:r>
          </a:p>
          <a:p>
            <a:r>
              <a:rPr lang="da-DK" altLang="da-DK" sz="2600" b="1" dirty="0" smtClean="0">
                <a:latin typeface="Calibri" panose="020F0502020204030204" pitchFamily="34" charset="0"/>
                <a:cs typeface="Calibri" panose="020F0502020204030204" pitchFamily="34" charset="0"/>
              </a:rPr>
              <a:t>Dynamisk og under løbende udvikling</a:t>
            </a:r>
          </a:p>
          <a:p>
            <a:r>
              <a:rPr lang="da-DK" altLang="da-DK" sz="2600" b="1" dirty="0" smtClean="0">
                <a:latin typeface="Calibri" panose="020F0502020204030204" pitchFamily="34" charset="0"/>
                <a:cs typeface="Calibri" panose="020F0502020204030204" pitchFamily="34" charset="0"/>
              </a:rPr>
              <a:t>Børn er medskaber af det fysiske miljø</a:t>
            </a:r>
          </a:p>
          <a:p>
            <a:r>
              <a:rPr lang="da-DK" altLang="da-DK" sz="2600" b="1" dirty="0" smtClean="0">
                <a:latin typeface="Calibri" panose="020F0502020204030204" pitchFamily="34" charset="0"/>
                <a:cs typeface="Calibri" panose="020F0502020204030204" pitchFamily="34" charset="0"/>
              </a:rPr>
              <a:t>Læreplanstemaerne manifesterer sig i det</a:t>
            </a:r>
            <a:r>
              <a:rPr lang="da-DK" altLang="da-DK" sz="2600" b="1" i="1" dirty="0" smtClean="0">
                <a:latin typeface="Calibri" panose="020F0502020204030204" pitchFamily="34" charset="0"/>
                <a:cs typeface="Calibri" panose="020F0502020204030204" pitchFamily="34" charset="0"/>
              </a:rPr>
              <a:t> </a:t>
            </a:r>
            <a:r>
              <a:rPr lang="da-DK" altLang="da-DK" sz="2600" b="1" dirty="0" smtClean="0">
                <a:latin typeface="Calibri" panose="020F0502020204030204" pitchFamily="34" charset="0"/>
                <a:cs typeface="Calibri" panose="020F0502020204030204" pitchFamily="34" charset="0"/>
              </a:rPr>
              <a:t>fysiske læringsmiljø</a:t>
            </a:r>
          </a:p>
          <a:p>
            <a:endParaRPr lang="da-DK" altLang="da-DK" b="1" dirty="0" smtClean="0">
              <a:latin typeface="Calibri" panose="020F0502020204030204" pitchFamily="34" charset="0"/>
              <a:cs typeface="Calibri" panose="020F0502020204030204" pitchFamily="34" charset="0"/>
            </a:endParaRPr>
          </a:p>
        </p:txBody>
      </p:sp>
      <p:pic>
        <p:nvPicPr>
          <p:cNvPr id="22532" name="Pladsholder til indhold 7"/>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51513" y="1403350"/>
            <a:ext cx="3021012" cy="2268538"/>
          </a:xfrm>
        </p:spPr>
      </p:pic>
      <p:sp>
        <p:nvSpPr>
          <p:cNvPr id="22533" name="Tekstfelt 8"/>
          <p:cNvSpPr txBox="1">
            <a:spLocks noChangeArrowheads="1"/>
          </p:cNvSpPr>
          <p:nvPr/>
        </p:nvSpPr>
        <p:spPr bwMode="auto">
          <a:xfrm>
            <a:off x="5435600" y="6308725"/>
            <a:ext cx="365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a-DK" altLang="da-DK" sz="2000" b="1" dirty="0"/>
              <a:t>Ringsmose &amp; Ringsmose, 2018</a:t>
            </a:r>
          </a:p>
        </p:txBody>
      </p:sp>
      <p:pic>
        <p:nvPicPr>
          <p:cNvPr id="22534" name="Pladsholder til indhold 4" descr="C:\Users\stbr\AppData\Local\Microsoft\Windows\Temporary Internet Files\Content.Outlook\38O49P44\3 012.x (3).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51513" y="3789363"/>
            <a:ext cx="3021012" cy="2519362"/>
          </a:xfrm>
        </p:spPr>
      </p:pic>
    </p:spTree>
    <p:extLst>
      <p:ext uri="{BB962C8B-B14F-4D97-AF65-F5344CB8AC3E}">
        <p14:creationId xmlns:p14="http://schemas.microsoft.com/office/powerpoint/2010/main" val="587734311"/>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609600"/>
            <a:ext cx="7772400" cy="803275"/>
          </a:xfrm>
        </p:spPr>
        <p:txBody>
          <a:bodyPr/>
          <a:lstStyle/>
          <a:p>
            <a:pPr eaLnBrk="1" hangingPunct="1">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Det fysiske læringsmiljø</a:t>
            </a:r>
          </a:p>
        </p:txBody>
      </p:sp>
      <p:sp>
        <p:nvSpPr>
          <p:cNvPr id="40963" name="Rectangle 3"/>
          <p:cNvSpPr>
            <a:spLocks noGrp="1" noChangeArrowheads="1"/>
          </p:cNvSpPr>
          <p:nvPr>
            <p:ph sz="half" idx="1"/>
          </p:nvPr>
        </p:nvSpPr>
        <p:spPr>
          <a:xfrm>
            <a:off x="179388" y="1412875"/>
            <a:ext cx="5472112" cy="5256213"/>
          </a:xfrm>
        </p:spPr>
        <p:txBody>
          <a:bodyPr>
            <a:noAutofit/>
          </a:bodyPr>
          <a:lstStyle/>
          <a:p>
            <a:pPr>
              <a:lnSpc>
                <a:spcPct val="90000"/>
              </a:lnSpc>
              <a:defRPr/>
            </a:pPr>
            <a:r>
              <a:rPr lang="da-DK" altLang="en-US" b="1" dirty="0" smtClean="0">
                <a:latin typeface="Calibri" panose="020F0502020204030204" pitchFamily="34" charset="0"/>
                <a:cs typeface="Calibri" panose="020F0502020204030204" pitchFamily="34" charset="0"/>
              </a:rPr>
              <a:t>Stille-zonen rummer</a:t>
            </a:r>
            <a:r>
              <a:rPr lang="da-DK" b="1" dirty="0" smtClean="0">
                <a:latin typeface="Calibri" panose="020F0502020204030204" pitchFamily="34" charset="0"/>
                <a:cs typeface="Calibri" panose="020F0502020204030204" pitchFamily="34" charset="0"/>
              </a:rPr>
              <a:t> </a:t>
            </a:r>
            <a:r>
              <a:rPr lang="da-DK" b="1" dirty="0">
                <a:latin typeface="Calibri" panose="020F0502020204030204" pitchFamily="34" charset="0"/>
                <a:cs typeface="Calibri" panose="020F0502020204030204" pitchFamily="34" charset="0"/>
              </a:rPr>
              <a:t>afskærmede </a:t>
            </a:r>
            <a:r>
              <a:rPr lang="da-DK" b="1" dirty="0" smtClean="0">
                <a:latin typeface="Calibri" panose="020F0502020204030204" pitchFamily="34" charset="0"/>
                <a:cs typeface="Calibri" panose="020F0502020204030204" pitchFamily="34" charset="0"/>
              </a:rPr>
              <a:t>områder (hjørner,  stationer) inviterer </a:t>
            </a:r>
            <a:r>
              <a:rPr lang="da-DK" b="1" dirty="0">
                <a:latin typeface="Calibri" panose="020F0502020204030204" pitchFamily="34" charset="0"/>
                <a:cs typeface="Calibri" panose="020F0502020204030204" pitchFamily="34" charset="0"/>
              </a:rPr>
              <a:t>sanseligt </a:t>
            </a:r>
            <a:r>
              <a:rPr lang="da-DK" b="1" dirty="0" smtClean="0">
                <a:latin typeface="Calibri" panose="020F0502020204030204" pitchFamily="34" charset="0"/>
                <a:cs typeface="Calibri" panose="020F0502020204030204" pitchFamily="34" charset="0"/>
              </a:rPr>
              <a:t>til aktivitet og fordybelse</a:t>
            </a:r>
          </a:p>
          <a:p>
            <a:pPr marL="0" indent="0" eaLnBrk="1" hangingPunct="1">
              <a:lnSpc>
                <a:spcPct val="90000"/>
              </a:lnSpc>
              <a:buFontTx/>
              <a:buNone/>
              <a:defRPr/>
            </a:pPr>
            <a:endParaRPr lang="da-DK" sz="1600"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b="1" dirty="0" smtClean="0">
                <a:latin typeface="Calibri" panose="020F0502020204030204" pitchFamily="34" charset="0"/>
                <a:cs typeface="Calibri" panose="020F0502020204030204" pitchFamily="34" charset="0"/>
              </a:rPr>
              <a:t>Også i forhold til læreplanstemaer:</a:t>
            </a:r>
          </a:p>
          <a:p>
            <a:pPr marL="0" indent="0" eaLnBrk="1" hangingPunct="1">
              <a:lnSpc>
                <a:spcPct val="90000"/>
              </a:lnSpc>
              <a:buFontTx/>
              <a:buNone/>
              <a:defRPr/>
            </a:pPr>
            <a:endParaRPr lang="da-DK" sz="1600" b="1" dirty="0">
              <a:latin typeface="Calibri" panose="020F0502020204030204" pitchFamily="34" charset="0"/>
              <a:cs typeface="Calibri" panose="020F0502020204030204" pitchFamily="34" charset="0"/>
            </a:endParaRPr>
          </a:p>
          <a:p>
            <a:pPr marL="0" indent="0" eaLnBrk="1" hangingPunct="1">
              <a:lnSpc>
                <a:spcPct val="90000"/>
              </a:lnSpc>
              <a:buFontTx/>
              <a:buNone/>
              <a:defRPr/>
            </a:pPr>
            <a:endParaRPr lang="da-DK" sz="1100" b="1" dirty="0" smtClean="0">
              <a:latin typeface="Calibri" panose="020F0502020204030204" pitchFamily="34" charset="0"/>
              <a:cs typeface="Calibri" panose="020F0502020204030204" pitchFamily="34" charset="0"/>
            </a:endParaRPr>
          </a:p>
          <a:p>
            <a:pPr eaLnBrk="1" hangingPunct="1">
              <a:lnSpc>
                <a:spcPct val="90000"/>
              </a:lnSpc>
              <a:defRPr/>
            </a:pPr>
            <a:r>
              <a:rPr lang="da-DK" b="1" dirty="0">
                <a:latin typeface="Calibri" panose="020F0502020204030204" pitchFamily="34" charset="0"/>
                <a:cs typeface="Calibri" panose="020F0502020204030204" pitchFamily="34" charset="0"/>
              </a:rPr>
              <a:t>Science-eksperimenter</a:t>
            </a:r>
            <a:endParaRPr lang="da-DK" altLang="en-US" b="1" dirty="0">
              <a:latin typeface="Calibri" panose="020F0502020204030204" pitchFamily="34" charset="0"/>
              <a:cs typeface="Calibri" panose="020F0502020204030204" pitchFamily="34" charset="0"/>
            </a:endParaRPr>
          </a:p>
          <a:p>
            <a:pPr eaLnBrk="1" hangingPunct="1">
              <a:lnSpc>
                <a:spcPct val="90000"/>
              </a:lnSpc>
              <a:defRPr/>
            </a:pPr>
            <a:endParaRPr lang="da-DK" sz="900" b="1" dirty="0">
              <a:latin typeface="Calibri" panose="020F0502020204030204" pitchFamily="34" charset="0"/>
              <a:cs typeface="Calibri" panose="020F0502020204030204" pitchFamily="34" charset="0"/>
            </a:endParaRPr>
          </a:p>
          <a:p>
            <a:pPr eaLnBrk="1" hangingPunct="1">
              <a:lnSpc>
                <a:spcPct val="90000"/>
              </a:lnSpc>
              <a:defRPr/>
            </a:pPr>
            <a:r>
              <a:rPr lang="da-DK" b="1" dirty="0" err="1" smtClean="0">
                <a:latin typeface="Calibri" panose="020F0502020204030204" pitchFamily="34" charset="0"/>
                <a:cs typeface="Calibri" panose="020F0502020204030204" pitchFamily="34" charset="0"/>
              </a:rPr>
              <a:t>Literacy</a:t>
            </a:r>
            <a:r>
              <a:rPr lang="da-DK" b="1" dirty="0" smtClean="0">
                <a:latin typeface="Calibri" panose="020F0502020204030204" pitchFamily="34" charset="0"/>
                <a:cs typeface="Calibri" panose="020F0502020204030204" pitchFamily="34" charset="0"/>
              </a:rPr>
              <a:t> </a:t>
            </a:r>
            <a:r>
              <a:rPr lang="da-DK" b="1" dirty="0">
                <a:latin typeface="Calibri" panose="020F0502020204030204" pitchFamily="34" charset="0"/>
                <a:cs typeface="Calibri" panose="020F0502020204030204" pitchFamily="34" charset="0"/>
              </a:rPr>
              <a:t>med læse- og </a:t>
            </a:r>
            <a:r>
              <a:rPr lang="da-DK" b="1" dirty="0" smtClean="0">
                <a:latin typeface="Calibri" panose="020F0502020204030204" pitchFamily="34" charset="0"/>
                <a:cs typeface="Calibri" panose="020F0502020204030204" pitchFamily="34" charset="0"/>
              </a:rPr>
              <a:t>skriveaktiviteter </a:t>
            </a:r>
          </a:p>
          <a:p>
            <a:pPr eaLnBrk="1" hangingPunct="1">
              <a:lnSpc>
                <a:spcPct val="90000"/>
              </a:lnSpc>
              <a:defRPr/>
            </a:pPr>
            <a:endParaRPr lang="da-DK" sz="900" b="1" dirty="0" smtClean="0">
              <a:latin typeface="Calibri" panose="020F0502020204030204" pitchFamily="34" charset="0"/>
              <a:cs typeface="Calibri" panose="020F0502020204030204" pitchFamily="34" charset="0"/>
            </a:endParaRPr>
          </a:p>
          <a:p>
            <a:pPr eaLnBrk="1" hangingPunct="1">
              <a:lnSpc>
                <a:spcPct val="90000"/>
              </a:lnSpc>
              <a:defRPr/>
            </a:pPr>
            <a:r>
              <a:rPr lang="da-DK" b="1" dirty="0">
                <a:latin typeface="Calibri" panose="020F0502020204030204" pitchFamily="34" charset="0"/>
                <a:cs typeface="Calibri" panose="020F0502020204030204" pitchFamily="34" charset="0"/>
              </a:rPr>
              <a:t>M</a:t>
            </a:r>
            <a:r>
              <a:rPr lang="da-DK" b="1" dirty="0" smtClean="0">
                <a:latin typeface="Calibri" panose="020F0502020204030204" pitchFamily="34" charset="0"/>
                <a:cs typeface="Calibri" panose="020F0502020204030204" pitchFamily="34" charset="0"/>
              </a:rPr>
              <a:t>ale- tegneaktiviteter</a:t>
            </a:r>
          </a:p>
          <a:p>
            <a:pPr eaLnBrk="1" hangingPunct="1">
              <a:lnSpc>
                <a:spcPct val="90000"/>
              </a:lnSpc>
              <a:defRPr/>
            </a:pPr>
            <a:endParaRPr lang="da-DK" sz="900" b="1" dirty="0" smtClean="0">
              <a:latin typeface="Calibri" panose="020F0502020204030204" pitchFamily="34" charset="0"/>
              <a:cs typeface="Calibri" panose="020F0502020204030204" pitchFamily="34" charset="0"/>
            </a:endParaRPr>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t="9734" b="18884"/>
          <a:stretch>
            <a:fillRect/>
          </a:stretch>
        </p:blipFill>
        <p:spPr bwMode="auto">
          <a:xfrm>
            <a:off x="7259638" y="1665288"/>
            <a:ext cx="1671637"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Billede 5"/>
          <p:cNvPicPr>
            <a:picLocks noChangeAspect="1"/>
          </p:cNvPicPr>
          <p:nvPr/>
        </p:nvPicPr>
        <p:blipFill>
          <a:blip r:embed="rId4">
            <a:extLst>
              <a:ext uri="{28A0092B-C50C-407E-A947-70E740481C1C}">
                <a14:useLocalDpi xmlns:a14="http://schemas.microsoft.com/office/drawing/2010/main" val="0"/>
              </a:ext>
            </a:extLst>
          </a:blip>
          <a:srcRect l="13599" t="16673" b="17383"/>
          <a:stretch>
            <a:fillRect/>
          </a:stretch>
        </p:blipFill>
        <p:spPr bwMode="auto">
          <a:xfrm>
            <a:off x="5822950" y="5138738"/>
            <a:ext cx="31384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p:cNvPicPr>
            <a:picLocks noChangeAspect="1" noChangeArrowheads="1"/>
          </p:cNvPicPr>
          <p:nvPr/>
        </p:nvPicPr>
        <p:blipFill>
          <a:blip r:embed="rId5">
            <a:extLst>
              <a:ext uri="{28A0092B-C50C-407E-A947-70E740481C1C}">
                <a14:useLocalDpi xmlns:a14="http://schemas.microsoft.com/office/drawing/2010/main" val="0"/>
              </a:ext>
            </a:extLst>
          </a:blip>
          <a:srcRect l="33740" t="44801" r="2997" b="6854"/>
          <a:stretch>
            <a:fillRect/>
          </a:stretch>
        </p:blipFill>
        <p:spPr bwMode="auto">
          <a:xfrm>
            <a:off x="5822950" y="3375025"/>
            <a:ext cx="31083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6685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76250"/>
            <a:ext cx="7772400" cy="1081088"/>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Det æstetiske læringsmiljø</a:t>
            </a:r>
            <a:endParaRPr lang="da-DK" dirty="0" smtClean="0">
              <a:solidFill>
                <a:schemeClr val="tx1"/>
              </a:solidFill>
              <a:latin typeface="Calibri" panose="020F0502020204030204" pitchFamily="34" charset="0"/>
              <a:cs typeface="Calibri" panose="020F0502020204030204" pitchFamily="34" charset="0"/>
            </a:endParaRPr>
          </a:p>
        </p:txBody>
      </p:sp>
      <p:sp>
        <p:nvSpPr>
          <p:cNvPr id="32771" name="Pladsholder til indhold 1"/>
          <p:cNvSpPr>
            <a:spLocks noGrp="1"/>
          </p:cNvSpPr>
          <p:nvPr>
            <p:ph idx="1"/>
          </p:nvPr>
        </p:nvSpPr>
        <p:spPr>
          <a:xfrm>
            <a:off x="539750" y="1700213"/>
            <a:ext cx="8353425" cy="4330700"/>
          </a:xfrm>
        </p:spPr>
        <p:txBody>
          <a:bodyPr>
            <a:normAutofit fontScale="92500" lnSpcReduction="20000"/>
          </a:bodyPr>
          <a:lstStyle/>
          <a:p>
            <a:r>
              <a:rPr lang="da-DK" altLang="da-DK" b="1" dirty="0" smtClean="0">
                <a:latin typeface="Calibri" panose="020F0502020204030204" pitchFamily="34" charset="0"/>
                <a:cs typeface="Calibri" panose="020F0502020204030204" pitchFamily="34" charset="0"/>
              </a:rPr>
              <a:t>Det æstetiske rummer dimensionerne sansning, fornemmelse og følelse samt læren om kunst, det skønne </a:t>
            </a:r>
          </a:p>
          <a:p>
            <a:r>
              <a:rPr lang="da-DK" altLang="da-DK" b="1" dirty="0" smtClean="0">
                <a:latin typeface="Calibri" panose="020F0502020204030204" pitchFamily="34" charset="0"/>
                <a:cs typeface="Calibri" panose="020F0502020204030204" pitchFamily="34" charset="0"/>
              </a:rPr>
              <a:t>Det æstetiske læringsmiljø har fokus på arkitekturen, udearealerne, den samlede indretning af rummene, materialer, farver, lyd- og lysforhold </a:t>
            </a:r>
          </a:p>
          <a:p>
            <a:r>
              <a:rPr lang="da-DK" altLang="da-DK" b="1" dirty="0" smtClean="0">
                <a:latin typeface="Calibri" panose="020F0502020204030204" pitchFamily="34" charset="0"/>
                <a:cs typeface="Calibri" panose="020F0502020204030204" pitchFamily="34" charset="0"/>
              </a:rPr>
              <a:t>Sanseindtryk: lys, lyde og lugte, materialer og værktøj er organiseret i en funktionel orden – det inviterer til aktivitet</a:t>
            </a:r>
          </a:p>
        </p:txBody>
      </p:sp>
    </p:spTree>
    <p:extLst>
      <p:ext uri="{BB962C8B-B14F-4D97-AF65-F5344CB8AC3E}">
        <p14:creationId xmlns:p14="http://schemas.microsoft.com/office/powerpoint/2010/main" val="2098689212"/>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76250"/>
            <a:ext cx="7772400" cy="1081088"/>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Det mentale læringsmiljø</a:t>
            </a:r>
            <a:endParaRPr lang="da-DK" dirty="0" smtClean="0">
              <a:solidFill>
                <a:schemeClr val="tx1"/>
              </a:solidFill>
              <a:latin typeface="Calibri" panose="020F0502020204030204" pitchFamily="34" charset="0"/>
              <a:cs typeface="Calibri" panose="020F0502020204030204" pitchFamily="34" charset="0"/>
            </a:endParaRPr>
          </a:p>
        </p:txBody>
      </p:sp>
      <p:sp>
        <p:nvSpPr>
          <p:cNvPr id="34819" name="Pladsholder til indhold 1"/>
          <p:cNvSpPr>
            <a:spLocks noGrp="1"/>
          </p:cNvSpPr>
          <p:nvPr>
            <p:ph idx="1"/>
          </p:nvPr>
        </p:nvSpPr>
        <p:spPr>
          <a:xfrm>
            <a:off x="539750" y="1700213"/>
            <a:ext cx="8353425" cy="4330700"/>
          </a:xfrm>
        </p:spPr>
        <p:txBody>
          <a:bodyPr/>
          <a:lstStyle/>
          <a:p>
            <a:r>
              <a:rPr lang="da-DK" altLang="da-DK" b="1" dirty="0" smtClean="0">
                <a:latin typeface="Calibri" panose="020F0502020204030204" pitchFamily="34" charset="0"/>
                <a:cs typeface="Calibri" panose="020F0502020204030204" pitchFamily="34" charset="0"/>
              </a:rPr>
              <a:t>Det mentale eller psykologiske læringsmiljø handler om den pædagogiske atmosfære  </a:t>
            </a:r>
          </a:p>
          <a:p>
            <a:r>
              <a:rPr lang="da-DK" altLang="da-DK" b="1" dirty="0" smtClean="0">
                <a:latin typeface="Calibri" panose="020F0502020204030204" pitchFamily="34" charset="0"/>
                <a:cs typeface="Calibri" panose="020F0502020204030204" pitchFamily="34" charset="0"/>
              </a:rPr>
              <a:t>Atmosfæren ‘sidder i væggene’ og relaterer til:</a:t>
            </a:r>
          </a:p>
          <a:p>
            <a:pPr lvl="1"/>
            <a:r>
              <a:rPr lang="da-DK" altLang="da-DK" b="1" dirty="0" smtClean="0">
                <a:latin typeface="Calibri" panose="020F0502020204030204" pitchFamily="34" charset="0"/>
                <a:cs typeface="Calibri" panose="020F0502020204030204" pitchFamily="34" charset="0"/>
              </a:rPr>
              <a:t>Det ‘stemte rum’</a:t>
            </a:r>
          </a:p>
          <a:p>
            <a:pPr lvl="1"/>
            <a:r>
              <a:rPr lang="da-DK" altLang="da-DK" b="1" dirty="0" smtClean="0">
                <a:latin typeface="Calibri" panose="020F0502020204030204" pitchFamily="34" charset="0"/>
                <a:cs typeface="Calibri" panose="020F0502020204030204" pitchFamily="34" charset="0"/>
              </a:rPr>
              <a:t>Varme og empatiske relationer mellem børn og voksne</a:t>
            </a:r>
          </a:p>
          <a:p>
            <a:pPr lvl="1"/>
            <a:r>
              <a:rPr lang="da-DK" altLang="da-DK" b="1" dirty="0" smtClean="0">
                <a:latin typeface="Calibri" panose="020F0502020204030204" pitchFamily="34" charset="0"/>
                <a:cs typeface="Calibri" panose="020F0502020204030204" pitchFamily="34" charset="0"/>
              </a:rPr>
              <a:t>Relationer børnene imellem, børnefællesskab</a:t>
            </a:r>
          </a:p>
          <a:p>
            <a:endParaRPr lang="da-DK" altLang="da-DK" b="1" dirty="0" smtClean="0">
              <a:latin typeface="Calibri" panose="020F0502020204030204" pitchFamily="34" charset="0"/>
              <a:cs typeface="Calibri" panose="020F0502020204030204" pitchFamily="34" charset="0"/>
            </a:endParaRPr>
          </a:p>
          <a:p>
            <a:endParaRPr lang="da-DK" altLang="da-DK" b="1" dirty="0" smtClean="0"/>
          </a:p>
        </p:txBody>
      </p:sp>
    </p:spTree>
    <p:extLst>
      <p:ext uri="{BB962C8B-B14F-4D97-AF65-F5344CB8AC3E}">
        <p14:creationId xmlns:p14="http://schemas.microsoft.com/office/powerpoint/2010/main" val="3104000279"/>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476250"/>
            <a:ext cx="7772400" cy="1081088"/>
          </a:xfrm>
        </p:spPr>
        <p:txBody>
          <a:bodyPr/>
          <a:lstStyle/>
          <a:p>
            <a:pPr>
              <a:defRPr/>
            </a:pPr>
            <a:r>
              <a:rPr lang="da-DK" b="1" dirty="0" smtClean="0">
                <a:solidFill>
                  <a:schemeClr val="tx1"/>
                </a:solidFill>
                <a:effectLst>
                  <a:outerShdw blurRad="38100" dist="38100" dir="2700000" algn="tl">
                    <a:srgbClr val="C0C0C0"/>
                  </a:outerShdw>
                </a:effectLst>
                <a:latin typeface="Calibri" panose="020F0502020204030204" pitchFamily="34" charset="0"/>
                <a:cs typeface="Calibri" panose="020F0502020204030204" pitchFamily="34" charset="0"/>
              </a:rPr>
              <a:t>Det didaktisk læringsmiljø</a:t>
            </a:r>
            <a:endParaRPr lang="da-DK" dirty="0" smtClean="0">
              <a:solidFill>
                <a:schemeClr val="tx1"/>
              </a:solidFill>
              <a:latin typeface="Calibri" panose="020F0502020204030204" pitchFamily="34" charset="0"/>
              <a:cs typeface="Calibri" panose="020F0502020204030204" pitchFamily="34" charset="0"/>
            </a:endParaRPr>
          </a:p>
        </p:txBody>
      </p:sp>
      <p:sp>
        <p:nvSpPr>
          <p:cNvPr id="36867" name="Pladsholder til indhold 1"/>
          <p:cNvSpPr>
            <a:spLocks noGrp="1"/>
          </p:cNvSpPr>
          <p:nvPr>
            <p:ph idx="1"/>
          </p:nvPr>
        </p:nvSpPr>
        <p:spPr>
          <a:xfrm>
            <a:off x="539750" y="1700213"/>
            <a:ext cx="8353425" cy="4330700"/>
          </a:xfrm>
        </p:spPr>
        <p:txBody>
          <a:bodyPr>
            <a:normAutofit fontScale="92500" lnSpcReduction="10000"/>
          </a:bodyPr>
          <a:lstStyle/>
          <a:p>
            <a:r>
              <a:rPr lang="da-DK" altLang="da-DK" b="1" dirty="0" smtClean="0">
                <a:latin typeface="Calibri" panose="020F0502020204030204" pitchFamily="34" charset="0"/>
                <a:cs typeface="Calibri" panose="020F0502020204030204" pitchFamily="34" charset="0"/>
              </a:rPr>
              <a:t>Omsætning af den didaktiske model</a:t>
            </a:r>
          </a:p>
          <a:p>
            <a:r>
              <a:rPr lang="da-DK" altLang="da-DK" b="1" dirty="0" smtClean="0">
                <a:latin typeface="Calibri" panose="020F0502020204030204" pitchFamily="34" charset="0"/>
                <a:cs typeface="Calibri" panose="020F0502020204030204" pitchFamily="34" charset="0"/>
              </a:rPr>
              <a:t>Både planlagte pædagogiske aktiviteter</a:t>
            </a:r>
          </a:p>
          <a:p>
            <a:r>
              <a:rPr lang="da-DK" altLang="da-DK" b="1" dirty="0" smtClean="0">
                <a:latin typeface="Calibri" panose="020F0502020204030204" pitchFamily="34" charset="0"/>
                <a:cs typeface="Calibri" panose="020F0502020204030204" pitchFamily="34" charset="0"/>
              </a:rPr>
              <a:t>Og ‘ud fra barnet’ aktiviteter – ‘den døde mus pædagogik.</a:t>
            </a:r>
          </a:p>
          <a:p>
            <a:r>
              <a:rPr lang="da-DK" altLang="da-DK" b="1" dirty="0" smtClean="0">
                <a:latin typeface="Calibri" panose="020F0502020204030204" pitchFamily="34" charset="0"/>
                <a:cs typeface="Calibri" panose="020F0502020204030204" pitchFamily="34" charset="0"/>
              </a:rPr>
              <a:t>Pædagogerne tager et børneperspektiv og ud fra børns spørgsmål og </a:t>
            </a:r>
            <a:r>
              <a:rPr lang="da-DK" altLang="da-DK" b="1" dirty="0" err="1" smtClean="0">
                <a:latin typeface="Calibri" panose="020F0502020204030204" pitchFamily="34" charset="0"/>
                <a:cs typeface="Calibri" panose="020F0502020204030204" pitchFamily="34" charset="0"/>
              </a:rPr>
              <a:t>undren</a:t>
            </a:r>
            <a:r>
              <a:rPr lang="da-DK" altLang="da-DK" b="1" dirty="0" smtClean="0">
                <a:latin typeface="Calibri" panose="020F0502020204030204" pitchFamily="34" charset="0"/>
                <a:cs typeface="Calibri" panose="020F0502020204030204" pitchFamily="34" charset="0"/>
              </a:rPr>
              <a:t> behandles læreplanstemaerne</a:t>
            </a:r>
          </a:p>
          <a:p>
            <a:r>
              <a:rPr lang="da-DK" altLang="da-DK" b="1" dirty="0" smtClean="0">
                <a:latin typeface="Calibri" panose="020F0502020204030204" pitchFamily="34" charset="0"/>
                <a:cs typeface="Calibri" panose="020F0502020204030204" pitchFamily="34" charset="0"/>
              </a:rPr>
              <a:t>Pædagogerne skaber opmærksomhed, interesse, nysgerrighed og </a:t>
            </a:r>
            <a:r>
              <a:rPr lang="da-DK" altLang="da-DK" b="1" dirty="0" err="1" smtClean="0">
                <a:latin typeface="Calibri" panose="020F0502020204030204" pitchFamily="34" charset="0"/>
                <a:cs typeface="Calibri" panose="020F0502020204030204" pitchFamily="34" charset="0"/>
              </a:rPr>
              <a:t>undren</a:t>
            </a:r>
            <a:endParaRPr lang="da-DK" altLang="da-DK" b="1" dirty="0" smtClean="0">
              <a:latin typeface="Calibri" panose="020F0502020204030204" pitchFamily="34" charset="0"/>
              <a:cs typeface="Calibri" panose="020F0502020204030204" pitchFamily="34" charset="0"/>
            </a:endParaRPr>
          </a:p>
          <a:p>
            <a:endParaRPr lang="da-DK" altLang="da-DK" b="1"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599025"/>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1640" y="404664"/>
            <a:ext cx="6368753" cy="5693866"/>
          </a:xfrm>
          <a:prstGeom prst="rect">
            <a:avLst/>
          </a:prstGeom>
          <a:noFill/>
        </p:spPr>
        <p:txBody>
          <a:bodyPr wrap="square" rtlCol="0">
            <a:spAutoFit/>
          </a:bodyPr>
          <a:lstStyle/>
          <a:p>
            <a:pPr algn="ctr"/>
            <a:r>
              <a:rPr lang="da-DK" sz="4000" b="1" dirty="0" smtClean="0"/>
              <a:t>14.00 – 14.45 </a:t>
            </a:r>
          </a:p>
          <a:p>
            <a:pPr algn="ctr"/>
            <a:r>
              <a:rPr lang="da-DK" sz="4400" b="1" dirty="0" smtClean="0">
                <a:solidFill>
                  <a:srgbClr val="FF0000"/>
                </a:solidFill>
              </a:rPr>
              <a:t>Science og bæredygtighed</a:t>
            </a:r>
          </a:p>
          <a:p>
            <a:pPr algn="ctr"/>
            <a:endParaRPr lang="da-DK" sz="4000" b="1" dirty="0">
              <a:solidFill>
                <a:srgbClr val="FF0000"/>
              </a:solidFill>
            </a:endParaRPr>
          </a:p>
          <a:p>
            <a:pPr algn="ctr"/>
            <a:endParaRPr lang="da-DK" sz="4000" b="1" dirty="0" smtClean="0">
              <a:solidFill>
                <a:srgbClr val="FF0000"/>
              </a:solidFill>
            </a:endParaRPr>
          </a:p>
          <a:p>
            <a:pPr algn="ctr"/>
            <a:endParaRPr lang="da-DK" sz="4000" b="1" dirty="0">
              <a:solidFill>
                <a:srgbClr val="FF0000"/>
              </a:solidFill>
            </a:endParaRPr>
          </a:p>
          <a:p>
            <a:pPr algn="ctr"/>
            <a:r>
              <a:rPr lang="da-DK" sz="4000" b="1" dirty="0" smtClean="0"/>
              <a:t>Nysgerrighed for og indsigt i naturens lovmæssigheder</a:t>
            </a:r>
          </a:p>
          <a:p>
            <a:pPr algn="ctr"/>
            <a:r>
              <a:rPr lang="da-DK" sz="4000" b="1" dirty="0"/>
              <a:t>o</a:t>
            </a:r>
            <a:r>
              <a:rPr lang="da-DK" sz="4000" b="1" dirty="0" smtClean="0"/>
              <a:t>g</a:t>
            </a:r>
          </a:p>
          <a:p>
            <a:pPr algn="ctr"/>
            <a:r>
              <a:rPr lang="da-DK" sz="4000" b="1" dirty="0" smtClean="0"/>
              <a:t>Lyst til at passe på naturen</a:t>
            </a:r>
            <a:endParaRPr lang="da-DK" sz="4000" b="1" dirty="0"/>
          </a:p>
        </p:txBody>
      </p:sp>
    </p:spTree>
    <p:extLst>
      <p:ext uri="{BB962C8B-B14F-4D97-AF65-F5344CB8AC3E}">
        <p14:creationId xmlns:p14="http://schemas.microsoft.com/office/powerpoint/2010/main" val="12100061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55642" y="1149303"/>
            <a:ext cx="6144683" cy="4608512"/>
          </a:xfrm>
          <a:prstGeom prst="rect">
            <a:avLst/>
          </a:prstGeom>
        </p:spPr>
      </p:pic>
    </p:spTree>
    <p:extLst>
      <p:ext uri="{BB962C8B-B14F-4D97-AF65-F5344CB8AC3E}">
        <p14:creationId xmlns:p14="http://schemas.microsoft.com/office/powerpoint/2010/main" val="1564641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latin typeface="+mn-lt"/>
              </a:rPr>
              <a:t>Science - naturvidenskab</a:t>
            </a:r>
            <a:endParaRPr lang="da-DK" dirty="0">
              <a:latin typeface="+mn-lt"/>
            </a:endParaRPr>
          </a:p>
        </p:txBody>
      </p:sp>
      <p:sp>
        <p:nvSpPr>
          <p:cNvPr id="3" name="Pladsholder til indhold 2"/>
          <p:cNvSpPr>
            <a:spLocks noGrp="1"/>
          </p:cNvSpPr>
          <p:nvPr>
            <p:ph sz="half" idx="1"/>
          </p:nvPr>
        </p:nvSpPr>
        <p:spPr>
          <a:xfrm>
            <a:off x="251519" y="1340768"/>
            <a:ext cx="8568953" cy="6120680"/>
          </a:xfrm>
        </p:spPr>
        <p:txBody>
          <a:bodyPr>
            <a:normAutofit fontScale="85000" lnSpcReduction="20000"/>
          </a:bodyPr>
          <a:lstStyle/>
          <a:p>
            <a:pPr marL="0" indent="0" eaLnBrk="0" fontAlgn="base" hangingPunct="0">
              <a:spcBef>
                <a:spcPct val="0"/>
              </a:spcBef>
              <a:spcAft>
                <a:spcPct val="0"/>
              </a:spcAft>
              <a:buNone/>
            </a:pPr>
            <a:r>
              <a:rPr lang="da-DK" altLang="da-DK" sz="4000" b="1" dirty="0" smtClean="0">
                <a:ea typeface="Calibri" panose="020F0502020204030204" pitchFamily="34" charset="0"/>
                <a:cs typeface="Times New Roman" panose="02020603050405020304" pitchFamily="18" charset="0"/>
              </a:rPr>
              <a:t>Science defineres som aktiviteter </a:t>
            </a:r>
            <a:r>
              <a:rPr lang="da-DK" altLang="da-DK" sz="4000" b="1" dirty="0">
                <a:ea typeface="Calibri" panose="020F0502020204030204" pitchFamily="34" charset="0"/>
                <a:cs typeface="Times New Roman" panose="02020603050405020304" pitchFamily="18" charset="0"/>
              </a:rPr>
              <a:t>der bidrager til børns interesse og langsomt voksende </a:t>
            </a:r>
            <a:r>
              <a:rPr lang="da-DK" altLang="da-DK" sz="4000" b="1" dirty="0" smtClean="0">
                <a:ea typeface="Calibri" panose="020F0502020204030204" pitchFamily="34" charset="0"/>
                <a:cs typeface="Times New Roman" panose="02020603050405020304" pitchFamily="18" charset="0"/>
              </a:rPr>
              <a:t>forståelse </a:t>
            </a:r>
            <a:r>
              <a:rPr lang="da-DK" altLang="da-DK" sz="4000" b="1" dirty="0">
                <a:ea typeface="Calibri" panose="020F0502020204030204" pitchFamily="34" charset="0"/>
                <a:cs typeface="Times New Roman" panose="02020603050405020304" pitchFamily="18" charset="0"/>
              </a:rPr>
              <a:t>for natur, teknik, sundhed, matematik, biologi, kemi og fysik </a:t>
            </a:r>
            <a:r>
              <a:rPr lang="da-DK" altLang="da-DK" sz="4000" b="1" dirty="0" smtClean="0">
                <a:ea typeface="Calibri" panose="020F0502020204030204" pitchFamily="34" charset="0"/>
                <a:cs typeface="Times New Roman" panose="02020603050405020304" pitchFamily="18" charset="0"/>
              </a:rPr>
              <a:t>- </a:t>
            </a:r>
            <a:r>
              <a:rPr lang="da-DK" altLang="da-DK" sz="4000" b="1" dirty="0" err="1" smtClean="0">
                <a:ea typeface="Calibri" panose="020F0502020204030204" pitchFamily="34" charset="0"/>
                <a:cs typeface="Times New Roman" panose="02020603050405020304" pitchFamily="18" charset="0"/>
              </a:rPr>
              <a:t>emergent</a:t>
            </a:r>
            <a:r>
              <a:rPr lang="da-DK" altLang="da-DK" sz="4000" b="1" dirty="0" smtClean="0">
                <a:ea typeface="Calibri" panose="020F0502020204030204" pitchFamily="34" charset="0"/>
                <a:cs typeface="Times New Roman" panose="02020603050405020304" pitchFamily="18" charset="0"/>
              </a:rPr>
              <a:t> science</a:t>
            </a:r>
            <a:r>
              <a:rPr lang="da-DK" altLang="da-DK" sz="4000" b="1" dirty="0">
                <a:ea typeface="Calibri" panose="020F0502020204030204" pitchFamily="34" charset="0"/>
                <a:cs typeface="Times New Roman" panose="02020603050405020304" pitchFamily="18" charset="0"/>
              </a:rPr>
              <a:t> </a:t>
            </a:r>
            <a:r>
              <a:rPr lang="da-DK" sz="3100" b="1" dirty="0" err="1">
                <a:latin typeface="Calibri" panose="020F0502020204030204" pitchFamily="34" charset="0"/>
                <a:cs typeface="Calibri" panose="020F0502020204030204" pitchFamily="34" charset="0"/>
              </a:rPr>
              <a:t>Siraj-Blatcford</a:t>
            </a:r>
            <a:r>
              <a:rPr lang="da-DK" sz="3100" b="1" dirty="0">
                <a:latin typeface="Calibri" panose="020F0502020204030204" pitchFamily="34" charset="0"/>
                <a:cs typeface="Calibri" panose="020F0502020204030204" pitchFamily="34" charset="0"/>
              </a:rPr>
              <a:t>, </a:t>
            </a:r>
            <a:r>
              <a:rPr lang="da-DK" sz="3100" b="1" dirty="0" smtClean="0">
                <a:latin typeface="Calibri" panose="020F0502020204030204" pitchFamily="34" charset="0"/>
                <a:cs typeface="Calibri" panose="020F0502020204030204" pitchFamily="34" charset="0"/>
              </a:rPr>
              <a:t>2001</a:t>
            </a:r>
            <a:endParaRPr lang="da-DK" altLang="da-DK" sz="4000" b="1" dirty="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None/>
            </a:pPr>
            <a:endParaRPr lang="da-DK" altLang="da-DK" sz="4000" b="1" dirty="0" smtClean="0">
              <a:ea typeface="Calibri" panose="020F0502020204030204" pitchFamily="34" charset="0"/>
              <a:cs typeface="Times New Roman" panose="02020603050405020304" pitchFamily="18" charset="0"/>
            </a:endParaRPr>
          </a:p>
          <a:p>
            <a:pPr marL="0" lvl="0" indent="0" eaLnBrk="0" fontAlgn="base" hangingPunct="0">
              <a:spcBef>
                <a:spcPct val="0"/>
              </a:spcBef>
              <a:spcAft>
                <a:spcPct val="0"/>
              </a:spcAft>
              <a:buNone/>
            </a:pPr>
            <a:r>
              <a:rPr lang="da-DK" altLang="da-DK" sz="4000" b="1" dirty="0" smtClean="0">
                <a:ea typeface="Calibri" panose="020F0502020204030204" pitchFamily="34" charset="0"/>
                <a:cs typeface="Times New Roman" panose="02020603050405020304" pitchFamily="18" charset="0"/>
              </a:rPr>
              <a:t>Science </a:t>
            </a:r>
            <a:r>
              <a:rPr lang="da-DK" altLang="da-DK" sz="4000" b="1" dirty="0">
                <a:ea typeface="Calibri" panose="020F0502020204030204" pitchFamily="34" charset="0"/>
                <a:cs typeface="Times New Roman" panose="02020603050405020304" pitchFamily="18" charset="0"/>
              </a:rPr>
              <a:t>i </a:t>
            </a:r>
            <a:r>
              <a:rPr lang="da-DK" altLang="da-DK" sz="4000" b="1" dirty="0" smtClean="0">
                <a:ea typeface="Calibri" panose="020F0502020204030204" pitchFamily="34" charset="0"/>
                <a:cs typeface="Times New Roman" panose="02020603050405020304" pitchFamily="18" charset="0"/>
              </a:rPr>
              <a:t>dagtilbud bygger på en </a:t>
            </a:r>
            <a:r>
              <a:rPr lang="da-DK" altLang="da-DK" sz="4000" b="1" dirty="0">
                <a:ea typeface="Calibri" panose="020F0502020204030204" pitchFamily="34" charset="0"/>
                <a:cs typeface="Times New Roman" panose="02020603050405020304" pitchFamily="18" charset="0"/>
              </a:rPr>
              <a:t>aktiv inddragelse af </a:t>
            </a:r>
            <a:r>
              <a:rPr lang="da-DK" altLang="da-DK" sz="4000" b="1" dirty="0" smtClean="0">
                <a:ea typeface="Calibri" panose="020F0502020204030204" pitchFamily="34" charset="0"/>
                <a:cs typeface="Times New Roman" panose="02020603050405020304" pitchFamily="18" charset="0"/>
              </a:rPr>
              <a:t>naturen og naturfænomener </a:t>
            </a:r>
            <a:r>
              <a:rPr lang="da-DK" altLang="da-DK" sz="4000" b="1" dirty="0">
                <a:ea typeface="Calibri" panose="020F0502020204030204" pitchFamily="34" charset="0"/>
                <a:cs typeface="Times New Roman" panose="02020603050405020304" pitchFamily="18" charset="0"/>
              </a:rPr>
              <a:t>med henblik på, at børn får kendskab </a:t>
            </a:r>
            <a:r>
              <a:rPr lang="da-DK" altLang="da-DK" sz="4000" b="1" dirty="0" smtClean="0">
                <a:ea typeface="Calibri" panose="020F0502020204030204" pitchFamily="34" charset="0"/>
                <a:cs typeface="Times New Roman" panose="02020603050405020304" pitchFamily="18" charset="0"/>
              </a:rPr>
              <a:t>til </a:t>
            </a:r>
            <a:r>
              <a:rPr lang="da-DK" altLang="da-DK" sz="4000" b="1" dirty="0">
                <a:ea typeface="Calibri" panose="020F0502020204030204" pitchFamily="34" charset="0"/>
                <a:cs typeface="Times New Roman" panose="02020603050405020304" pitchFamily="18" charset="0"/>
              </a:rPr>
              <a:t>dyr og planter, naturens </a:t>
            </a:r>
            <a:r>
              <a:rPr lang="da-DK" altLang="da-DK" sz="4000" b="1" dirty="0" smtClean="0">
                <a:ea typeface="Calibri" panose="020F0502020204030204" pitchFamily="34" charset="0"/>
                <a:cs typeface="Times New Roman" panose="02020603050405020304" pitchFamily="18" charset="0"/>
              </a:rPr>
              <a:t>kredsløb </a:t>
            </a:r>
            <a:r>
              <a:rPr lang="da-DK" altLang="da-DK" sz="4000" b="1" dirty="0">
                <a:ea typeface="Calibri" panose="020F0502020204030204" pitchFamily="34" charset="0"/>
                <a:cs typeface="Times New Roman" panose="02020603050405020304" pitchFamily="18" charset="0"/>
              </a:rPr>
              <a:t>samt naturens lovmæssigheder </a:t>
            </a:r>
            <a:r>
              <a:rPr lang="da-DK" altLang="da-DK" sz="4000" b="1" dirty="0" smtClean="0">
                <a:ea typeface="Calibri" panose="020F0502020204030204" pitchFamily="34" charset="0"/>
                <a:cs typeface="Times New Roman" panose="02020603050405020304" pitchFamily="18" charset="0"/>
              </a:rPr>
              <a:t>og dermed typisk </a:t>
            </a:r>
            <a:r>
              <a:rPr lang="da-DK" altLang="da-DK" sz="4000" b="1" dirty="0">
                <a:ea typeface="Calibri" panose="020F0502020204030204" pitchFamily="34" charset="0"/>
                <a:cs typeface="Times New Roman" panose="02020603050405020304" pitchFamily="18" charset="0"/>
              </a:rPr>
              <a:t>emner som lys, vand</a:t>
            </a:r>
            <a:r>
              <a:rPr lang="da-DK" altLang="da-DK" sz="4000" b="1" dirty="0" smtClean="0">
                <a:ea typeface="Calibri" panose="020F0502020204030204" pitchFamily="34" charset="0"/>
                <a:cs typeface="Times New Roman" panose="02020603050405020304" pitchFamily="18" charset="0"/>
              </a:rPr>
              <a:t>, </a:t>
            </a:r>
            <a:r>
              <a:rPr lang="da-DK" altLang="da-DK" sz="4000" b="1" dirty="0">
                <a:ea typeface="Calibri" panose="020F0502020204030204" pitchFamily="34" charset="0"/>
                <a:cs typeface="Times New Roman" panose="02020603050405020304" pitchFamily="18" charset="0"/>
              </a:rPr>
              <a:t>vind, energi,</a:t>
            </a:r>
            <a:r>
              <a:rPr lang="da-DK" altLang="da-DK" sz="4000" b="1" dirty="0" smtClean="0">
                <a:ea typeface="Calibri" panose="020F0502020204030204" pitchFamily="34" charset="0"/>
                <a:cs typeface="Times New Roman" panose="02020603050405020304" pitchFamily="18" charset="0"/>
              </a:rPr>
              <a:t> </a:t>
            </a:r>
            <a:r>
              <a:rPr lang="da-DK" altLang="da-DK" sz="4000" b="1" dirty="0">
                <a:ea typeface="Calibri" panose="020F0502020204030204" pitchFamily="34" charset="0"/>
                <a:cs typeface="Times New Roman" panose="02020603050405020304" pitchFamily="18" charset="0"/>
              </a:rPr>
              <a:t>magnetisme, elektricitet, luftstrømme osv</a:t>
            </a:r>
            <a:r>
              <a:rPr lang="da-DK" altLang="da-DK" sz="4000" b="1" dirty="0" smtClean="0">
                <a:ea typeface="Calibri" panose="020F0502020204030204" pitchFamily="34" charset="0"/>
                <a:cs typeface="Times New Roman" panose="02020603050405020304" pitchFamily="18" charset="0"/>
              </a:rPr>
              <a:t>.</a:t>
            </a:r>
          </a:p>
          <a:p>
            <a:pPr marL="0" lvl="0" indent="0" eaLnBrk="0" fontAlgn="base" hangingPunct="0">
              <a:spcBef>
                <a:spcPct val="0"/>
              </a:spcBef>
              <a:spcAft>
                <a:spcPct val="0"/>
              </a:spcAft>
              <a:buNone/>
            </a:pPr>
            <a:endParaRPr lang="da-DK" altLang="da-DK" sz="4000" b="1" dirty="0" smtClean="0">
              <a:ea typeface="Calibri" panose="020F0502020204030204" pitchFamily="34" charset="0"/>
              <a:cs typeface="Times New Roman" panose="02020603050405020304" pitchFamily="18" charset="0"/>
            </a:endParaRPr>
          </a:p>
          <a:p>
            <a:pPr marL="0" indent="0">
              <a:buNone/>
            </a:pPr>
            <a:endParaRPr lang="da-DK" dirty="0"/>
          </a:p>
        </p:txBody>
      </p:sp>
    </p:spTree>
    <p:extLst>
      <p:ext uri="{BB962C8B-B14F-4D97-AF65-F5344CB8AC3E}">
        <p14:creationId xmlns:p14="http://schemas.microsoft.com/office/powerpoint/2010/main" val="26144560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smtClean="0">
                <a:effectLst>
                  <a:outerShdw blurRad="38100" dist="38100" dir="2700000" algn="tl">
                    <a:srgbClr val="000000">
                      <a:alpha val="43137"/>
                    </a:srgbClr>
                  </a:outerShdw>
                </a:effectLst>
                <a:latin typeface="+mn-lt"/>
              </a:rPr>
              <a:t>Begrebet bæredygtighed</a:t>
            </a:r>
            <a:endParaRPr lang="da-DK" b="1" dirty="0">
              <a:effectLst>
                <a:outerShdw blurRad="38100" dist="38100" dir="2700000" algn="tl">
                  <a:srgbClr val="000000">
                    <a:alpha val="43137"/>
                  </a:srgbClr>
                </a:outerShdw>
              </a:effectLst>
              <a:latin typeface="+mn-lt"/>
            </a:endParaRPr>
          </a:p>
        </p:txBody>
      </p:sp>
      <p:sp>
        <p:nvSpPr>
          <p:cNvPr id="3" name="Pladsholder til indhold 2"/>
          <p:cNvSpPr>
            <a:spLocks noGrp="1"/>
          </p:cNvSpPr>
          <p:nvPr>
            <p:ph sz="half" idx="1"/>
          </p:nvPr>
        </p:nvSpPr>
        <p:spPr>
          <a:xfrm>
            <a:off x="457200" y="1600200"/>
            <a:ext cx="4186808" cy="5069160"/>
          </a:xfrm>
        </p:spPr>
        <p:txBody>
          <a:bodyPr>
            <a:normAutofit fontScale="92500" lnSpcReduction="20000"/>
          </a:bodyPr>
          <a:lstStyle/>
          <a:p>
            <a:r>
              <a:rPr lang="da-DK" sz="2800" b="1" dirty="0" smtClean="0"/>
              <a:t>Bæredygtighed handler om at </a:t>
            </a:r>
            <a:r>
              <a:rPr lang="da-DK" sz="2800" b="1" dirty="0"/>
              <a:t>skabe de bedst mulige betingelser for mennesker og miljø både nu og i den fjerne fremtid. </a:t>
            </a:r>
            <a:endParaRPr lang="da-DK" b="1" dirty="0"/>
          </a:p>
          <a:p>
            <a:r>
              <a:rPr lang="da-DK" b="1" dirty="0" smtClean="0"/>
              <a:t>UNESCO skitserer fire </a:t>
            </a:r>
            <a:r>
              <a:rPr lang="da-DK" b="1" dirty="0"/>
              <a:t>dimensioner af bæredygtighed</a:t>
            </a:r>
            <a:r>
              <a:rPr lang="da-DK" b="1" dirty="0" smtClean="0"/>
              <a:t>:</a:t>
            </a:r>
          </a:p>
          <a:p>
            <a:pPr lvl="1"/>
            <a:r>
              <a:rPr lang="da-DK" b="1" dirty="0" smtClean="0"/>
              <a:t> økologisk, social, økonomisk og politiske bæredygtighed</a:t>
            </a:r>
          </a:p>
          <a:p>
            <a:pPr marL="0" indent="0">
              <a:buNone/>
            </a:pPr>
            <a:endParaRPr lang="da-DK" sz="4000" b="1" dirty="0"/>
          </a:p>
        </p:txBody>
      </p:sp>
      <p:sp>
        <p:nvSpPr>
          <p:cNvPr id="6" name="Pladsholder til indhold 5"/>
          <p:cNvSpPr>
            <a:spLocks noGrp="1"/>
          </p:cNvSpPr>
          <p:nvPr>
            <p:ph sz="half" idx="2"/>
          </p:nvPr>
        </p:nvSpPr>
        <p:spPr>
          <a:xfrm>
            <a:off x="4788024" y="1600200"/>
            <a:ext cx="4176464" cy="5221670"/>
          </a:xfrm>
        </p:spPr>
        <p:txBody>
          <a:bodyPr>
            <a:normAutofit fontScale="92500" lnSpcReduction="20000"/>
          </a:bodyPr>
          <a:lstStyle/>
          <a:p>
            <a:pPr marL="0" indent="0">
              <a:buNone/>
            </a:pPr>
            <a:r>
              <a:rPr lang="da-DK" b="1" dirty="0" smtClean="0"/>
              <a:t>Indgår i FN 17 verdensmål og i den styrkede pædagogiske læreplan 2018:</a:t>
            </a:r>
          </a:p>
          <a:p>
            <a:pPr marL="0" indent="0">
              <a:buNone/>
            </a:pPr>
            <a:endParaRPr lang="da-DK" sz="1000" dirty="0" smtClean="0"/>
          </a:p>
          <a:p>
            <a:r>
              <a:rPr lang="da-DK" b="1" dirty="0" smtClean="0"/>
              <a:t>Læringsmiljøet understøtter, at alle børn får konkrete erfaringer med naturen, som stimulerer og udvikler deres nysgerrighed og lyst til at udforske naturtyper, naturfænomener og levende organismer, samt en </a:t>
            </a:r>
            <a:r>
              <a:rPr lang="da-DK" b="1" dirty="0" smtClean="0">
                <a:solidFill>
                  <a:srgbClr val="FF0000"/>
                </a:solidFill>
              </a:rPr>
              <a:t>begyndende forståelse for betydningen af en bæredygtig udvikling</a:t>
            </a:r>
          </a:p>
          <a:p>
            <a:pPr marL="0" indent="0">
              <a:buNone/>
            </a:pPr>
            <a:endParaRPr lang="da-DK" b="1" dirty="0">
              <a:solidFill>
                <a:srgbClr val="FF0000"/>
              </a:solidFill>
            </a:endParaRPr>
          </a:p>
        </p:txBody>
      </p:sp>
      <p:pic>
        <p:nvPicPr>
          <p:cNvPr id="7"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061121"/>
            <a:ext cx="2347032" cy="1760749"/>
          </a:xfrm>
          <a:prstGeom prst="rect">
            <a:avLst/>
          </a:prstGeom>
          <a:noFill/>
          <a:ln>
            <a:noFill/>
          </a:ln>
          <a:effectLst/>
        </p:spPr>
      </p:pic>
    </p:spTree>
    <p:extLst>
      <p:ext uri="{BB962C8B-B14F-4D97-AF65-F5344CB8AC3E}">
        <p14:creationId xmlns:p14="http://schemas.microsoft.com/office/powerpoint/2010/main" val="3562060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124744"/>
            <a:ext cx="8507288" cy="5904656"/>
          </a:xfrm>
        </p:spPr>
        <p:txBody>
          <a:bodyPr>
            <a:noAutofit/>
          </a:bodyPr>
          <a:lstStyle/>
          <a:p>
            <a:pPr marL="0" indent="0" algn="ctr">
              <a:buNone/>
            </a:pPr>
            <a:r>
              <a:rPr lang="da-DK" sz="6600" b="1" dirty="0" smtClean="0"/>
              <a:t>Nysgerrighed</a:t>
            </a:r>
          </a:p>
          <a:p>
            <a:pPr marL="0" indent="0" algn="ctr">
              <a:buNone/>
            </a:pPr>
            <a:endParaRPr lang="da-DK" sz="6600" b="1" dirty="0" smtClean="0"/>
          </a:p>
        </p:txBody>
      </p:sp>
      <p:pic>
        <p:nvPicPr>
          <p:cNvPr id="4" name="Billede 3"/>
          <p:cNvPicPr>
            <a:picLocks noChangeAspect="1"/>
          </p:cNvPicPr>
          <p:nvPr/>
        </p:nvPicPr>
        <p:blipFill rotWithShape="1">
          <a:blip r:embed="rId3" cstate="print">
            <a:extLst>
              <a:ext uri="{28A0092B-C50C-407E-A947-70E740481C1C}">
                <a14:useLocalDpi xmlns:a14="http://schemas.microsoft.com/office/drawing/2010/main" val="0"/>
              </a:ext>
            </a:extLst>
          </a:blip>
          <a:srcRect l="35217" t="19523" r="16209" b="21093"/>
          <a:stretch/>
        </p:blipFill>
        <p:spPr>
          <a:xfrm>
            <a:off x="2983055" y="2492895"/>
            <a:ext cx="3455578" cy="3168353"/>
          </a:xfrm>
          <a:prstGeom prst="rect">
            <a:avLst/>
          </a:prstGeom>
        </p:spPr>
      </p:pic>
    </p:spTree>
    <p:extLst>
      <p:ext uri="{BB962C8B-B14F-4D97-AF65-F5344CB8AC3E}">
        <p14:creationId xmlns:p14="http://schemas.microsoft.com/office/powerpoint/2010/main" val="18278714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latin typeface="+mn-lt"/>
              </a:rPr>
              <a:t>Bæredygtig energi</a:t>
            </a:r>
            <a:endParaRPr lang="da-DK" dirty="0">
              <a:latin typeface="+mn-lt"/>
            </a:endParaRPr>
          </a:p>
        </p:txBody>
      </p:sp>
      <p:sp>
        <p:nvSpPr>
          <p:cNvPr id="3" name="Pladsholder til indhold 2"/>
          <p:cNvSpPr>
            <a:spLocks noGrp="1"/>
          </p:cNvSpPr>
          <p:nvPr>
            <p:ph sz="half" idx="1"/>
          </p:nvPr>
        </p:nvSpPr>
        <p:spPr>
          <a:xfrm>
            <a:off x="414733" y="1416448"/>
            <a:ext cx="5186363" cy="5832648"/>
          </a:xfrm>
        </p:spPr>
        <p:txBody>
          <a:bodyPr>
            <a:normAutofit/>
          </a:bodyPr>
          <a:lstStyle/>
          <a:p>
            <a:pPr marL="0" lvl="0" indent="0" eaLnBrk="0" fontAlgn="base" hangingPunct="0">
              <a:spcBef>
                <a:spcPct val="0"/>
              </a:spcBef>
              <a:spcAft>
                <a:spcPct val="0"/>
              </a:spcAft>
              <a:buNone/>
            </a:pPr>
            <a:r>
              <a:rPr lang="da-DK" altLang="da-DK" sz="3600" b="1" dirty="0" smtClean="0">
                <a:ea typeface="Calibri" panose="020F0502020204030204" pitchFamily="34" charset="0"/>
                <a:cs typeface="Times New Roman" panose="02020603050405020304" pitchFamily="18" charset="0"/>
              </a:rPr>
              <a:t>Science-aktiviteter fører ofte til bæredygtighed</a:t>
            </a:r>
          </a:p>
          <a:p>
            <a:pPr eaLnBrk="0" fontAlgn="base" hangingPunct="0">
              <a:spcBef>
                <a:spcPct val="0"/>
              </a:spcBef>
              <a:spcAft>
                <a:spcPct val="0"/>
              </a:spcAft>
            </a:pPr>
            <a:r>
              <a:rPr lang="da-DK" altLang="da-DK" sz="3600" b="1" dirty="0" smtClean="0">
                <a:ea typeface="Calibri" panose="020F0502020204030204" pitchFamily="34" charset="0"/>
                <a:cs typeface="Times New Roman" panose="02020603050405020304" pitchFamily="18" charset="0"/>
              </a:rPr>
              <a:t>Børnene leger med vind</a:t>
            </a:r>
          </a:p>
          <a:p>
            <a:pPr eaLnBrk="0" fontAlgn="base" hangingPunct="0">
              <a:spcBef>
                <a:spcPct val="0"/>
              </a:spcBef>
              <a:spcAft>
                <a:spcPct val="0"/>
              </a:spcAft>
            </a:pPr>
            <a:r>
              <a:rPr lang="da-DK" altLang="da-DK" sz="3600" b="1" dirty="0" smtClean="0">
                <a:ea typeface="Calibri" panose="020F0502020204030204" pitchFamily="34" charset="0"/>
                <a:cs typeface="Times New Roman" panose="02020603050405020304" pitchFamily="18" charset="0"/>
              </a:rPr>
              <a:t>Fanger vinden</a:t>
            </a:r>
          </a:p>
          <a:p>
            <a:pPr eaLnBrk="0" fontAlgn="base" hangingPunct="0">
              <a:spcBef>
                <a:spcPct val="0"/>
              </a:spcBef>
              <a:spcAft>
                <a:spcPct val="0"/>
              </a:spcAft>
            </a:pPr>
            <a:r>
              <a:rPr lang="da-DK" altLang="da-DK" sz="3600" b="1" dirty="0" smtClean="0">
                <a:ea typeface="Calibri" panose="020F0502020204030204" pitchFamily="34" charset="0"/>
                <a:cs typeface="Times New Roman" panose="02020603050405020304" pitchFamily="18" charset="0"/>
              </a:rPr>
              <a:t>Konstruerer vindmøller</a:t>
            </a:r>
          </a:p>
          <a:p>
            <a:pPr eaLnBrk="0" fontAlgn="base" hangingPunct="0">
              <a:spcBef>
                <a:spcPct val="0"/>
              </a:spcBef>
              <a:spcAft>
                <a:spcPct val="0"/>
              </a:spcAft>
            </a:pPr>
            <a:r>
              <a:rPr lang="da-DK" altLang="da-DK" sz="3600" b="1" dirty="0" smtClean="0">
                <a:ea typeface="Calibri" panose="020F0502020204030204" pitchFamily="34" charset="0"/>
                <a:cs typeface="Times New Roman" panose="02020603050405020304" pitchFamily="18" charset="0"/>
              </a:rPr>
              <a:t>Og laver deres egen energi</a:t>
            </a:r>
          </a:p>
          <a:p>
            <a:pPr marL="0" indent="0">
              <a:buNone/>
            </a:pPr>
            <a:endParaRPr lang="da-DK" dirty="0"/>
          </a:p>
        </p:txBody>
      </p:sp>
      <p:sp>
        <p:nvSpPr>
          <p:cNvPr id="4" name="Pladsholder til indhold 3"/>
          <p:cNvSpPr>
            <a:spLocks noGrp="1"/>
          </p:cNvSpPr>
          <p:nvPr>
            <p:ph sz="half" idx="2"/>
          </p:nvPr>
        </p:nvSpPr>
        <p:spPr>
          <a:xfrm>
            <a:off x="5652120" y="1600200"/>
            <a:ext cx="3034680" cy="5141168"/>
          </a:xfrm>
        </p:spPr>
        <p:txBody>
          <a:bodyPr>
            <a:normAutofit/>
          </a:bodyPr>
          <a:lstStyle/>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dirty="0" smtClean="0"/>
          </a:p>
          <a:p>
            <a:pPr marL="0" indent="0">
              <a:buNone/>
            </a:pPr>
            <a:endParaRPr lang="da-DK" dirty="0"/>
          </a:p>
          <a:p>
            <a:pPr marL="0" indent="0">
              <a:buNone/>
            </a:pPr>
            <a:endParaRPr lang="da-DK" sz="4000" b="1" dirty="0" smtClean="0"/>
          </a:p>
          <a:p>
            <a:pPr marL="0" indent="0">
              <a:buNone/>
            </a:pPr>
            <a:endParaRPr lang="da-DK" sz="4000" b="1" dirty="0"/>
          </a:p>
          <a:p>
            <a:pPr marL="0" indent="0">
              <a:buNone/>
            </a:pPr>
            <a:endParaRPr lang="da-DK" sz="4000" b="1" dirty="0" smtClean="0"/>
          </a:p>
          <a:p>
            <a:pPr marL="0" indent="0">
              <a:buNone/>
            </a:pPr>
            <a:endParaRPr lang="da-DK" sz="4000" b="1" dirty="0" smtClean="0"/>
          </a:p>
          <a:p>
            <a:pPr marL="0" indent="0">
              <a:buNone/>
            </a:pPr>
            <a:endParaRPr lang="da-DK" sz="4000" b="1" dirty="0"/>
          </a:p>
        </p:txBody>
      </p:sp>
      <p:pic>
        <p:nvPicPr>
          <p:cNvPr id="7" name="Picture 5" descr="nov2013 025"/>
          <p:cNvPicPr>
            <a:picLocks/>
          </p:cNvPicPr>
          <p:nvPr/>
        </p:nvPicPr>
        <p:blipFill rotWithShape="1">
          <a:blip r:embed="rId3" cstate="print">
            <a:extLst>
              <a:ext uri="{28A0092B-C50C-407E-A947-70E740481C1C}">
                <a14:useLocalDpi xmlns:a14="http://schemas.microsoft.com/office/drawing/2010/main" val="0"/>
              </a:ext>
            </a:extLst>
          </a:blip>
          <a:srcRect b="25272"/>
          <a:stretch/>
        </p:blipFill>
        <p:spPr bwMode="auto">
          <a:xfrm>
            <a:off x="5697053" y="1509920"/>
            <a:ext cx="3133849" cy="2778457"/>
          </a:xfrm>
          <a:prstGeom prst="rect">
            <a:avLst/>
          </a:prstGeom>
          <a:noFill/>
          <a:ln>
            <a:noFill/>
          </a:ln>
          <a:extLst/>
        </p:spPr>
      </p:pic>
      <p:pic>
        <p:nvPicPr>
          <p:cNvPr id="9" name="Billede 8" descr="Vindmølle af cykelhjul"/>
          <p:cNvPicPr/>
          <p:nvPr/>
        </p:nvPicPr>
        <p:blipFill>
          <a:blip r:embed="rId4">
            <a:extLst>
              <a:ext uri="{28A0092B-C50C-407E-A947-70E740481C1C}">
                <a14:useLocalDpi xmlns:a14="http://schemas.microsoft.com/office/drawing/2010/main" val="0"/>
              </a:ext>
            </a:extLst>
          </a:blip>
          <a:srcRect/>
          <a:stretch>
            <a:fillRect/>
          </a:stretch>
        </p:blipFill>
        <p:spPr bwMode="auto">
          <a:xfrm>
            <a:off x="7524072" y="4122694"/>
            <a:ext cx="1306830" cy="2748280"/>
          </a:xfrm>
          <a:prstGeom prst="rect">
            <a:avLst/>
          </a:prstGeom>
          <a:noFill/>
          <a:ln>
            <a:noFill/>
          </a:ln>
        </p:spPr>
      </p:pic>
      <p:pic>
        <p:nvPicPr>
          <p:cNvPr id="10" name="Billede 9" descr="Vindmølle af papir"/>
          <p:cNvPicPr/>
          <p:nvPr/>
        </p:nvPicPr>
        <p:blipFill>
          <a:blip r:embed="rId5">
            <a:extLst>
              <a:ext uri="{28A0092B-C50C-407E-A947-70E740481C1C}">
                <a14:useLocalDpi xmlns:a14="http://schemas.microsoft.com/office/drawing/2010/main" val="0"/>
              </a:ext>
            </a:extLst>
          </a:blip>
          <a:srcRect/>
          <a:stretch>
            <a:fillRect/>
          </a:stretch>
        </p:blipFill>
        <p:spPr bwMode="auto">
          <a:xfrm>
            <a:off x="5581985" y="4136072"/>
            <a:ext cx="1903095" cy="2695575"/>
          </a:xfrm>
          <a:prstGeom prst="rect">
            <a:avLst/>
          </a:prstGeom>
          <a:noFill/>
          <a:ln>
            <a:noFill/>
          </a:ln>
        </p:spPr>
      </p:pic>
      <p:pic>
        <p:nvPicPr>
          <p:cNvPr id="1026" name="Picture 2" descr="Bæredygtig energ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4869157"/>
            <a:ext cx="1872208" cy="187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087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a:effectLst>
                  <a:outerShdw blurRad="38100" dist="38100" dir="2700000" algn="tl">
                    <a:srgbClr val="000000">
                      <a:alpha val="43137"/>
                    </a:srgbClr>
                  </a:outerShdw>
                </a:effectLst>
              </a:rPr>
              <a:t>B</a:t>
            </a:r>
            <a:r>
              <a:rPr lang="da-DK" b="1" dirty="0" smtClean="0">
                <a:effectLst>
                  <a:outerShdw blurRad="38100" dist="38100" dir="2700000" algn="tl">
                    <a:srgbClr val="000000">
                      <a:alpha val="43137"/>
                    </a:srgbClr>
                  </a:outerShdw>
                </a:effectLst>
              </a:rPr>
              <a:t>æredygtighed – rent vand</a:t>
            </a:r>
            <a:endParaRPr lang="da-DK" b="1" dirty="0">
              <a:effectLst>
                <a:outerShdw blurRad="38100" dist="38100" dir="2700000" algn="tl">
                  <a:srgbClr val="000000">
                    <a:alpha val="43137"/>
                  </a:srgbClr>
                </a:outerShdw>
              </a:effectLst>
            </a:endParaRPr>
          </a:p>
        </p:txBody>
      </p:sp>
      <p:pic>
        <p:nvPicPr>
          <p:cNvPr id="4" name="Pladsholder til indhold 3"/>
          <p:cNvPicPr>
            <a:picLocks noGrp="1" noChangeAspect="1"/>
          </p:cNvPicPr>
          <p:nvPr>
            <p:ph idx="1"/>
          </p:nvPr>
        </p:nvPicPr>
        <p:blipFill>
          <a:blip r:embed="rId3"/>
          <a:stretch>
            <a:fillRect/>
          </a:stretch>
        </p:blipFill>
        <p:spPr>
          <a:xfrm>
            <a:off x="5559030" y="1451476"/>
            <a:ext cx="3127770" cy="2608095"/>
          </a:xfrm>
          <a:prstGeom prst="rect">
            <a:avLst/>
          </a:prstGeom>
        </p:spPr>
      </p:pic>
      <p:pic>
        <p:nvPicPr>
          <p:cNvPr id="5" name="Billede 4"/>
          <p:cNvPicPr>
            <a:picLocks noChangeAspect="1"/>
          </p:cNvPicPr>
          <p:nvPr/>
        </p:nvPicPr>
        <p:blipFill>
          <a:blip r:embed="rId4"/>
          <a:stretch>
            <a:fillRect/>
          </a:stretch>
        </p:blipFill>
        <p:spPr>
          <a:xfrm>
            <a:off x="5482444" y="4281495"/>
            <a:ext cx="3240360" cy="2379954"/>
          </a:xfrm>
          <a:prstGeom prst="rect">
            <a:avLst/>
          </a:prstGeom>
        </p:spPr>
      </p:pic>
      <p:pic>
        <p:nvPicPr>
          <p:cNvPr id="2050" name="Picture 2" descr="Rent vand og sanit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322" y="4537210"/>
            <a:ext cx="2124236" cy="212423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3063638" y="4797152"/>
            <a:ext cx="2495392" cy="1077218"/>
          </a:xfrm>
          <a:prstGeom prst="rect">
            <a:avLst/>
          </a:prstGeom>
          <a:noFill/>
        </p:spPr>
        <p:txBody>
          <a:bodyPr wrap="square" rtlCol="0">
            <a:spAutoFit/>
          </a:bodyPr>
          <a:lstStyle/>
          <a:p>
            <a:r>
              <a:rPr lang="da-DK" sz="3200" b="1" dirty="0" smtClean="0"/>
              <a:t>Hvor bliver vandet af?</a:t>
            </a:r>
            <a:endParaRPr lang="da-DK" sz="3200" b="1" dirty="0"/>
          </a:p>
        </p:txBody>
      </p:sp>
      <p:pic>
        <p:nvPicPr>
          <p:cNvPr id="11" name="Billede 10" descr="C:\Users\stbr\AppData\Local\Microsoft\Windows\Temporary Internet Files\Content.Outlook\38O49P44\3 008.x (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9366" y="1417638"/>
            <a:ext cx="3456384" cy="2642905"/>
          </a:xfrm>
          <a:prstGeom prst="rect">
            <a:avLst/>
          </a:prstGeom>
          <a:noFill/>
          <a:ln>
            <a:noFill/>
          </a:ln>
        </p:spPr>
      </p:pic>
    </p:spTree>
    <p:extLst>
      <p:ext uri="{BB962C8B-B14F-4D97-AF65-F5344CB8AC3E}">
        <p14:creationId xmlns:p14="http://schemas.microsoft.com/office/powerpoint/2010/main" val="19617875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effectLst>
                  <a:outerShdw blurRad="38100" dist="38100" dir="2700000" algn="tl">
                    <a:srgbClr val="000000">
                      <a:alpha val="43137"/>
                    </a:srgbClr>
                  </a:outerShdw>
                </a:effectLst>
                <a:latin typeface="+mn-lt"/>
              </a:rPr>
              <a:t>Hvorfor science og bæredygtighed</a:t>
            </a:r>
            <a:endParaRPr lang="da-DK" b="1" dirty="0">
              <a:effectLst>
                <a:outerShdw blurRad="38100" dist="38100" dir="2700000" algn="tl">
                  <a:srgbClr val="000000">
                    <a:alpha val="43137"/>
                  </a:srgbClr>
                </a:outerShdw>
              </a:effectLst>
              <a:latin typeface="+mn-lt"/>
            </a:endParaRPr>
          </a:p>
        </p:txBody>
      </p:sp>
      <p:sp>
        <p:nvSpPr>
          <p:cNvPr id="3" name="Pladsholder til indhold 2"/>
          <p:cNvSpPr>
            <a:spLocks noGrp="1"/>
          </p:cNvSpPr>
          <p:nvPr>
            <p:ph sz="half" idx="1"/>
          </p:nvPr>
        </p:nvSpPr>
        <p:spPr>
          <a:xfrm>
            <a:off x="457200" y="1556792"/>
            <a:ext cx="5482952" cy="5184576"/>
          </a:xfrm>
        </p:spPr>
        <p:txBody>
          <a:bodyPr>
            <a:normAutofit lnSpcReduction="10000"/>
          </a:bodyPr>
          <a:lstStyle/>
          <a:p>
            <a:r>
              <a:rPr lang="da-DK" sz="3000" b="1" dirty="0" smtClean="0"/>
              <a:t>Fordi børn synes det er sjovt at lege, eksperimentere og undersøge science og bæredygtigheds fænomener</a:t>
            </a:r>
          </a:p>
          <a:p>
            <a:pPr marL="0" indent="0">
              <a:buNone/>
            </a:pPr>
            <a:endParaRPr lang="da-DK" sz="900" b="1" dirty="0" smtClean="0"/>
          </a:p>
          <a:p>
            <a:r>
              <a:rPr lang="da-DK" sz="3000" b="1" dirty="0"/>
              <a:t>Science dannelse kan skabe forudsætninger for at kunne forstå og deltage i samtale og handlinger vedrørende en række væsentlige samfundsmæssige </a:t>
            </a:r>
            <a:r>
              <a:rPr lang="da-DK" sz="3000" b="1" dirty="0" smtClean="0"/>
              <a:t>spørgsmål</a:t>
            </a:r>
          </a:p>
          <a:p>
            <a:r>
              <a:rPr lang="da-DK" sz="3000" b="1" dirty="0" smtClean="0"/>
              <a:t>Dannelse, verdensborger</a:t>
            </a:r>
          </a:p>
          <a:p>
            <a:endParaRPr lang="da-DK" sz="900" b="1" dirty="0" smtClean="0">
              <a:latin typeface="Comic Sans MS" panose="030F0702030302020204" pitchFamily="66" charset="0"/>
            </a:endParaRPr>
          </a:p>
        </p:txBody>
      </p:sp>
      <p:pic>
        <p:nvPicPr>
          <p:cNvPr id="9"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35162" y="1569368"/>
            <a:ext cx="2125897" cy="243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Billede 9"/>
          <p:cNvPicPr>
            <a:picLocks noChangeAspect="1"/>
          </p:cNvPicPr>
          <p:nvPr/>
        </p:nvPicPr>
        <p:blipFill rotWithShape="1">
          <a:blip r:embed="rId4" cstate="print">
            <a:extLst>
              <a:ext uri="{28A0092B-C50C-407E-A947-70E740481C1C}">
                <a14:useLocalDpi xmlns:a14="http://schemas.microsoft.com/office/drawing/2010/main" val="0"/>
              </a:ext>
            </a:extLst>
          </a:blip>
          <a:srcRect l="24403" r="22714"/>
          <a:stretch/>
        </p:blipFill>
        <p:spPr>
          <a:xfrm>
            <a:off x="6384362" y="4099434"/>
            <a:ext cx="2054001" cy="2641934"/>
          </a:xfrm>
          <a:prstGeom prst="rect">
            <a:avLst/>
          </a:prstGeom>
        </p:spPr>
      </p:pic>
    </p:spTree>
    <p:extLst>
      <p:ext uri="{BB962C8B-B14F-4D97-AF65-F5344CB8AC3E}">
        <p14:creationId xmlns:p14="http://schemas.microsoft.com/office/powerpoint/2010/main" val="3972268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0" y="277623"/>
            <a:ext cx="9144000" cy="647700"/>
          </a:xfrm>
        </p:spPr>
        <p:txBody>
          <a:bodyPr>
            <a:noAutofit/>
          </a:bodyPr>
          <a:lstStyle/>
          <a:p>
            <a:r>
              <a:rPr lang="da-DK" b="1" dirty="0" smtClean="0">
                <a:effectLst>
                  <a:outerShdw blurRad="38100" dist="38100" dir="2700000" algn="tl">
                    <a:srgbClr val="000000">
                      <a:alpha val="43137"/>
                    </a:srgbClr>
                  </a:outerShdw>
                </a:effectLst>
                <a:latin typeface="+mn-lt"/>
              </a:rPr>
              <a:t>Science i hverdagslivet</a:t>
            </a:r>
          </a:p>
        </p:txBody>
      </p:sp>
      <p:sp>
        <p:nvSpPr>
          <p:cNvPr id="3" name="Pladsholder til indhold 2"/>
          <p:cNvSpPr>
            <a:spLocks noGrp="1"/>
          </p:cNvSpPr>
          <p:nvPr>
            <p:ph sz="half" idx="1"/>
          </p:nvPr>
        </p:nvSpPr>
        <p:spPr>
          <a:xfrm>
            <a:off x="0" y="1556792"/>
            <a:ext cx="4788024" cy="5544616"/>
          </a:xfrm>
        </p:spPr>
        <p:txBody>
          <a:bodyPr>
            <a:normAutofit/>
          </a:bodyPr>
          <a:lstStyle/>
          <a:p>
            <a:pPr>
              <a:defRPr/>
            </a:pPr>
            <a:r>
              <a:rPr lang="da-DK" sz="3200" b="1" dirty="0" smtClean="0">
                <a:latin typeface="Calibri" panose="020F0502020204030204" pitchFamily="34" charset="0"/>
                <a:cs typeface="Calibri" panose="020F0502020204030204" pitchFamily="34" charset="0"/>
              </a:rPr>
              <a:t>Fx vand fryser til is; varme fra stearinlys får uroen til at bevæge sig; nogle genstande flyder ovenpå, andre synker; vand forsvinder led i jorden; balance i hverdagen; </a:t>
            </a:r>
            <a:r>
              <a:rPr lang="da-DK" sz="3200" b="1" dirty="0">
                <a:latin typeface="Calibri" panose="020F0502020204030204" pitchFamily="34" charset="0"/>
                <a:cs typeface="Calibri" panose="020F0502020204030204" pitchFamily="34" charset="0"/>
              </a:rPr>
              <a:t>l</a:t>
            </a:r>
            <a:r>
              <a:rPr lang="da-DK" sz="3200" b="1" dirty="0" smtClean="0">
                <a:latin typeface="Calibri" panose="020F0502020204030204" pitchFamily="34" charset="0"/>
                <a:cs typeface="Calibri" panose="020F0502020204030204" pitchFamily="34" charset="0"/>
              </a:rPr>
              <a:t>eg med brændglas </a:t>
            </a:r>
          </a:p>
          <a:p>
            <a:pPr marL="0" indent="0">
              <a:buNone/>
              <a:defRPr/>
            </a:pPr>
            <a:endParaRPr lang="da-DK" sz="3200" b="1" dirty="0" smtClean="0">
              <a:latin typeface="Comic Sans MS" pitchFamily="66" charset="0"/>
            </a:endParaRPr>
          </a:p>
          <a:p>
            <a:pPr>
              <a:defRPr/>
            </a:pPr>
            <a:endParaRPr lang="da-DK" sz="3200" b="1" dirty="0">
              <a:latin typeface="Comic Sans MS" pitchFamily="66" charset="0"/>
            </a:endParaRPr>
          </a:p>
        </p:txBody>
      </p:sp>
      <p:pic>
        <p:nvPicPr>
          <p:cNvPr id="7" name="Pladsholder til indhold 6" descr="P5230395.JPG"/>
          <p:cNvPicPr>
            <a:picLocks noGrp="1"/>
          </p:cNvPicPr>
          <p:nvPr>
            <p:ph sz="half" idx="2"/>
          </p:nvPr>
        </p:nvPicPr>
        <p:blipFill>
          <a:blip r:embed="rId3" cstate="print"/>
          <a:stretch>
            <a:fillRect/>
          </a:stretch>
        </p:blipFill>
        <p:spPr>
          <a:xfrm>
            <a:off x="5868144" y="1069339"/>
            <a:ext cx="3130664" cy="2287653"/>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7551" y="3519621"/>
            <a:ext cx="1807340" cy="168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Sommer 2011 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8912" y="5301208"/>
            <a:ext cx="1895476"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4589" y="3519621"/>
            <a:ext cx="2107110" cy="32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173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smtClean="0">
                <a:effectLst>
                  <a:outerShdw blurRad="38100" dist="38100" dir="2700000" algn="tl">
                    <a:srgbClr val="000000">
                      <a:alpha val="43137"/>
                    </a:srgbClr>
                  </a:outerShdw>
                </a:effectLst>
              </a:rPr>
              <a:t>Pædagogen </a:t>
            </a:r>
            <a:r>
              <a:rPr lang="da-DK" b="1" dirty="0">
                <a:effectLst>
                  <a:outerShdw blurRad="38100" dist="38100" dir="2700000" algn="tl">
                    <a:srgbClr val="000000">
                      <a:alpha val="43137"/>
                    </a:srgbClr>
                  </a:outerShdw>
                </a:effectLst>
              </a:rPr>
              <a:t>fanger børns </a:t>
            </a:r>
            <a:r>
              <a:rPr lang="da-DK" b="1" dirty="0" err="1">
                <a:effectLst>
                  <a:outerShdw blurRad="38100" dist="38100" dir="2700000" algn="tl">
                    <a:srgbClr val="000000">
                      <a:alpha val="43137"/>
                    </a:srgbClr>
                  </a:outerShdw>
                </a:effectLst>
              </a:rPr>
              <a:t>undren</a:t>
            </a:r>
            <a:endParaRPr lang="da-DK" dirty="0"/>
          </a:p>
        </p:txBody>
      </p:sp>
      <p:pic>
        <p:nvPicPr>
          <p:cNvPr id="5" name="Picture 3" descr="tørretumleren 010"/>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89947" y="1268761"/>
            <a:ext cx="2703583"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1" descr="SAM_1095.JPG"/>
          <p:cNvPicPr>
            <a:picLocks noChangeAspect="1"/>
          </p:cNvPicPr>
          <p:nvPr/>
        </p:nvPicPr>
        <p:blipFill rotWithShape="1">
          <a:blip r:embed="rId4" cstate="print">
            <a:extLst>
              <a:ext uri="{28A0092B-C50C-407E-A947-70E740481C1C}">
                <a14:useLocalDpi xmlns:a14="http://schemas.microsoft.com/office/drawing/2010/main" val="0"/>
              </a:ext>
            </a:extLst>
          </a:blip>
          <a:srcRect t="11748" b="11884"/>
          <a:stretch/>
        </p:blipFill>
        <p:spPr bwMode="auto">
          <a:xfrm>
            <a:off x="3433655" y="1255671"/>
            <a:ext cx="2406509"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p:cNvSpPr/>
          <p:nvPr/>
        </p:nvSpPr>
        <p:spPr>
          <a:xfrm>
            <a:off x="289947" y="3856186"/>
            <a:ext cx="6010245" cy="3231654"/>
          </a:xfrm>
          <a:prstGeom prst="rect">
            <a:avLst/>
          </a:prstGeom>
        </p:spPr>
        <p:txBody>
          <a:bodyPr wrap="square">
            <a:spAutoFit/>
          </a:bodyPr>
          <a:lstStyle/>
          <a:p>
            <a:pPr>
              <a:defRPr/>
            </a:pPr>
            <a:r>
              <a:rPr lang="da-DK" sz="2800" b="1" dirty="0"/>
              <a:t>Børnene i </a:t>
            </a:r>
            <a:r>
              <a:rPr lang="da-DK" sz="2800" b="1" dirty="0" smtClean="0"/>
              <a:t>en vuggestue-børnehave </a:t>
            </a:r>
            <a:r>
              <a:rPr lang="da-DK" sz="2800" b="1" dirty="0"/>
              <a:t>undrede sig over hvorfor der kommer luft ud af et hul i væggen</a:t>
            </a:r>
          </a:p>
          <a:p>
            <a:pPr>
              <a:defRPr/>
            </a:pPr>
            <a:endParaRPr lang="da-DK" sz="2800" b="1" dirty="0" smtClean="0"/>
          </a:p>
          <a:p>
            <a:pPr>
              <a:defRPr/>
            </a:pPr>
            <a:r>
              <a:rPr lang="da-DK" sz="2800" b="1" dirty="0" smtClean="0"/>
              <a:t>De eksperimenterede også med vand</a:t>
            </a:r>
          </a:p>
          <a:p>
            <a:pPr>
              <a:defRPr/>
            </a:pPr>
            <a:r>
              <a:rPr lang="da-DK" sz="2800" b="1" dirty="0" smtClean="0"/>
              <a:t>Hvorfor løber vand nedad?</a:t>
            </a:r>
            <a:endParaRPr lang="da-DK" sz="2800" b="1" dirty="0"/>
          </a:p>
          <a:p>
            <a:pPr>
              <a:defRPr/>
            </a:pPr>
            <a:endParaRPr lang="da-DK" b="1" dirty="0" smtClean="0"/>
          </a:p>
          <a:p>
            <a:pPr>
              <a:defRPr/>
            </a:pPr>
            <a:endParaRPr lang="da-DK" b="1" dirty="0"/>
          </a:p>
        </p:txBody>
      </p:sp>
      <p:pic>
        <p:nvPicPr>
          <p:cNvPr id="8" name="Pladsholder til indhold 7" descr="SAM_0736.JPG"/>
          <p:cNvPicPr>
            <a:picLocks noGrp="1" noChangeAspect="1"/>
          </p:cNvPicPr>
          <p:nvPr>
            <p:ph sz="half" idx="2"/>
          </p:nvPr>
        </p:nvPicPr>
        <p:blipFill>
          <a:blip r:embed="rId5" cstate="print"/>
          <a:stretch>
            <a:fillRect/>
          </a:stretch>
        </p:blipFill>
        <p:spPr>
          <a:xfrm>
            <a:off x="6161678" y="1556792"/>
            <a:ext cx="2840013" cy="2130011"/>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285" y="3825957"/>
            <a:ext cx="2230515" cy="2974020"/>
          </a:xfrm>
          <a:prstGeom prst="rect">
            <a:avLst/>
          </a:prstGeom>
        </p:spPr>
      </p:pic>
    </p:spTree>
    <p:extLst>
      <p:ext uri="{BB962C8B-B14F-4D97-AF65-F5344CB8AC3E}">
        <p14:creationId xmlns:p14="http://schemas.microsoft.com/office/powerpoint/2010/main" val="399958609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b="1" dirty="0" smtClean="0">
                <a:effectLst>
                  <a:outerShdw blurRad="38100" dist="38100" dir="2700000" algn="tl">
                    <a:srgbClr val="000000">
                      <a:alpha val="43137"/>
                    </a:srgbClr>
                  </a:outerShdw>
                </a:effectLst>
                <a:latin typeface="+mn-lt"/>
              </a:rPr>
              <a:t>Pædagogen </a:t>
            </a:r>
            <a:r>
              <a:rPr lang="da-DK" b="1" dirty="0">
                <a:effectLst>
                  <a:outerShdw blurRad="38100" dist="38100" dir="2700000" algn="tl">
                    <a:srgbClr val="000000">
                      <a:alpha val="43137"/>
                    </a:srgbClr>
                  </a:outerShdw>
                </a:effectLst>
                <a:latin typeface="+mn-lt"/>
              </a:rPr>
              <a:t>fanger børns </a:t>
            </a:r>
            <a:r>
              <a:rPr lang="da-DK" b="1" dirty="0" err="1">
                <a:effectLst>
                  <a:outerShdw blurRad="38100" dist="38100" dir="2700000" algn="tl">
                    <a:srgbClr val="000000">
                      <a:alpha val="43137"/>
                    </a:srgbClr>
                  </a:outerShdw>
                </a:effectLst>
                <a:latin typeface="+mn-lt"/>
              </a:rPr>
              <a:t>undren</a:t>
            </a:r>
            <a:endParaRPr lang="da-DK" dirty="0">
              <a:latin typeface="+mn-lt"/>
            </a:endParaRPr>
          </a:p>
        </p:txBody>
      </p:sp>
      <p:sp>
        <p:nvSpPr>
          <p:cNvPr id="3" name="Pladsholder til indhold 2"/>
          <p:cNvSpPr>
            <a:spLocks noGrp="1"/>
          </p:cNvSpPr>
          <p:nvPr>
            <p:ph idx="1"/>
          </p:nvPr>
        </p:nvSpPr>
        <p:spPr>
          <a:xfrm>
            <a:off x="457200" y="1428800"/>
            <a:ext cx="8229600" cy="5429200"/>
          </a:xfrm>
        </p:spPr>
        <p:txBody>
          <a:bodyPr>
            <a:normAutofit fontScale="92500" lnSpcReduction="20000"/>
          </a:bodyPr>
          <a:lstStyle/>
          <a:p>
            <a:endParaRPr lang="da-DK" b="1" dirty="0" smtClean="0"/>
          </a:p>
          <a:p>
            <a:endParaRPr lang="da-DK" b="1" dirty="0"/>
          </a:p>
          <a:p>
            <a:endParaRPr lang="da-DK" b="1" dirty="0" smtClean="0"/>
          </a:p>
          <a:p>
            <a:endParaRPr lang="da-DK" b="1" dirty="0"/>
          </a:p>
          <a:p>
            <a:endParaRPr lang="da-DK" b="1" dirty="0" smtClean="0"/>
          </a:p>
          <a:p>
            <a:endParaRPr lang="da-DK" b="1" dirty="0"/>
          </a:p>
          <a:p>
            <a:endParaRPr lang="da-DK" b="1" dirty="0" smtClean="0"/>
          </a:p>
          <a:p>
            <a:endParaRPr lang="da-DK" b="1" dirty="0" smtClean="0"/>
          </a:p>
          <a:p>
            <a:endParaRPr lang="da-DK" b="1" dirty="0"/>
          </a:p>
          <a:p>
            <a:pPr marL="0" indent="0">
              <a:buNone/>
            </a:pPr>
            <a:endParaRPr lang="da-DK" b="1" dirty="0" smtClean="0"/>
          </a:p>
          <a:p>
            <a:pPr marL="0" indent="0">
              <a:buNone/>
            </a:pPr>
            <a:r>
              <a:rPr lang="da-DK" b="1" dirty="0" smtClean="0"/>
              <a:t>En dreng leger med, eksperimenterer med gnidningsmodstand, friktion</a:t>
            </a:r>
            <a:endParaRPr lang="da-DK" b="1" dirty="0"/>
          </a:p>
          <a:p>
            <a:endParaRPr lang="da-DK" b="1" dirty="0"/>
          </a:p>
        </p:txBody>
      </p:sp>
      <p:pic>
        <p:nvPicPr>
          <p:cNvPr id="64515" name="Billed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28" y="1628800"/>
            <a:ext cx="3096344" cy="4121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5" name="Rectangle 5"/>
          <p:cNvSpPr>
            <a:spLocks noChangeArrowheads="1"/>
          </p:cNvSpPr>
          <p:nvPr/>
        </p:nvSpPr>
        <p:spPr bwMode="auto">
          <a:xfrm>
            <a:off x="0" y="2447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a-DK" altLang="en-US"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  </a:t>
            </a:r>
            <a:endParaRPr kumimoji="0" lang="da-DK"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0" y="4438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a-DK" altLang="en-US"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 </a:t>
            </a:r>
            <a:endParaRPr kumimoji="0" lang="da-DK"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7"/>
          <p:cNvSpPr>
            <a:spLocks noChangeArrowheads="1"/>
          </p:cNvSpPr>
          <p:nvPr/>
        </p:nvSpPr>
        <p:spPr bwMode="auto">
          <a:xfrm>
            <a:off x="0" y="642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Billede 2" descr="IMG_2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856" y="1628800"/>
            <a:ext cx="5502420" cy="412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704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defRPr/>
            </a:pPr>
            <a:r>
              <a:rPr lang="da-DK" b="1" dirty="0" smtClean="0">
                <a:effectLst>
                  <a:outerShdw blurRad="38100" dist="38100" dir="2700000" algn="tl">
                    <a:srgbClr val="C0C0C0"/>
                  </a:outerShdw>
                </a:effectLst>
                <a:latin typeface="+mn-lt"/>
              </a:rPr>
              <a:t>Et læringsmiljø med ‘science hjørner’</a:t>
            </a:r>
          </a:p>
        </p:txBody>
      </p:sp>
      <p:sp>
        <p:nvSpPr>
          <p:cNvPr id="8195" name="Rectangle 3"/>
          <p:cNvSpPr>
            <a:spLocks noGrp="1" noChangeArrowheads="1"/>
          </p:cNvSpPr>
          <p:nvPr>
            <p:ph sz="half" idx="1"/>
          </p:nvPr>
        </p:nvSpPr>
        <p:spPr>
          <a:xfrm>
            <a:off x="107504" y="1340768"/>
            <a:ext cx="6480720" cy="5400600"/>
          </a:xfrm>
        </p:spPr>
        <p:txBody>
          <a:bodyPr>
            <a:normAutofit/>
          </a:bodyPr>
          <a:lstStyle/>
          <a:p>
            <a:pPr marL="0" indent="0" eaLnBrk="1" hangingPunct="1">
              <a:buFontTx/>
              <a:buNone/>
              <a:defRPr/>
            </a:pPr>
            <a:r>
              <a:rPr lang="da-DK" sz="2800" b="1" dirty="0" smtClean="0"/>
              <a:t>Et optimalt lege- og læringsmiljø med mange forskellige materialer, og tid og plads til udforskning gennem lege og eksperimenter, der giver rum for børns kreativitet og egen ‘videnskabelige’ tænkning og forestilling:</a:t>
            </a:r>
          </a:p>
          <a:p>
            <a:pPr eaLnBrk="1" hangingPunct="1"/>
            <a:r>
              <a:rPr lang="da-DK" sz="2400" b="1" dirty="0" smtClean="0"/>
              <a:t>Danne hypoteser, afprøve forskellige mulige forståelser</a:t>
            </a:r>
          </a:p>
          <a:p>
            <a:pPr eaLnBrk="1" hangingPunct="1"/>
            <a:r>
              <a:rPr lang="da-DK" sz="2400" b="1" dirty="0" smtClean="0"/>
              <a:t>Skaffe metoder til at tilegne sig ny viden og også selv at konstruere viden</a:t>
            </a:r>
          </a:p>
          <a:p>
            <a:pPr eaLnBrk="1" hangingPunct="1"/>
            <a:r>
              <a:rPr lang="da-DK" sz="2400" b="1" dirty="0" smtClean="0"/>
              <a:t>Problemløsning</a:t>
            </a:r>
          </a:p>
          <a:p>
            <a:pPr eaLnBrk="1" hangingPunct="1"/>
            <a:r>
              <a:rPr lang="da-DK" sz="2400" b="1" dirty="0" smtClean="0"/>
              <a:t>Lære at </a:t>
            </a:r>
            <a:r>
              <a:rPr lang="da-DK" sz="2400" b="1" dirty="0" smtClean="0">
                <a:solidFill>
                  <a:srgbClr val="FF0000"/>
                </a:solidFill>
              </a:rPr>
              <a:t>undre sig</a:t>
            </a:r>
            <a:r>
              <a:rPr lang="da-DK" sz="2400" b="1" dirty="0" smtClean="0"/>
              <a:t> og stille gode spørgsmål</a:t>
            </a:r>
          </a:p>
          <a:p>
            <a:pPr marL="533400" indent="-533400" eaLnBrk="1" hangingPunct="1">
              <a:defRPr/>
            </a:pPr>
            <a:endParaRPr lang="da-DK" sz="2800" b="1" dirty="0" smtClean="0">
              <a:latin typeface="Comic Sans MS" pitchFamily="66"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465667"/>
            <a:ext cx="2502362" cy="524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8222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609600"/>
            <a:ext cx="7772400" cy="803275"/>
          </a:xfrm>
        </p:spPr>
        <p:txBody>
          <a:bodyPr/>
          <a:lstStyle/>
          <a:p>
            <a:pPr eaLnBrk="1" hangingPunct="1">
              <a:defRPr/>
            </a:pPr>
            <a:r>
              <a:rPr lang="da-DK"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Det fysiske SCIENCE læringsmiljø</a:t>
            </a:r>
          </a:p>
        </p:txBody>
      </p:sp>
      <p:sp>
        <p:nvSpPr>
          <p:cNvPr id="40963" name="Rectangle 3"/>
          <p:cNvSpPr>
            <a:spLocks noGrp="1" noChangeArrowheads="1"/>
          </p:cNvSpPr>
          <p:nvPr>
            <p:ph sz="half" idx="1"/>
          </p:nvPr>
        </p:nvSpPr>
        <p:spPr>
          <a:xfrm>
            <a:off x="468313" y="1557338"/>
            <a:ext cx="8280400" cy="5111750"/>
          </a:xfrm>
        </p:spPr>
        <p:txBody>
          <a:bodyPr>
            <a:noAutofit/>
          </a:bodyPr>
          <a:lstStyle/>
          <a:p>
            <a:pPr marL="0" indent="0" eaLnBrk="1" hangingPunct="1">
              <a:lnSpc>
                <a:spcPct val="90000"/>
              </a:lnSpc>
              <a:buFontTx/>
              <a:buNone/>
              <a:defRPr/>
            </a:pPr>
            <a:r>
              <a:rPr lang="da-DK" b="1" dirty="0" smtClean="0">
                <a:latin typeface="Calibri" panose="020F0502020204030204" pitchFamily="34" charset="0"/>
                <a:cs typeface="Calibri" panose="020F0502020204030204" pitchFamily="34" charset="0"/>
              </a:rPr>
              <a:t>Et </a:t>
            </a:r>
            <a:r>
              <a:rPr lang="da-DK" b="1" i="1" dirty="0" smtClean="0">
                <a:solidFill>
                  <a:srgbClr val="FF0000"/>
                </a:solidFill>
                <a:latin typeface="Calibri" panose="020F0502020204030204" pitchFamily="34" charset="0"/>
                <a:cs typeface="Calibri" panose="020F0502020204030204" pitchFamily="34" charset="0"/>
              </a:rPr>
              <a:t>vandhjørne</a:t>
            </a:r>
            <a:r>
              <a:rPr lang="da-DK" b="1" i="1" dirty="0" smtClean="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med kopper</a:t>
            </a:r>
            <a:r>
              <a:rPr lang="da-DK" b="1" dirty="0">
                <a:latin typeface="Calibri" panose="020F0502020204030204" pitchFamily="34" charset="0"/>
                <a:cs typeface="Calibri" panose="020F0502020204030204" pitchFamily="34" charset="0"/>
              </a:rPr>
              <a:t>, glas, kar, slanger, målebægere, </a:t>
            </a:r>
            <a:r>
              <a:rPr lang="da-DK" b="1" dirty="0" err="1">
                <a:latin typeface="Calibri" panose="020F0502020204030204" pitchFamily="34" charset="0"/>
                <a:cs typeface="Calibri" panose="020F0502020204030204" pitchFamily="34" charset="0"/>
              </a:rPr>
              <a:t>isforme</a:t>
            </a:r>
            <a:r>
              <a:rPr lang="da-DK" b="1" dirty="0">
                <a:latin typeface="Calibri" panose="020F0502020204030204" pitchFamily="34" charset="0"/>
                <a:cs typeface="Calibri" panose="020F0502020204030204" pitchFamily="34" charset="0"/>
              </a:rPr>
              <a:t>, flasker med huller, vandbeholdere med vand der skifter farve i overensstemmelse med temperaturen på vandet. </a:t>
            </a:r>
            <a:endParaRPr lang="da-DK"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endParaRPr lang="da-DK" sz="800"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b="1" dirty="0" smtClean="0">
                <a:latin typeface="Calibri" panose="020F0502020204030204" pitchFamily="34" charset="0"/>
                <a:cs typeface="Calibri" panose="020F0502020204030204" pitchFamily="34" charset="0"/>
              </a:rPr>
              <a:t>Et </a:t>
            </a:r>
            <a:r>
              <a:rPr lang="da-DK" b="1" i="1" dirty="0" smtClean="0">
                <a:solidFill>
                  <a:srgbClr val="FF0000"/>
                </a:solidFill>
                <a:latin typeface="Calibri" panose="020F0502020204030204" pitchFamily="34" charset="0"/>
                <a:cs typeface="Calibri" panose="020F0502020204030204" pitchFamily="34" charset="0"/>
              </a:rPr>
              <a:t>lydhjørne</a:t>
            </a:r>
            <a:r>
              <a:rPr lang="da-DK" b="1" i="1" dirty="0" smtClean="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med </a:t>
            </a:r>
            <a:r>
              <a:rPr lang="da-DK" b="1" dirty="0">
                <a:latin typeface="Calibri" panose="020F0502020204030204" pitchFamily="34" charset="0"/>
                <a:cs typeface="Calibri" panose="020F0502020204030204" pitchFamily="34" charset="0"/>
              </a:rPr>
              <a:t>papbægere og snore til telefoner, forskelligt materiale til at </a:t>
            </a:r>
            <a:r>
              <a:rPr lang="da-DK" b="1" dirty="0" smtClean="0">
                <a:latin typeface="Calibri" panose="020F0502020204030204" pitchFamily="34" charset="0"/>
                <a:cs typeface="Calibri" panose="020F0502020204030204" pitchFamily="34" charset="0"/>
              </a:rPr>
              <a:t>lave </a:t>
            </a:r>
            <a:r>
              <a:rPr lang="da-DK" b="1" dirty="0">
                <a:latin typeface="Calibri" panose="020F0502020204030204" pitchFamily="34" charset="0"/>
                <a:cs typeface="Calibri" panose="020F0502020204030204" pitchFamily="34" charset="0"/>
              </a:rPr>
              <a:t>lyd med, </a:t>
            </a:r>
            <a:r>
              <a:rPr lang="da-DK" b="1" dirty="0" smtClean="0">
                <a:latin typeface="Calibri" panose="020F0502020204030204" pitchFamily="34" charset="0"/>
                <a:cs typeface="Calibri" panose="020F0502020204030204" pitchFamily="34" charset="0"/>
              </a:rPr>
              <a:t>fx plastikrør</a:t>
            </a:r>
            <a:r>
              <a:rPr lang="da-DK" b="1" dirty="0">
                <a:latin typeface="Calibri" panose="020F0502020204030204" pitchFamily="34" charset="0"/>
                <a:cs typeface="Calibri" panose="020F0502020204030204" pitchFamily="34" charset="0"/>
              </a:rPr>
              <a:t>, stemmegafler og forskellige skrammelinstrumenter</a:t>
            </a:r>
            <a:r>
              <a:rPr lang="da-DK" b="1" dirty="0" smtClean="0">
                <a:latin typeface="Calibri" panose="020F0502020204030204" pitchFamily="34" charset="0"/>
                <a:cs typeface="Calibri" panose="020F0502020204030204" pitchFamily="34" charset="0"/>
              </a:rPr>
              <a:t>.</a:t>
            </a:r>
          </a:p>
          <a:p>
            <a:pPr marL="0" indent="0" eaLnBrk="1" hangingPunct="1">
              <a:lnSpc>
                <a:spcPct val="90000"/>
              </a:lnSpc>
              <a:buFontTx/>
              <a:buNone/>
              <a:defRPr/>
            </a:pPr>
            <a:endParaRPr lang="da-DK" sz="800" b="1" dirty="0" smtClean="0">
              <a:latin typeface="Calibri" panose="020F0502020204030204" pitchFamily="34" charset="0"/>
              <a:cs typeface="Calibri" panose="020F0502020204030204" pitchFamily="34" charset="0"/>
            </a:endParaRPr>
          </a:p>
          <a:p>
            <a:pPr marL="0" indent="0" eaLnBrk="1" hangingPunct="1">
              <a:lnSpc>
                <a:spcPct val="90000"/>
              </a:lnSpc>
              <a:buFontTx/>
              <a:buNone/>
              <a:defRPr/>
            </a:pPr>
            <a:r>
              <a:rPr lang="da-DK" b="1" dirty="0" smtClean="0">
                <a:latin typeface="Calibri" panose="020F0502020204030204" pitchFamily="34" charset="0"/>
                <a:cs typeface="Calibri" panose="020F0502020204030204" pitchFamily="34" charset="0"/>
              </a:rPr>
              <a:t>Et</a:t>
            </a:r>
            <a:r>
              <a:rPr lang="da-DK" b="1" i="1" dirty="0" smtClean="0">
                <a:latin typeface="Calibri" panose="020F0502020204030204" pitchFamily="34" charset="0"/>
                <a:cs typeface="Calibri" panose="020F0502020204030204" pitchFamily="34" charset="0"/>
              </a:rPr>
              <a:t> </a:t>
            </a:r>
            <a:r>
              <a:rPr lang="da-DK" b="1" i="1" dirty="0" smtClean="0">
                <a:solidFill>
                  <a:srgbClr val="FF0000"/>
                </a:solidFill>
                <a:latin typeface="Calibri" panose="020F0502020204030204" pitchFamily="34" charset="0"/>
                <a:cs typeface="Calibri" panose="020F0502020204030204" pitchFamily="34" charset="0"/>
              </a:rPr>
              <a:t>lyshjørne</a:t>
            </a:r>
            <a:r>
              <a:rPr lang="da-DK" b="1" i="1" dirty="0" smtClean="0">
                <a:latin typeface="Calibri" panose="020F0502020204030204" pitchFamily="34" charset="0"/>
                <a:cs typeface="Calibri" panose="020F0502020204030204" pitchFamily="34" charset="0"/>
              </a:rPr>
              <a:t> </a:t>
            </a:r>
            <a:r>
              <a:rPr lang="da-DK" b="1" dirty="0" smtClean="0">
                <a:latin typeface="Calibri" panose="020F0502020204030204" pitchFamily="34" charset="0"/>
                <a:cs typeface="Calibri" panose="020F0502020204030204" pitchFamily="34" charset="0"/>
              </a:rPr>
              <a:t>med </a:t>
            </a:r>
            <a:r>
              <a:rPr lang="da-DK" b="1" dirty="0">
                <a:latin typeface="Calibri" panose="020F0502020204030204" pitchFamily="34" charset="0"/>
                <a:cs typeface="Calibri" panose="020F0502020204030204" pitchFamily="34" charset="0"/>
              </a:rPr>
              <a:t>spejle, kalejdoskop, periskop, reflekser, prismer, forskellige briller, lommelygter og udstyr til skyggeteater og ikke mindst en aflagt overheadprojekter.</a:t>
            </a:r>
          </a:p>
          <a:p>
            <a:pPr marL="0" indent="0" eaLnBrk="1" hangingPunct="1">
              <a:lnSpc>
                <a:spcPct val="90000"/>
              </a:lnSpc>
              <a:buFontTx/>
              <a:buNone/>
              <a:defRPr/>
            </a:pPr>
            <a:endParaRPr lang="da-DK" altLang="en-US" b="1" dirty="0" smtClean="0">
              <a:latin typeface="+mj-lt"/>
              <a:cs typeface="Calibri" panose="020F0502020204030204" pitchFamily="34" charset="0"/>
            </a:endParaRPr>
          </a:p>
        </p:txBody>
      </p:sp>
    </p:spTree>
    <p:extLst>
      <p:ext uri="{BB962C8B-B14F-4D97-AF65-F5344CB8AC3E}">
        <p14:creationId xmlns:p14="http://schemas.microsoft.com/office/powerpoint/2010/main" val="34015174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6000" b="1" dirty="0" err="1">
                <a:effectLst>
                  <a:outerShdw blurRad="38100" dist="38100" dir="2700000" algn="tl">
                    <a:srgbClr val="000000">
                      <a:alpha val="43137"/>
                    </a:srgbClr>
                  </a:outerShdw>
                </a:effectLst>
              </a:rPr>
              <a:t>Undren</a:t>
            </a:r>
            <a:endParaRPr lang="da-DK" sz="6000" b="1" dirty="0">
              <a:effectLst>
                <a:outerShdw blurRad="38100" dist="38100" dir="2700000" algn="tl">
                  <a:srgbClr val="000000">
                    <a:alpha val="43137"/>
                  </a:srgbClr>
                </a:outerShdw>
              </a:effectLst>
              <a:latin typeface="Comic Sans MS" panose="030F0702030302020204" pitchFamily="66" charset="0"/>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7315" y="1600200"/>
            <a:ext cx="758936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1593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6000" b="1" dirty="0" err="1" smtClean="0">
                <a:effectLst>
                  <a:outerShdw blurRad="38100" dist="38100" dir="2700000" algn="tl">
                    <a:srgbClr val="000000">
                      <a:alpha val="43137"/>
                    </a:srgbClr>
                  </a:outerShdw>
                </a:effectLst>
                <a:latin typeface="+mn-lt"/>
              </a:rPr>
              <a:t>Undren</a:t>
            </a:r>
            <a:endParaRPr lang="da-DK" sz="6000" b="1" dirty="0">
              <a:effectLst>
                <a:outerShdw blurRad="38100" dist="38100" dir="2700000" algn="tl">
                  <a:srgbClr val="000000">
                    <a:alpha val="43137"/>
                  </a:srgbClr>
                </a:outerShdw>
              </a:effectLst>
              <a:latin typeface="+mn-lt"/>
            </a:endParaRP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7315" y="1600200"/>
            <a:ext cx="758936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007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70046</TotalTime>
  <Words>13127</Words>
  <Application>Microsoft Office PowerPoint</Application>
  <PresentationFormat>Skærmshow (4:3)</PresentationFormat>
  <Paragraphs>1599</Paragraphs>
  <Slides>107</Slides>
  <Notes>98</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107</vt:i4>
      </vt:variant>
    </vt:vector>
  </HeadingPairs>
  <TitlesOfParts>
    <vt:vector size="114" baseType="lpstr">
      <vt:lpstr>Arial Unicode MS</vt:lpstr>
      <vt:lpstr>Arial</vt:lpstr>
      <vt:lpstr>Calibri</vt:lpstr>
      <vt:lpstr>Comic Sans MS</vt:lpstr>
      <vt:lpstr>Symbol</vt:lpstr>
      <vt:lpstr>Times New Roman</vt:lpstr>
      <vt:lpstr>Kontortema</vt:lpstr>
      <vt:lpstr>PowerPoint-præsentation</vt:lpstr>
      <vt:lpstr>PowerPoint-præsentation</vt:lpstr>
      <vt:lpstr>PowerPoint-præsentation</vt:lpstr>
      <vt:lpstr>Hvorfor mod og nysgerrighed?</vt:lpstr>
      <vt:lpstr>Dannelse</vt:lpstr>
      <vt:lpstr>        Dannelse        </vt:lpstr>
      <vt:lpstr>Dannelse</vt:lpstr>
      <vt:lpstr>Et dannelsesbegreb for alle</vt:lpstr>
      <vt:lpstr>PowerPoint-præsentation</vt:lpstr>
      <vt:lpstr>Opmærksomhed</vt:lpstr>
      <vt:lpstr>Opmærksomhed - pædagogens rolle</vt:lpstr>
      <vt:lpstr>Fra interesse til nysgerrighed</vt:lpstr>
      <vt:lpstr>Nysgerrighed</vt:lpstr>
      <vt:lpstr> Pædagogens rolle ved børns spørgsmål</vt:lpstr>
      <vt:lpstr>Dewey: Nysgerrighed og undersøgelse</vt:lpstr>
      <vt:lpstr>   Mod  </vt:lpstr>
      <vt:lpstr>Mod</vt:lpstr>
      <vt:lpstr>Mod – en definition</vt:lpstr>
      <vt:lpstr>Modige pædagoger</vt:lpstr>
      <vt:lpstr>Modige børn</vt:lpstr>
      <vt:lpstr>Fysisk mod - Risikofyldt leg</vt:lpstr>
      <vt:lpstr>Mod samlet set - livsmod</vt:lpstr>
      <vt:lpstr>Udvikling af mod – pædagogens rolle</vt:lpstr>
      <vt:lpstr>PowerPoint-præsentation</vt:lpstr>
      <vt:lpstr>PowerPoint-præsentation</vt:lpstr>
      <vt:lpstr>Omsorg - en første definition</vt:lpstr>
      <vt:lpstr>Læring - en definition</vt:lpstr>
      <vt:lpstr>Enhed af omsorg, opdragelse og undervisning- Educare</vt:lpstr>
      <vt:lpstr>Omsorg</vt:lpstr>
      <vt:lpstr>Opdragelse</vt:lpstr>
      <vt:lpstr>Undervisning</vt:lpstr>
      <vt:lpstr>Educare </vt:lpstr>
      <vt:lpstr>Pædagogen er i samspil med børnene - Educare</vt:lpstr>
      <vt:lpstr>Enhed af omsorg, opdragelse og undervisning- Educare</vt:lpstr>
      <vt:lpstr>Læring</vt:lpstr>
      <vt:lpstr>Tre dimensioner i barnets læring</vt:lpstr>
      <vt:lpstr>Et legeorienteret læringsbegreb</vt:lpstr>
      <vt:lpstr>1) Meningsfuld læring – ‘drivkraft’</vt:lpstr>
      <vt:lpstr>2) Læring via social interaktion – ‘relation’ Et aktivt læringssyn - deltagelse</vt:lpstr>
      <vt:lpstr>3) Læring som nyskabende, kreativ og eksperimenterende virksomhed</vt:lpstr>
      <vt:lpstr>Læring som nyskabende, kreativ og eksperimenterende virksomhed</vt:lpstr>
      <vt:lpstr>Projektet realiseret</vt:lpstr>
      <vt:lpstr>4) Læring præget af variation</vt:lpstr>
      <vt:lpstr>PowerPoint-præsentation</vt:lpstr>
      <vt:lpstr>PowerPoint-præsentation</vt:lpstr>
      <vt:lpstr>LEG: Skal vi ikke sige at… ”som om”</vt:lpstr>
      <vt:lpstr>Hvad er leg</vt:lpstr>
      <vt:lpstr>Legetyper</vt:lpstr>
      <vt:lpstr>Rolleleg – socio dramatisk leg</vt:lpstr>
      <vt:lpstr>Rolleleg </vt:lpstr>
      <vt:lpstr>Rolleleg skaber udvikling  </vt:lpstr>
      <vt:lpstr>Regelleg</vt:lpstr>
      <vt:lpstr>PowerPoint-præsentation</vt:lpstr>
      <vt:lpstr>Vejledt leg</vt:lpstr>
      <vt:lpstr>Rammeleg – æstetisk leg - play world legeresponsiv undervisning</vt:lpstr>
      <vt:lpstr>Børn og voksne i fælles leg</vt:lpstr>
      <vt:lpstr>Gunilla Lindqvist, Playworld </vt:lpstr>
      <vt:lpstr>Begrebet ramme</vt:lpstr>
      <vt:lpstr>PowerPoint-præsentation</vt:lpstr>
      <vt:lpstr>Playworld Narnia, early literacy, USA</vt:lpstr>
      <vt:lpstr>Legeverden Skotøjsbutik. matematik</vt:lpstr>
      <vt:lpstr>Matematiske kategorier i skotøjsbutikken</vt:lpstr>
      <vt:lpstr>PowerPoint-præsentation</vt:lpstr>
      <vt:lpstr>Didaktik</vt:lpstr>
      <vt:lpstr>Dannelses-didaktik</vt:lpstr>
      <vt:lpstr> Didaktik er teori om planlægning ’Livet forstås baglæns, men må leves forlæns’ - Kirkegaard </vt:lpstr>
      <vt:lpstr>Didaktik</vt:lpstr>
      <vt:lpstr>PowerPoint-præsentation</vt:lpstr>
      <vt:lpstr>Dannelsesidealet - demokrati</vt:lpstr>
      <vt:lpstr>Tre dimensioner ved dannelse</vt:lpstr>
      <vt:lpstr>Børnehaven som demokratisk mødeplads</vt:lpstr>
      <vt:lpstr>PowerPoint-præsentation</vt:lpstr>
      <vt:lpstr>PowerPoint-præsentation</vt:lpstr>
      <vt:lpstr>Den danske læreplan</vt:lpstr>
      <vt:lpstr>Færøernes ”Pædagogiske planer” “Námsætlan” </vt:lpstr>
      <vt:lpstr>Enhed af form og indhold</vt:lpstr>
      <vt:lpstr>Epoketypiske temaer</vt:lpstr>
      <vt:lpstr>PowerPoint-præsentation</vt:lpstr>
      <vt:lpstr>Læringsmiljø </vt:lpstr>
      <vt:lpstr>God kvalitet i læringsmiljøet</vt:lpstr>
      <vt:lpstr>Det fysiske læringsmiljø</vt:lpstr>
      <vt:lpstr>Det fysiske læringsmiljø</vt:lpstr>
      <vt:lpstr>Det æstetiske læringsmiljø</vt:lpstr>
      <vt:lpstr>Det mentale læringsmiljø</vt:lpstr>
      <vt:lpstr>Det didaktisk læringsmiljø</vt:lpstr>
      <vt:lpstr>PowerPoint-præsentation</vt:lpstr>
      <vt:lpstr>PowerPoint-præsentation</vt:lpstr>
      <vt:lpstr>Science - naturvidenskab</vt:lpstr>
      <vt:lpstr>Begrebet bæredygtighed</vt:lpstr>
      <vt:lpstr>Bæredygtig energi</vt:lpstr>
      <vt:lpstr>Bæredygtighed – rent vand</vt:lpstr>
      <vt:lpstr>Hvorfor science og bæredygtighed</vt:lpstr>
      <vt:lpstr>Science i hverdagslivet</vt:lpstr>
      <vt:lpstr>Pædagogen fanger børns undren</vt:lpstr>
      <vt:lpstr>Pædagogen fanger børns undren</vt:lpstr>
      <vt:lpstr>Et læringsmiljø med ‘science hjørner’</vt:lpstr>
      <vt:lpstr>Det fysiske SCIENCE læringsmiljø</vt:lpstr>
      <vt:lpstr>Undren</vt:lpstr>
      <vt:lpstr>Undren</vt:lpstr>
      <vt:lpstr>Undren</vt:lpstr>
      <vt:lpstr>Børns undren er udgangspunktet</vt:lpstr>
      <vt:lpstr>Pædagogiske principper </vt:lpstr>
      <vt:lpstr>Bæredygtighedstemaer </vt:lpstr>
      <vt:lpstr>Scientific playworld</vt:lpstr>
      <vt:lpstr> Science- og bæredygtigheds Play world  </vt:lpstr>
      <vt:lpstr>Klimaangst – optimisme?</vt:lpstr>
      <vt:lpstr>PowerPoint-præsentation</vt:lpstr>
    </vt:vector>
  </TitlesOfParts>
  <Company>Aarhus Universitet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Naturfag og samarbejde mellem pædagoger og lærere i skolen</dc:title>
  <dc:creator>Stig Broström</dc:creator>
  <cp:lastModifiedBy>Stig Broström</cp:lastModifiedBy>
  <cp:revision>627</cp:revision>
  <cp:lastPrinted>2023-03-16T11:24:40Z</cp:lastPrinted>
  <dcterms:created xsi:type="dcterms:W3CDTF">2016-09-26T14:07:09Z</dcterms:created>
  <dcterms:modified xsi:type="dcterms:W3CDTF">2023-05-08T13:58:04Z</dcterms:modified>
</cp:coreProperties>
</file>